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7" r:id="rId3"/>
    <p:sldId id="362" r:id="rId4"/>
    <p:sldId id="352" r:id="rId5"/>
    <p:sldId id="492" r:id="rId6"/>
    <p:sldId id="370" r:id="rId7"/>
    <p:sldId id="487" r:id="rId8"/>
    <p:sldId id="489" r:id="rId9"/>
    <p:sldId id="485" r:id="rId10"/>
    <p:sldId id="486" r:id="rId11"/>
    <p:sldId id="472" r:id="rId12"/>
    <p:sldId id="345" r:id="rId13"/>
    <p:sldId id="382" r:id="rId14"/>
    <p:sldId id="383" r:id="rId15"/>
    <p:sldId id="384" r:id="rId16"/>
    <p:sldId id="326" r:id="rId17"/>
    <p:sldId id="328" r:id="rId18"/>
    <p:sldId id="327" r:id="rId19"/>
    <p:sldId id="381" r:id="rId20"/>
    <p:sldId id="329" r:id="rId21"/>
    <p:sldId id="330" r:id="rId22"/>
    <p:sldId id="386" r:id="rId23"/>
    <p:sldId id="331" r:id="rId24"/>
    <p:sldId id="332" r:id="rId25"/>
    <p:sldId id="36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143"/>
    <a:srgbClr val="DEA782"/>
    <a:srgbClr val="FF3300"/>
    <a:srgbClr val="5B9BD5"/>
    <a:srgbClr val="24A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660"/>
  </p:normalViewPr>
  <p:slideViewPr>
    <p:cSldViewPr snapToGrid="0">
      <p:cViewPr varScale="1">
        <p:scale>
          <a:sx n="64" d="100"/>
          <a:sy n="64" d="100"/>
        </p:scale>
        <p:origin x="825"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5ABE3-748D-416B-8EB6-10C5716A020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5ED744F2-EC29-4477-A5AC-C80A57CC2D99}">
      <dgm:prSet phldrT="[文本]" custT="1"/>
      <dgm:spPr>
        <a:solidFill>
          <a:srgbClr val="830016"/>
        </a:solidFill>
      </dgm:spPr>
      <dgm:t>
        <a:bodyPr/>
        <a:lstStyle/>
        <a:p>
          <a:r>
            <a:rPr lang="zh-CN" altLang="en-US" sz="1400" b="1" dirty="0">
              <a:latin typeface="微软雅黑" panose="020B0503020204020204" pitchFamily="34" charset="-122"/>
              <a:ea typeface="微软雅黑" panose="020B0503020204020204" pitchFamily="34" charset="-122"/>
            </a:rPr>
            <a:t>用户</a:t>
          </a:r>
        </a:p>
      </dgm:t>
    </dgm:pt>
    <dgm:pt modelId="{FFAC53E1-E64E-4507-BB8B-C81D85CD48C0}" type="parTrans" cxnId="{6BB326A6-0C6B-452F-94B3-8ACDA3EA394A}">
      <dgm:prSet/>
      <dgm:spPr/>
      <dgm:t>
        <a:bodyPr/>
        <a:lstStyle/>
        <a:p>
          <a:endParaRPr lang="zh-CN" altLang="en-US" sz="1400" b="1">
            <a:latin typeface="微软雅黑" panose="020B0503020204020204" pitchFamily="34" charset="-122"/>
            <a:ea typeface="微软雅黑" panose="020B0503020204020204" pitchFamily="34" charset="-122"/>
          </a:endParaRPr>
        </a:p>
      </dgm:t>
    </dgm:pt>
    <dgm:pt modelId="{5BB9BB2F-D368-41C5-AC52-1EC8DAEFF174}" type="sibTrans" cxnId="{6BB326A6-0C6B-452F-94B3-8ACDA3EA394A}">
      <dgm:prSet/>
      <dgm:spPr/>
      <dgm:t>
        <a:bodyPr/>
        <a:lstStyle/>
        <a:p>
          <a:endParaRPr lang="zh-CN" altLang="en-US" sz="1400" b="1">
            <a:latin typeface="微软雅黑" panose="020B0503020204020204" pitchFamily="34" charset="-122"/>
            <a:ea typeface="微软雅黑" panose="020B0503020204020204" pitchFamily="34" charset="-122"/>
          </a:endParaRPr>
        </a:p>
      </dgm:t>
    </dgm:pt>
    <dgm:pt modelId="{B9095505-1F7F-4F71-9DD5-4CA7B8B54658}">
      <dgm:prSet phldrT="[文本]" custT="1"/>
      <dgm:spPr>
        <a:solidFill>
          <a:srgbClr val="830016"/>
        </a:solidFill>
      </dgm:spPr>
      <dgm:t>
        <a:bodyPr/>
        <a:lstStyle/>
        <a:p>
          <a:r>
            <a:rPr lang="zh-CN" altLang="en-US" sz="1400" b="1" dirty="0">
              <a:latin typeface="微软雅黑" panose="020B0503020204020204" pitchFamily="34" charset="-122"/>
              <a:ea typeface="微软雅黑" panose="020B0503020204020204" pitchFamily="34" charset="-122"/>
            </a:rPr>
            <a:t>需求</a:t>
          </a:r>
        </a:p>
      </dgm:t>
    </dgm:pt>
    <dgm:pt modelId="{0885EF7F-3E09-408F-BEE7-5BCE747FE237}" type="parTrans" cxnId="{9805FC84-3D17-4F79-A229-68DA8BCF2E75}">
      <dgm:prSet/>
      <dgm:spPr/>
      <dgm:t>
        <a:bodyPr/>
        <a:lstStyle/>
        <a:p>
          <a:endParaRPr lang="zh-CN" altLang="en-US" sz="1400" b="1">
            <a:latin typeface="微软雅黑" panose="020B0503020204020204" pitchFamily="34" charset="-122"/>
            <a:ea typeface="微软雅黑" panose="020B0503020204020204" pitchFamily="34" charset="-122"/>
          </a:endParaRPr>
        </a:p>
      </dgm:t>
    </dgm:pt>
    <dgm:pt modelId="{4F27C18B-287F-487D-870E-4D96EB8E43FB}" type="sibTrans" cxnId="{9805FC84-3D17-4F79-A229-68DA8BCF2E75}">
      <dgm:prSet/>
      <dgm:spPr>
        <a:solidFill>
          <a:schemeClr val="bg1">
            <a:lumMod val="50000"/>
          </a:schemeClr>
        </a:solidFill>
      </dgm:spPr>
      <dgm:t>
        <a:bodyPr/>
        <a:lstStyle/>
        <a:p>
          <a:endParaRPr lang="zh-CN" altLang="en-US" sz="1400" b="1">
            <a:latin typeface="微软雅黑" panose="020B0503020204020204" pitchFamily="34" charset="-122"/>
            <a:ea typeface="微软雅黑" panose="020B0503020204020204" pitchFamily="34" charset="-122"/>
          </a:endParaRPr>
        </a:p>
      </dgm:t>
    </dgm:pt>
    <dgm:pt modelId="{124DED91-F1E7-49E7-B674-F994B87E3A06}">
      <dgm:prSet phldrT="[文本]" custT="1"/>
      <dgm:spPr>
        <a:solidFill>
          <a:srgbClr val="830016"/>
        </a:solidFill>
      </dgm:spPr>
      <dgm:t>
        <a:bodyPr/>
        <a:lstStyle/>
        <a:p>
          <a:r>
            <a:rPr lang="zh-CN" altLang="en-US" sz="1400" b="1" dirty="0">
              <a:latin typeface="微软雅黑" panose="020B0503020204020204" pitchFamily="34" charset="-122"/>
              <a:ea typeface="微软雅黑" panose="020B0503020204020204" pitchFamily="34" charset="-122"/>
            </a:rPr>
            <a:t>用户场景</a:t>
          </a:r>
        </a:p>
      </dgm:t>
    </dgm:pt>
    <dgm:pt modelId="{9AF96AAF-2E70-45D2-85C4-0E2765B73FEB}" type="parTrans" cxnId="{086E48E7-8537-4E5E-8E27-1BAC28EF6E6E}">
      <dgm:prSet/>
      <dgm:spPr/>
      <dgm:t>
        <a:bodyPr/>
        <a:lstStyle/>
        <a:p>
          <a:endParaRPr lang="zh-CN" altLang="en-US" sz="1400" b="1">
            <a:latin typeface="微软雅黑" panose="020B0503020204020204" pitchFamily="34" charset="-122"/>
            <a:ea typeface="微软雅黑" panose="020B0503020204020204" pitchFamily="34" charset="-122"/>
          </a:endParaRPr>
        </a:p>
      </dgm:t>
    </dgm:pt>
    <dgm:pt modelId="{0F2C0FF0-E637-4FC0-9F27-C33BFCBB19BC}" type="sibTrans" cxnId="{086E48E7-8537-4E5E-8E27-1BAC28EF6E6E}">
      <dgm:prSet/>
      <dgm:spPr>
        <a:solidFill>
          <a:schemeClr val="bg1">
            <a:lumMod val="50000"/>
          </a:schemeClr>
        </a:solidFill>
      </dgm:spPr>
      <dgm:t>
        <a:bodyPr/>
        <a:lstStyle/>
        <a:p>
          <a:endParaRPr lang="zh-CN" altLang="en-US" sz="1400" b="1">
            <a:latin typeface="微软雅黑" panose="020B0503020204020204" pitchFamily="34" charset="-122"/>
            <a:ea typeface="微软雅黑" panose="020B0503020204020204" pitchFamily="34" charset="-122"/>
          </a:endParaRPr>
        </a:p>
      </dgm:t>
    </dgm:pt>
    <dgm:pt modelId="{400B01DB-5D7E-41AC-8D51-1D45076D9C5B}">
      <dgm:prSet phldrT="[文本]" custT="1"/>
      <dgm:spPr>
        <a:solidFill>
          <a:srgbClr val="830016"/>
        </a:solidFill>
      </dgm:spPr>
      <dgm:t>
        <a:bodyPr/>
        <a:lstStyle/>
        <a:p>
          <a:r>
            <a:rPr lang="zh-CN" altLang="en-US" sz="1400" b="1" dirty="0">
              <a:latin typeface="微软雅黑" panose="020B0503020204020204" pitchFamily="34" charset="-122"/>
              <a:ea typeface="微软雅黑" panose="020B0503020204020204" pitchFamily="34" charset="-122"/>
            </a:rPr>
            <a:t>接触点</a:t>
          </a:r>
        </a:p>
      </dgm:t>
    </dgm:pt>
    <dgm:pt modelId="{3F494A5F-EBD8-4446-9F53-A66FB4CDDED9}" type="parTrans" cxnId="{626D0402-839A-4CB2-B30E-5D172F5C099C}">
      <dgm:prSet/>
      <dgm:spPr/>
      <dgm:t>
        <a:bodyPr/>
        <a:lstStyle/>
        <a:p>
          <a:endParaRPr lang="zh-CN" altLang="en-US" sz="1400" b="1">
            <a:latin typeface="微软雅黑" panose="020B0503020204020204" pitchFamily="34" charset="-122"/>
            <a:ea typeface="微软雅黑" panose="020B0503020204020204" pitchFamily="34" charset="-122"/>
          </a:endParaRPr>
        </a:p>
      </dgm:t>
    </dgm:pt>
    <dgm:pt modelId="{5352817A-6A01-4DF4-8CF5-03E228D940F6}" type="sibTrans" cxnId="{626D0402-839A-4CB2-B30E-5D172F5C099C}">
      <dgm:prSet/>
      <dgm:spPr>
        <a:solidFill>
          <a:schemeClr val="bg1">
            <a:lumMod val="50000"/>
          </a:schemeClr>
        </a:solidFill>
      </dgm:spPr>
      <dgm:t>
        <a:bodyPr/>
        <a:lstStyle/>
        <a:p>
          <a:endParaRPr lang="zh-CN" altLang="en-US" sz="1400" b="1">
            <a:latin typeface="微软雅黑" panose="020B0503020204020204" pitchFamily="34" charset="-122"/>
            <a:ea typeface="微软雅黑" panose="020B0503020204020204" pitchFamily="34" charset="-122"/>
          </a:endParaRPr>
        </a:p>
      </dgm:t>
    </dgm:pt>
    <dgm:pt modelId="{4924089F-FA63-4E72-B210-33B69D2F66C7}">
      <dgm:prSet phldrT="[文本]" custT="1"/>
      <dgm:spPr>
        <a:solidFill>
          <a:srgbClr val="830016"/>
        </a:solidFill>
      </dgm:spPr>
      <dgm:t>
        <a:bodyPr/>
        <a:lstStyle/>
        <a:p>
          <a:r>
            <a:rPr lang="zh-CN" altLang="en-US" sz="1400" b="1" dirty="0">
              <a:latin typeface="微软雅黑" panose="020B0503020204020204" pitchFamily="34" charset="-122"/>
              <a:ea typeface="微软雅黑" panose="020B0503020204020204" pitchFamily="34" charset="-122"/>
            </a:rPr>
            <a:t>用户习惯</a:t>
          </a:r>
        </a:p>
      </dgm:t>
    </dgm:pt>
    <dgm:pt modelId="{2A09AFEC-5B60-42AB-A84A-0AEA7816745F}" type="parTrans" cxnId="{E8CA32D9-92C9-47BE-A532-DBD796682564}">
      <dgm:prSet/>
      <dgm:spPr/>
      <dgm:t>
        <a:bodyPr/>
        <a:lstStyle/>
        <a:p>
          <a:endParaRPr lang="zh-CN" altLang="en-US" sz="1400" b="1">
            <a:latin typeface="微软雅黑" panose="020B0503020204020204" pitchFamily="34" charset="-122"/>
            <a:ea typeface="微软雅黑" panose="020B0503020204020204" pitchFamily="34" charset="-122"/>
          </a:endParaRPr>
        </a:p>
      </dgm:t>
    </dgm:pt>
    <dgm:pt modelId="{891260CD-5BED-4F26-973F-8ABBE43B88C0}" type="sibTrans" cxnId="{E8CA32D9-92C9-47BE-A532-DBD796682564}">
      <dgm:prSet/>
      <dgm:spPr>
        <a:solidFill>
          <a:schemeClr val="bg1">
            <a:lumMod val="50000"/>
          </a:schemeClr>
        </a:solidFill>
      </dgm:spPr>
      <dgm:t>
        <a:bodyPr/>
        <a:lstStyle/>
        <a:p>
          <a:endParaRPr lang="zh-CN" altLang="en-US" sz="1400" b="1">
            <a:latin typeface="微软雅黑" panose="020B0503020204020204" pitchFamily="34" charset="-122"/>
            <a:ea typeface="微软雅黑" panose="020B0503020204020204" pitchFamily="34" charset="-122"/>
          </a:endParaRPr>
        </a:p>
      </dgm:t>
    </dgm:pt>
    <dgm:pt modelId="{E8296D0E-5680-4DF0-8818-13BCF9A636C1}" type="pres">
      <dgm:prSet presAssocID="{7315ABE3-748D-416B-8EB6-10C5716A020A}" presName="Name0" presStyleCnt="0">
        <dgm:presLayoutVars>
          <dgm:chMax val="1"/>
          <dgm:dir/>
          <dgm:animLvl val="ctr"/>
          <dgm:resizeHandles val="exact"/>
        </dgm:presLayoutVars>
      </dgm:prSet>
      <dgm:spPr/>
    </dgm:pt>
    <dgm:pt modelId="{F7F9F1EE-F0E9-4442-978B-653E40DADE2F}" type="pres">
      <dgm:prSet presAssocID="{5ED744F2-EC29-4477-A5AC-C80A57CC2D99}" presName="centerShape" presStyleLbl="node0" presStyleIdx="0" presStyleCnt="1"/>
      <dgm:spPr/>
    </dgm:pt>
    <dgm:pt modelId="{AE485E2D-3F88-4F5A-93F8-E61886D41755}" type="pres">
      <dgm:prSet presAssocID="{B9095505-1F7F-4F71-9DD5-4CA7B8B54658}" presName="node" presStyleLbl="node1" presStyleIdx="0" presStyleCnt="4">
        <dgm:presLayoutVars>
          <dgm:bulletEnabled val="1"/>
        </dgm:presLayoutVars>
      </dgm:prSet>
      <dgm:spPr/>
    </dgm:pt>
    <dgm:pt modelId="{0A074DB8-F0C2-47C5-8AEA-6D9346C65C0E}" type="pres">
      <dgm:prSet presAssocID="{B9095505-1F7F-4F71-9DD5-4CA7B8B54658}" presName="dummy" presStyleCnt="0"/>
      <dgm:spPr/>
    </dgm:pt>
    <dgm:pt modelId="{C2D77A2B-6305-4F93-BEDD-CB97C3278A37}" type="pres">
      <dgm:prSet presAssocID="{4F27C18B-287F-487D-870E-4D96EB8E43FB}" presName="sibTrans" presStyleLbl="sibTrans2D1" presStyleIdx="0" presStyleCnt="4"/>
      <dgm:spPr/>
    </dgm:pt>
    <dgm:pt modelId="{EE9B839D-C124-4521-A6EB-604B372A2CEC}" type="pres">
      <dgm:prSet presAssocID="{124DED91-F1E7-49E7-B674-F994B87E3A06}" presName="node" presStyleLbl="node1" presStyleIdx="1" presStyleCnt="4">
        <dgm:presLayoutVars>
          <dgm:bulletEnabled val="1"/>
        </dgm:presLayoutVars>
      </dgm:prSet>
      <dgm:spPr/>
    </dgm:pt>
    <dgm:pt modelId="{F2202071-7C4A-4B72-BC9B-39E752CC995B}" type="pres">
      <dgm:prSet presAssocID="{124DED91-F1E7-49E7-B674-F994B87E3A06}" presName="dummy" presStyleCnt="0"/>
      <dgm:spPr/>
    </dgm:pt>
    <dgm:pt modelId="{D7E540B0-5F55-4E48-8C22-C802BA208F48}" type="pres">
      <dgm:prSet presAssocID="{0F2C0FF0-E637-4FC0-9F27-C33BFCBB19BC}" presName="sibTrans" presStyleLbl="sibTrans2D1" presStyleIdx="1" presStyleCnt="4"/>
      <dgm:spPr/>
    </dgm:pt>
    <dgm:pt modelId="{8A40C563-CFC1-467D-82C9-14F6AFFC53C5}" type="pres">
      <dgm:prSet presAssocID="{400B01DB-5D7E-41AC-8D51-1D45076D9C5B}" presName="node" presStyleLbl="node1" presStyleIdx="2" presStyleCnt="4">
        <dgm:presLayoutVars>
          <dgm:bulletEnabled val="1"/>
        </dgm:presLayoutVars>
      </dgm:prSet>
      <dgm:spPr/>
    </dgm:pt>
    <dgm:pt modelId="{F50CBC95-5C28-4C4A-8D5B-47FEE634ECD7}" type="pres">
      <dgm:prSet presAssocID="{400B01DB-5D7E-41AC-8D51-1D45076D9C5B}" presName="dummy" presStyleCnt="0"/>
      <dgm:spPr/>
    </dgm:pt>
    <dgm:pt modelId="{A9DDCC4C-F8AB-4CD9-B491-DA9122C62089}" type="pres">
      <dgm:prSet presAssocID="{5352817A-6A01-4DF4-8CF5-03E228D940F6}" presName="sibTrans" presStyleLbl="sibTrans2D1" presStyleIdx="2" presStyleCnt="4"/>
      <dgm:spPr/>
    </dgm:pt>
    <dgm:pt modelId="{B5D1AA7B-14E7-47BE-85DB-5D647DE33224}" type="pres">
      <dgm:prSet presAssocID="{4924089F-FA63-4E72-B210-33B69D2F66C7}" presName="node" presStyleLbl="node1" presStyleIdx="3" presStyleCnt="4">
        <dgm:presLayoutVars>
          <dgm:bulletEnabled val="1"/>
        </dgm:presLayoutVars>
      </dgm:prSet>
      <dgm:spPr/>
    </dgm:pt>
    <dgm:pt modelId="{D00892F7-701C-46F9-AF0F-8377FA30FD4D}" type="pres">
      <dgm:prSet presAssocID="{4924089F-FA63-4E72-B210-33B69D2F66C7}" presName="dummy" presStyleCnt="0"/>
      <dgm:spPr/>
    </dgm:pt>
    <dgm:pt modelId="{3FF7CBD4-1BAC-43DC-81B5-E1407074CBEA}" type="pres">
      <dgm:prSet presAssocID="{891260CD-5BED-4F26-973F-8ABBE43B88C0}" presName="sibTrans" presStyleLbl="sibTrans2D1" presStyleIdx="3" presStyleCnt="4"/>
      <dgm:spPr/>
    </dgm:pt>
  </dgm:ptLst>
  <dgm:cxnLst>
    <dgm:cxn modelId="{626D0402-839A-4CB2-B30E-5D172F5C099C}" srcId="{5ED744F2-EC29-4477-A5AC-C80A57CC2D99}" destId="{400B01DB-5D7E-41AC-8D51-1D45076D9C5B}" srcOrd="2" destOrd="0" parTransId="{3F494A5F-EBD8-4446-9F53-A66FB4CDDED9}" sibTransId="{5352817A-6A01-4DF4-8CF5-03E228D940F6}"/>
    <dgm:cxn modelId="{BA300C16-C167-4700-8873-1912FDDF54B5}" type="presOf" srcId="{B9095505-1F7F-4F71-9DD5-4CA7B8B54658}" destId="{AE485E2D-3F88-4F5A-93F8-E61886D41755}" srcOrd="0" destOrd="0" presId="urn:microsoft.com/office/officeart/2005/8/layout/radial6"/>
    <dgm:cxn modelId="{6F04CC33-5148-490F-AB4C-1647C0DF218B}" type="presOf" srcId="{0F2C0FF0-E637-4FC0-9F27-C33BFCBB19BC}" destId="{D7E540B0-5F55-4E48-8C22-C802BA208F48}" srcOrd="0" destOrd="0" presId="urn:microsoft.com/office/officeart/2005/8/layout/radial6"/>
    <dgm:cxn modelId="{0A3AC93B-A8FB-40F2-9AA8-6037DA371907}" type="presOf" srcId="{4924089F-FA63-4E72-B210-33B69D2F66C7}" destId="{B5D1AA7B-14E7-47BE-85DB-5D647DE33224}" srcOrd="0" destOrd="0" presId="urn:microsoft.com/office/officeart/2005/8/layout/radial6"/>
    <dgm:cxn modelId="{D8451E7F-03BF-4868-B3E5-DCFF3D2BC96F}" type="presOf" srcId="{124DED91-F1E7-49E7-B674-F994B87E3A06}" destId="{EE9B839D-C124-4521-A6EB-604B372A2CEC}" srcOrd="0" destOrd="0" presId="urn:microsoft.com/office/officeart/2005/8/layout/radial6"/>
    <dgm:cxn modelId="{9C584D83-0035-4890-BBC6-0E9AF600153A}" type="presOf" srcId="{400B01DB-5D7E-41AC-8D51-1D45076D9C5B}" destId="{8A40C563-CFC1-467D-82C9-14F6AFFC53C5}" srcOrd="0" destOrd="0" presId="urn:microsoft.com/office/officeart/2005/8/layout/radial6"/>
    <dgm:cxn modelId="{9805FC84-3D17-4F79-A229-68DA8BCF2E75}" srcId="{5ED744F2-EC29-4477-A5AC-C80A57CC2D99}" destId="{B9095505-1F7F-4F71-9DD5-4CA7B8B54658}" srcOrd="0" destOrd="0" parTransId="{0885EF7F-3E09-408F-BEE7-5BCE747FE237}" sibTransId="{4F27C18B-287F-487D-870E-4D96EB8E43FB}"/>
    <dgm:cxn modelId="{922A3295-0011-4BBC-9337-6D81F8F400AE}" type="presOf" srcId="{7315ABE3-748D-416B-8EB6-10C5716A020A}" destId="{E8296D0E-5680-4DF0-8818-13BCF9A636C1}" srcOrd="0" destOrd="0" presId="urn:microsoft.com/office/officeart/2005/8/layout/radial6"/>
    <dgm:cxn modelId="{6BB326A6-0C6B-452F-94B3-8ACDA3EA394A}" srcId="{7315ABE3-748D-416B-8EB6-10C5716A020A}" destId="{5ED744F2-EC29-4477-A5AC-C80A57CC2D99}" srcOrd="0" destOrd="0" parTransId="{FFAC53E1-E64E-4507-BB8B-C81D85CD48C0}" sibTransId="{5BB9BB2F-D368-41C5-AC52-1EC8DAEFF174}"/>
    <dgm:cxn modelId="{61F8FDB2-1337-4FB7-BFBF-D1FD243567B0}" type="presOf" srcId="{4F27C18B-287F-487D-870E-4D96EB8E43FB}" destId="{C2D77A2B-6305-4F93-BEDD-CB97C3278A37}" srcOrd="0" destOrd="0" presId="urn:microsoft.com/office/officeart/2005/8/layout/radial6"/>
    <dgm:cxn modelId="{37DF17BD-3CF4-404B-AF2E-0CB0F75F3D65}" type="presOf" srcId="{891260CD-5BED-4F26-973F-8ABBE43B88C0}" destId="{3FF7CBD4-1BAC-43DC-81B5-E1407074CBEA}" srcOrd="0" destOrd="0" presId="urn:microsoft.com/office/officeart/2005/8/layout/radial6"/>
    <dgm:cxn modelId="{3A8E66C1-AD0D-49FE-9A82-764A1DCDB080}" type="presOf" srcId="{5352817A-6A01-4DF4-8CF5-03E228D940F6}" destId="{A9DDCC4C-F8AB-4CD9-B491-DA9122C62089}" srcOrd="0" destOrd="0" presId="urn:microsoft.com/office/officeart/2005/8/layout/radial6"/>
    <dgm:cxn modelId="{E8CA32D9-92C9-47BE-A532-DBD796682564}" srcId="{5ED744F2-EC29-4477-A5AC-C80A57CC2D99}" destId="{4924089F-FA63-4E72-B210-33B69D2F66C7}" srcOrd="3" destOrd="0" parTransId="{2A09AFEC-5B60-42AB-A84A-0AEA7816745F}" sibTransId="{891260CD-5BED-4F26-973F-8ABBE43B88C0}"/>
    <dgm:cxn modelId="{086E48E7-8537-4E5E-8E27-1BAC28EF6E6E}" srcId="{5ED744F2-EC29-4477-A5AC-C80A57CC2D99}" destId="{124DED91-F1E7-49E7-B674-F994B87E3A06}" srcOrd="1" destOrd="0" parTransId="{9AF96AAF-2E70-45D2-85C4-0E2765B73FEB}" sibTransId="{0F2C0FF0-E637-4FC0-9F27-C33BFCBB19BC}"/>
    <dgm:cxn modelId="{3BE1EFFA-F119-4F94-942B-AC2C4CF29D74}" type="presOf" srcId="{5ED744F2-EC29-4477-A5AC-C80A57CC2D99}" destId="{F7F9F1EE-F0E9-4442-978B-653E40DADE2F}" srcOrd="0" destOrd="0" presId="urn:microsoft.com/office/officeart/2005/8/layout/radial6"/>
    <dgm:cxn modelId="{17AA0F87-9075-4AA2-8192-0B6C03A99060}" type="presParOf" srcId="{E8296D0E-5680-4DF0-8818-13BCF9A636C1}" destId="{F7F9F1EE-F0E9-4442-978B-653E40DADE2F}" srcOrd="0" destOrd="0" presId="urn:microsoft.com/office/officeart/2005/8/layout/radial6"/>
    <dgm:cxn modelId="{CB49C2EA-9325-48CF-8D97-096AC0106829}" type="presParOf" srcId="{E8296D0E-5680-4DF0-8818-13BCF9A636C1}" destId="{AE485E2D-3F88-4F5A-93F8-E61886D41755}" srcOrd="1" destOrd="0" presId="urn:microsoft.com/office/officeart/2005/8/layout/radial6"/>
    <dgm:cxn modelId="{7B48EF07-46DA-4851-AB60-F8931E012586}" type="presParOf" srcId="{E8296D0E-5680-4DF0-8818-13BCF9A636C1}" destId="{0A074DB8-F0C2-47C5-8AEA-6D9346C65C0E}" srcOrd="2" destOrd="0" presId="urn:microsoft.com/office/officeart/2005/8/layout/radial6"/>
    <dgm:cxn modelId="{AF8831C7-EBCA-4709-9FAE-0FA795A5ECCF}" type="presParOf" srcId="{E8296D0E-5680-4DF0-8818-13BCF9A636C1}" destId="{C2D77A2B-6305-4F93-BEDD-CB97C3278A37}" srcOrd="3" destOrd="0" presId="urn:microsoft.com/office/officeart/2005/8/layout/radial6"/>
    <dgm:cxn modelId="{50700FD6-2A30-429F-8CAF-D69D60F36E54}" type="presParOf" srcId="{E8296D0E-5680-4DF0-8818-13BCF9A636C1}" destId="{EE9B839D-C124-4521-A6EB-604B372A2CEC}" srcOrd="4" destOrd="0" presId="urn:microsoft.com/office/officeart/2005/8/layout/radial6"/>
    <dgm:cxn modelId="{AD5684EB-7458-4219-8E3D-E5CA0297A0A8}" type="presParOf" srcId="{E8296D0E-5680-4DF0-8818-13BCF9A636C1}" destId="{F2202071-7C4A-4B72-BC9B-39E752CC995B}" srcOrd="5" destOrd="0" presId="urn:microsoft.com/office/officeart/2005/8/layout/radial6"/>
    <dgm:cxn modelId="{90279896-264D-4407-9EC4-0DB436305191}" type="presParOf" srcId="{E8296D0E-5680-4DF0-8818-13BCF9A636C1}" destId="{D7E540B0-5F55-4E48-8C22-C802BA208F48}" srcOrd="6" destOrd="0" presId="urn:microsoft.com/office/officeart/2005/8/layout/radial6"/>
    <dgm:cxn modelId="{A63D437B-05CB-4E86-BFA3-BB41CB89FEAC}" type="presParOf" srcId="{E8296D0E-5680-4DF0-8818-13BCF9A636C1}" destId="{8A40C563-CFC1-467D-82C9-14F6AFFC53C5}" srcOrd="7" destOrd="0" presId="urn:microsoft.com/office/officeart/2005/8/layout/radial6"/>
    <dgm:cxn modelId="{DEE43A71-1D81-4372-9EBE-8922489980DE}" type="presParOf" srcId="{E8296D0E-5680-4DF0-8818-13BCF9A636C1}" destId="{F50CBC95-5C28-4C4A-8D5B-47FEE634ECD7}" srcOrd="8" destOrd="0" presId="urn:microsoft.com/office/officeart/2005/8/layout/radial6"/>
    <dgm:cxn modelId="{A9EF5F3E-5E29-414F-9CEF-61EF76F64E8E}" type="presParOf" srcId="{E8296D0E-5680-4DF0-8818-13BCF9A636C1}" destId="{A9DDCC4C-F8AB-4CD9-B491-DA9122C62089}" srcOrd="9" destOrd="0" presId="urn:microsoft.com/office/officeart/2005/8/layout/radial6"/>
    <dgm:cxn modelId="{48DB84D9-8CEE-419F-A731-87425F90857E}" type="presParOf" srcId="{E8296D0E-5680-4DF0-8818-13BCF9A636C1}" destId="{B5D1AA7B-14E7-47BE-85DB-5D647DE33224}" srcOrd="10" destOrd="0" presId="urn:microsoft.com/office/officeart/2005/8/layout/radial6"/>
    <dgm:cxn modelId="{96A164D4-1858-4E36-99FA-09639DD10ECD}" type="presParOf" srcId="{E8296D0E-5680-4DF0-8818-13BCF9A636C1}" destId="{D00892F7-701C-46F9-AF0F-8377FA30FD4D}" srcOrd="11" destOrd="0" presId="urn:microsoft.com/office/officeart/2005/8/layout/radial6"/>
    <dgm:cxn modelId="{4C27D501-D100-4D4F-AC14-5E699D21A8ED}" type="presParOf" srcId="{E8296D0E-5680-4DF0-8818-13BCF9A636C1}" destId="{3FF7CBD4-1BAC-43DC-81B5-E1407074CBE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7CBD4-1BAC-43DC-81B5-E1407074CBEA}">
      <dsp:nvSpPr>
        <dsp:cNvPr id="0" name=""/>
        <dsp:cNvSpPr/>
      </dsp:nvSpPr>
      <dsp:spPr>
        <a:xfrm>
          <a:off x="999088" y="358674"/>
          <a:ext cx="2388722" cy="2388722"/>
        </a:xfrm>
        <a:prstGeom prst="blockArc">
          <a:avLst>
            <a:gd name="adj1" fmla="val 10800000"/>
            <a:gd name="adj2" fmla="val 16200000"/>
            <a:gd name="adj3" fmla="val 4637"/>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A9DDCC4C-F8AB-4CD9-B491-DA9122C62089}">
      <dsp:nvSpPr>
        <dsp:cNvPr id="0" name=""/>
        <dsp:cNvSpPr/>
      </dsp:nvSpPr>
      <dsp:spPr>
        <a:xfrm>
          <a:off x="999088" y="358674"/>
          <a:ext cx="2388722" cy="2388722"/>
        </a:xfrm>
        <a:prstGeom prst="blockArc">
          <a:avLst>
            <a:gd name="adj1" fmla="val 5400000"/>
            <a:gd name="adj2" fmla="val 10800000"/>
            <a:gd name="adj3" fmla="val 4637"/>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D7E540B0-5F55-4E48-8C22-C802BA208F48}">
      <dsp:nvSpPr>
        <dsp:cNvPr id="0" name=""/>
        <dsp:cNvSpPr/>
      </dsp:nvSpPr>
      <dsp:spPr>
        <a:xfrm>
          <a:off x="999088" y="358674"/>
          <a:ext cx="2388722" cy="2388722"/>
        </a:xfrm>
        <a:prstGeom prst="blockArc">
          <a:avLst>
            <a:gd name="adj1" fmla="val 0"/>
            <a:gd name="adj2" fmla="val 5400000"/>
            <a:gd name="adj3" fmla="val 4637"/>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C2D77A2B-6305-4F93-BEDD-CB97C3278A37}">
      <dsp:nvSpPr>
        <dsp:cNvPr id="0" name=""/>
        <dsp:cNvSpPr/>
      </dsp:nvSpPr>
      <dsp:spPr>
        <a:xfrm>
          <a:off x="999088" y="358674"/>
          <a:ext cx="2388722" cy="2388722"/>
        </a:xfrm>
        <a:prstGeom prst="blockArc">
          <a:avLst>
            <a:gd name="adj1" fmla="val 16200000"/>
            <a:gd name="adj2" fmla="val 0"/>
            <a:gd name="adj3" fmla="val 4637"/>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F7F9F1EE-F0E9-4442-978B-653E40DADE2F}">
      <dsp:nvSpPr>
        <dsp:cNvPr id="0" name=""/>
        <dsp:cNvSpPr/>
      </dsp:nvSpPr>
      <dsp:spPr>
        <a:xfrm>
          <a:off x="1644016" y="1003602"/>
          <a:ext cx="1098866" cy="1098866"/>
        </a:xfrm>
        <a:prstGeom prst="ellipse">
          <a:avLst/>
        </a:prstGeom>
        <a:solidFill>
          <a:srgbClr val="830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用户</a:t>
          </a:r>
        </a:p>
      </dsp:txBody>
      <dsp:txXfrm>
        <a:off x="1804941" y="1164527"/>
        <a:ext cx="777016" cy="777016"/>
      </dsp:txXfrm>
    </dsp:sp>
    <dsp:sp modelId="{AE485E2D-3F88-4F5A-93F8-E61886D41755}">
      <dsp:nvSpPr>
        <dsp:cNvPr id="0" name=""/>
        <dsp:cNvSpPr/>
      </dsp:nvSpPr>
      <dsp:spPr>
        <a:xfrm>
          <a:off x="1808846" y="1762"/>
          <a:ext cx="769206" cy="769206"/>
        </a:xfrm>
        <a:prstGeom prst="ellipse">
          <a:avLst/>
        </a:prstGeom>
        <a:solidFill>
          <a:srgbClr val="830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需求</a:t>
          </a:r>
        </a:p>
      </dsp:txBody>
      <dsp:txXfrm>
        <a:off x="1921494" y="114410"/>
        <a:ext cx="543910" cy="543910"/>
      </dsp:txXfrm>
    </dsp:sp>
    <dsp:sp modelId="{EE9B839D-C124-4521-A6EB-604B372A2CEC}">
      <dsp:nvSpPr>
        <dsp:cNvPr id="0" name=""/>
        <dsp:cNvSpPr/>
      </dsp:nvSpPr>
      <dsp:spPr>
        <a:xfrm>
          <a:off x="2975515" y="1168432"/>
          <a:ext cx="769206" cy="769206"/>
        </a:xfrm>
        <a:prstGeom prst="ellipse">
          <a:avLst/>
        </a:prstGeom>
        <a:solidFill>
          <a:srgbClr val="830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用户场景</a:t>
          </a:r>
        </a:p>
      </dsp:txBody>
      <dsp:txXfrm>
        <a:off x="3088163" y="1281080"/>
        <a:ext cx="543910" cy="543910"/>
      </dsp:txXfrm>
    </dsp:sp>
    <dsp:sp modelId="{8A40C563-CFC1-467D-82C9-14F6AFFC53C5}">
      <dsp:nvSpPr>
        <dsp:cNvPr id="0" name=""/>
        <dsp:cNvSpPr/>
      </dsp:nvSpPr>
      <dsp:spPr>
        <a:xfrm>
          <a:off x="1808846" y="2335102"/>
          <a:ext cx="769206" cy="769206"/>
        </a:xfrm>
        <a:prstGeom prst="ellipse">
          <a:avLst/>
        </a:prstGeom>
        <a:solidFill>
          <a:srgbClr val="830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接触点</a:t>
          </a:r>
        </a:p>
      </dsp:txBody>
      <dsp:txXfrm>
        <a:off x="1921494" y="2447750"/>
        <a:ext cx="543910" cy="543910"/>
      </dsp:txXfrm>
    </dsp:sp>
    <dsp:sp modelId="{B5D1AA7B-14E7-47BE-85DB-5D647DE33224}">
      <dsp:nvSpPr>
        <dsp:cNvPr id="0" name=""/>
        <dsp:cNvSpPr/>
      </dsp:nvSpPr>
      <dsp:spPr>
        <a:xfrm>
          <a:off x="642176" y="1168432"/>
          <a:ext cx="769206" cy="769206"/>
        </a:xfrm>
        <a:prstGeom prst="ellipse">
          <a:avLst/>
        </a:prstGeom>
        <a:solidFill>
          <a:srgbClr val="830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用户习惯</a:t>
          </a:r>
        </a:p>
      </dsp:txBody>
      <dsp:txXfrm>
        <a:off x="754824" y="1281080"/>
        <a:ext cx="543910" cy="5439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FC6A2-3A03-494A-AB8A-DBA0D562BCF8}" type="datetimeFigureOut">
              <a:rPr lang="zh-CN" altLang="en-US" smtClean="0"/>
              <a:pPr/>
              <a:t>2019/12/5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21C31-2D24-43B8-BEF0-F7B463F6A74B}" type="slidenum">
              <a:rPr lang="zh-CN" altLang="en-US" smtClean="0"/>
              <a:pPr/>
              <a:t>‹#›</a:t>
            </a:fld>
            <a:endParaRPr lang="zh-CN" altLang="en-US"/>
          </a:p>
        </p:txBody>
      </p:sp>
    </p:spTree>
    <p:extLst>
      <p:ext uri="{BB962C8B-B14F-4D97-AF65-F5344CB8AC3E}">
        <p14:creationId xmlns:p14="http://schemas.microsoft.com/office/powerpoint/2010/main" val="96400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167770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FF81BB-DA64-4AC1-A43D-766D4DE27CEF}" type="slidenum">
              <a:rPr lang="zh-CN" altLang="en-US" smtClean="0"/>
              <a:t>10</a:t>
            </a:fld>
            <a:endParaRPr lang="zh-CN" altLang="en-US"/>
          </a:p>
        </p:txBody>
      </p:sp>
    </p:spTree>
    <p:extLst>
      <p:ext uri="{BB962C8B-B14F-4D97-AF65-F5344CB8AC3E}">
        <p14:creationId xmlns:p14="http://schemas.microsoft.com/office/powerpoint/2010/main" val="59792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p:spPr>
        <p:txBody>
          <a:bodyPr/>
          <a:lstStyle/>
          <a:p>
            <a:endParaRPr lang="zh-CN" altLang="en-US">
              <a:ea typeface="宋体" charset="-122"/>
            </a:endParaRPr>
          </a:p>
        </p:txBody>
      </p:sp>
      <p:sp>
        <p:nvSpPr>
          <p:cNvPr id="41988" name="灯片编号占位符 3"/>
          <p:cNvSpPr>
            <a:spLocks noGrp="1"/>
          </p:cNvSpPr>
          <p:nvPr>
            <p:ph type="sldNum" sz="quarter" idx="5"/>
          </p:nvPr>
        </p:nvSpPr>
        <p:spPr>
          <a:noFill/>
        </p:spPr>
        <p:txBody>
          <a:bodyPr/>
          <a:lstStyle>
            <a:lvl1pPr algn="l" eaLnBrk="0" hangingPunct="0">
              <a:spcBef>
                <a:spcPct val="30000"/>
              </a:spcBef>
              <a:defRPr kumimoji="1" sz="1200">
                <a:solidFill>
                  <a:schemeClr val="tx1"/>
                </a:solidFill>
                <a:latin typeface="Times New Roman" pitchFamily="18" charset="0"/>
                <a:ea typeface="宋体" charset="-122"/>
              </a:defRPr>
            </a:lvl1pPr>
            <a:lvl2pPr marL="742950" indent="-285750" algn="l" eaLnBrk="0" hangingPunct="0">
              <a:spcBef>
                <a:spcPct val="30000"/>
              </a:spcBef>
              <a:defRPr kumimoji="1" sz="1200">
                <a:solidFill>
                  <a:schemeClr val="tx1"/>
                </a:solidFill>
                <a:latin typeface="Times New Roman" pitchFamily="18" charset="0"/>
                <a:ea typeface="宋体" charset="-122"/>
              </a:defRPr>
            </a:lvl2pPr>
            <a:lvl3pPr marL="1143000" indent="-228600" algn="l" eaLnBrk="0" hangingPunct="0">
              <a:spcBef>
                <a:spcPct val="30000"/>
              </a:spcBef>
              <a:defRPr kumimoji="1" sz="1200">
                <a:solidFill>
                  <a:schemeClr val="tx1"/>
                </a:solidFill>
                <a:latin typeface="Times New Roman" pitchFamily="18" charset="0"/>
                <a:ea typeface="宋体" charset="-122"/>
              </a:defRPr>
            </a:lvl3pPr>
            <a:lvl4pPr marL="1600200" indent="-228600" algn="l" eaLnBrk="0" hangingPunct="0">
              <a:spcBef>
                <a:spcPct val="30000"/>
              </a:spcBef>
              <a:defRPr kumimoji="1" sz="1200">
                <a:solidFill>
                  <a:schemeClr val="tx1"/>
                </a:solidFill>
                <a:latin typeface="Times New Roman" pitchFamily="18" charset="0"/>
                <a:ea typeface="宋体" charset="-122"/>
              </a:defRPr>
            </a:lvl4pPr>
            <a:lvl5pPr marL="2057400" indent="-228600" algn="l" eaLnBrk="0" hangingPunct="0">
              <a:spcBef>
                <a:spcPct val="30000"/>
              </a:spcBef>
              <a:defRPr kumimoji="1" sz="1200">
                <a:solidFill>
                  <a:schemeClr val="tx1"/>
                </a:solidFill>
                <a:latin typeface="Times New Roman" pitchFamily="18" charset="0"/>
                <a:ea typeface="宋体" charset="-122"/>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宋体" charset="-122"/>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宋体" charset="-122"/>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宋体" charset="-122"/>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宋体" charset="-122"/>
              </a:defRPr>
            </a:lvl9pPr>
          </a:lstStyle>
          <a:p>
            <a:pPr algn="r" eaLnBrk="1" hangingPunct="1">
              <a:spcBef>
                <a:spcPct val="0"/>
              </a:spcBef>
            </a:pPr>
            <a:fld id="{5149571B-BF8A-44D0-8101-B9E410853E5E}" type="slidenum">
              <a:rPr lang="zh-CN" altLang="en-US" smtClean="0"/>
              <a:pPr algn="r" eaLnBrk="1" hangingPunct="1">
                <a:spcBef>
                  <a:spcPct val="0"/>
                </a:spcBef>
              </a:pPr>
              <a:t>12</a:t>
            </a:fld>
            <a:endParaRPr lang="zh-CN" altLang="en-US"/>
          </a:p>
        </p:txBody>
      </p:sp>
    </p:spTree>
    <p:extLst>
      <p:ext uri="{BB962C8B-B14F-4D97-AF65-F5344CB8AC3E}">
        <p14:creationId xmlns:p14="http://schemas.microsoft.com/office/powerpoint/2010/main" val="95333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FF81BB-DA64-4AC1-A43D-766D4DE27CEF}" type="slidenum">
              <a:rPr lang="zh-CN" altLang="en-US" smtClean="0"/>
              <a:pPr/>
              <a:t>13</a:t>
            </a:fld>
            <a:endParaRPr lang="zh-CN" altLang="en-US"/>
          </a:p>
        </p:txBody>
      </p:sp>
    </p:spTree>
    <p:extLst>
      <p:ext uri="{BB962C8B-B14F-4D97-AF65-F5344CB8AC3E}">
        <p14:creationId xmlns:p14="http://schemas.microsoft.com/office/powerpoint/2010/main" val="109714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FF81BB-DA64-4AC1-A43D-766D4DE27CEF}" type="slidenum">
              <a:rPr lang="zh-CN" altLang="en-US" smtClean="0"/>
              <a:pPr/>
              <a:t>14</a:t>
            </a:fld>
            <a:endParaRPr lang="zh-CN" altLang="en-US"/>
          </a:p>
        </p:txBody>
      </p:sp>
    </p:spTree>
    <p:extLst>
      <p:ext uri="{BB962C8B-B14F-4D97-AF65-F5344CB8AC3E}">
        <p14:creationId xmlns:p14="http://schemas.microsoft.com/office/powerpoint/2010/main" val="289476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FF81BB-DA64-4AC1-A43D-766D4DE27CEF}" type="slidenum">
              <a:rPr lang="zh-CN" altLang="en-US" smtClean="0"/>
              <a:pPr/>
              <a:t>15</a:t>
            </a:fld>
            <a:endParaRPr lang="zh-CN" altLang="en-US"/>
          </a:p>
        </p:txBody>
      </p:sp>
    </p:spTree>
    <p:extLst>
      <p:ext uri="{BB962C8B-B14F-4D97-AF65-F5344CB8AC3E}">
        <p14:creationId xmlns:p14="http://schemas.microsoft.com/office/powerpoint/2010/main" val="212287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FF81BB-DA64-4AC1-A43D-766D4DE27CEF}" type="slidenum">
              <a:rPr lang="zh-CN" altLang="en-US" smtClean="0"/>
              <a:pPr/>
              <a:t>17</a:t>
            </a:fld>
            <a:endParaRPr lang="zh-CN" altLang="en-US"/>
          </a:p>
        </p:txBody>
      </p:sp>
    </p:spTree>
    <p:extLst>
      <p:ext uri="{BB962C8B-B14F-4D97-AF65-F5344CB8AC3E}">
        <p14:creationId xmlns:p14="http://schemas.microsoft.com/office/powerpoint/2010/main" val="210244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521C31-2D24-43B8-BEF0-F7B463F6A74B}" type="slidenum">
              <a:rPr lang="zh-CN" altLang="en-US" smtClean="0"/>
              <a:pPr/>
              <a:t>20</a:t>
            </a:fld>
            <a:endParaRPr lang="zh-CN" altLang="en-US"/>
          </a:p>
        </p:txBody>
      </p:sp>
    </p:spTree>
    <p:extLst>
      <p:ext uri="{BB962C8B-B14F-4D97-AF65-F5344CB8AC3E}">
        <p14:creationId xmlns:p14="http://schemas.microsoft.com/office/powerpoint/2010/main" val="402901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6A085-F185-422A-8510-21B4C4EC93A0}" type="slidenum">
              <a:rPr lang="zh-CN" altLang="en-US" smtClean="0"/>
              <a:pPr/>
              <a:t>‹#›</a:t>
            </a:fld>
            <a:endParaRPr lang="zh-CN" altLang="en-US"/>
          </a:p>
        </p:txBody>
      </p:sp>
    </p:spTree>
    <p:extLst>
      <p:ext uri="{BB962C8B-B14F-4D97-AF65-F5344CB8AC3E}">
        <p14:creationId xmlns:p14="http://schemas.microsoft.com/office/powerpoint/2010/main" val="412866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6A085-F185-422A-8510-21B4C4EC93A0}" type="slidenum">
              <a:rPr lang="zh-CN" altLang="en-US" smtClean="0"/>
              <a:pPr/>
              <a:t>‹#›</a:t>
            </a:fld>
            <a:endParaRPr lang="zh-CN" altLang="en-US"/>
          </a:p>
        </p:txBody>
      </p:sp>
    </p:spTree>
    <p:extLst>
      <p:ext uri="{BB962C8B-B14F-4D97-AF65-F5344CB8AC3E}">
        <p14:creationId xmlns:p14="http://schemas.microsoft.com/office/powerpoint/2010/main" val="158642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6A085-F185-422A-8510-21B4C4EC93A0}" type="slidenum">
              <a:rPr lang="zh-CN" altLang="en-US" smtClean="0"/>
              <a:pPr/>
              <a:t>‹#›</a:t>
            </a:fld>
            <a:endParaRPr lang="zh-CN" altLang="en-US"/>
          </a:p>
        </p:txBody>
      </p:sp>
    </p:spTree>
    <p:extLst>
      <p:ext uri="{BB962C8B-B14F-4D97-AF65-F5344CB8AC3E}">
        <p14:creationId xmlns:p14="http://schemas.microsoft.com/office/powerpoint/2010/main" val="144164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58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807972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Microsoft YaHei"/>
                <a:cs typeface="Microsoft YaHe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Microsoft YaHei"/>
                <a:cs typeface="Microsoft YaHe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605600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Microsoft YaHei"/>
                <a:cs typeface="Microsoft YaHei"/>
              </a:defRPr>
            </a:lvl1pPr>
          </a:lstStyle>
          <a:p>
            <a:endParaRPr/>
          </a:p>
        </p:txBody>
      </p:sp>
      <p:sp>
        <p:nvSpPr>
          <p:cNvPr id="3" name="Holder 3"/>
          <p:cNvSpPr>
            <a:spLocks noGrp="1"/>
          </p:cNvSpPr>
          <p:nvPr>
            <p:ph sz="half" idx="2"/>
          </p:nvPr>
        </p:nvSpPr>
        <p:spPr>
          <a:xfrm>
            <a:off x="424319" y="1534769"/>
            <a:ext cx="3967479" cy="47459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649339" y="2487333"/>
            <a:ext cx="4420234" cy="3705225"/>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169761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Microsoft YaHei"/>
                <a:cs typeface="Microsoft Ya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39198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11935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6A085-F185-422A-8510-21B4C4EC93A0}" type="slidenum">
              <a:rPr lang="zh-CN" altLang="en-US" smtClean="0"/>
              <a:pPr/>
              <a:t>‹#›</a:t>
            </a:fld>
            <a:endParaRPr lang="zh-CN" altLang="en-US"/>
          </a:p>
        </p:txBody>
      </p:sp>
    </p:spTree>
    <p:extLst>
      <p:ext uri="{BB962C8B-B14F-4D97-AF65-F5344CB8AC3E}">
        <p14:creationId xmlns:p14="http://schemas.microsoft.com/office/powerpoint/2010/main" val="222292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6A085-F185-422A-8510-21B4C4EC93A0}" type="slidenum">
              <a:rPr lang="zh-CN" altLang="en-US" smtClean="0"/>
              <a:pPr/>
              <a:t>‹#›</a:t>
            </a:fld>
            <a:endParaRPr lang="zh-CN" altLang="en-US"/>
          </a:p>
        </p:txBody>
      </p:sp>
    </p:spTree>
    <p:extLst>
      <p:ext uri="{BB962C8B-B14F-4D97-AF65-F5344CB8AC3E}">
        <p14:creationId xmlns:p14="http://schemas.microsoft.com/office/powerpoint/2010/main" val="126422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6A085-F185-422A-8510-21B4C4EC93A0}" type="slidenum">
              <a:rPr lang="zh-CN" altLang="en-US" smtClean="0"/>
              <a:pPr/>
              <a:t>‹#›</a:t>
            </a:fld>
            <a:endParaRPr lang="zh-CN" altLang="en-US"/>
          </a:p>
        </p:txBody>
      </p:sp>
    </p:spTree>
    <p:extLst>
      <p:ext uri="{BB962C8B-B14F-4D97-AF65-F5344CB8AC3E}">
        <p14:creationId xmlns:p14="http://schemas.microsoft.com/office/powerpoint/2010/main" val="71933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26A085-F185-422A-8510-21B4C4EC93A0}" type="slidenum">
              <a:rPr lang="zh-CN" altLang="en-US" smtClean="0"/>
              <a:pPr/>
              <a:t>‹#›</a:t>
            </a:fld>
            <a:endParaRPr lang="zh-CN" altLang="en-US"/>
          </a:p>
        </p:txBody>
      </p:sp>
    </p:spTree>
    <p:extLst>
      <p:ext uri="{BB962C8B-B14F-4D97-AF65-F5344CB8AC3E}">
        <p14:creationId xmlns:p14="http://schemas.microsoft.com/office/powerpoint/2010/main" val="422279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26A085-F185-422A-8510-21B4C4EC93A0}" type="slidenum">
              <a:rPr lang="zh-CN" altLang="en-US" smtClean="0"/>
              <a:pPr/>
              <a:t>‹#›</a:t>
            </a:fld>
            <a:endParaRPr lang="zh-CN" altLang="en-US"/>
          </a:p>
        </p:txBody>
      </p:sp>
    </p:spTree>
    <p:extLst>
      <p:ext uri="{BB962C8B-B14F-4D97-AF65-F5344CB8AC3E}">
        <p14:creationId xmlns:p14="http://schemas.microsoft.com/office/powerpoint/2010/main" val="44460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26A085-F185-422A-8510-21B4C4EC93A0}" type="slidenum">
              <a:rPr lang="zh-CN" altLang="en-US" smtClean="0"/>
              <a:pPr/>
              <a:t>‹#›</a:t>
            </a:fld>
            <a:endParaRPr lang="zh-CN" altLang="en-US"/>
          </a:p>
        </p:txBody>
      </p:sp>
      <p:sp>
        <p:nvSpPr>
          <p:cNvPr id="7" name="矩形 6"/>
          <p:cNvSpPr/>
          <p:nvPr userDrawn="1"/>
        </p:nvSpPr>
        <p:spPr>
          <a:xfrm>
            <a:off x="0" y="6748530"/>
            <a:ext cx="12192000" cy="109470"/>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cxnSp>
        <p:nvCxnSpPr>
          <p:cNvPr id="8" name="直接连接符 7"/>
          <p:cNvCxnSpPr/>
          <p:nvPr userDrawn="1"/>
        </p:nvCxnSpPr>
        <p:spPr>
          <a:xfrm>
            <a:off x="240406" y="837126"/>
            <a:ext cx="1173694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bk object 17"/>
          <p:cNvSpPr/>
          <p:nvPr userDrawn="1"/>
        </p:nvSpPr>
        <p:spPr>
          <a:xfrm>
            <a:off x="9671304" y="50723"/>
            <a:ext cx="2520695" cy="87497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163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6A085-F185-422A-8510-21B4C4EC93A0}" type="slidenum">
              <a:rPr lang="zh-CN" altLang="en-US" smtClean="0"/>
              <a:pPr/>
              <a:t>‹#›</a:t>
            </a:fld>
            <a:endParaRPr lang="zh-CN" altLang="en-US"/>
          </a:p>
        </p:txBody>
      </p:sp>
    </p:spTree>
    <p:extLst>
      <p:ext uri="{BB962C8B-B14F-4D97-AF65-F5344CB8AC3E}">
        <p14:creationId xmlns:p14="http://schemas.microsoft.com/office/powerpoint/2010/main" val="222815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5A8F59-8A01-4A97-8F1C-0A3291727B33}" type="datetimeFigureOut">
              <a:rPr lang="zh-CN" altLang="en-US" smtClean="0"/>
              <a:pPr/>
              <a:t>2019/12/5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6A085-F185-422A-8510-21B4C4EC93A0}" type="slidenum">
              <a:rPr lang="zh-CN" altLang="en-US" smtClean="0"/>
              <a:pPr/>
              <a:t>‹#›</a:t>
            </a:fld>
            <a:endParaRPr lang="zh-CN" altLang="en-US"/>
          </a:p>
        </p:txBody>
      </p:sp>
    </p:spTree>
    <p:extLst>
      <p:ext uri="{BB962C8B-B14F-4D97-AF65-F5344CB8AC3E}">
        <p14:creationId xmlns:p14="http://schemas.microsoft.com/office/powerpoint/2010/main" val="44376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对象 6" hidden="1"/>
          <p:cNvGraphicFramePr>
            <a:graphicFrameLocks noChangeAspect="1"/>
          </p:cNvGraphicFramePr>
          <p:nvPr userDrawn="1">
            <p:custDataLst>
              <p:tags r:id="rId1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2" name="think-cell Slide" r:id="rId16" imgW="360" imgH="360" progId="">
                  <p:embed/>
                </p:oleObj>
              </mc:Choice>
              <mc:Fallback>
                <p:oleObj name="think-cell Slide" r:id="rId16" imgW="360" imgH="360" progId="">
                  <p:embed/>
                  <p:pic>
                    <p:nvPicPr>
                      <p:cNvPr id="0" name="Picture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8F59-8A01-4A97-8F1C-0A3291727B33}" type="datetimeFigureOut">
              <a:rPr lang="zh-CN" altLang="en-US" smtClean="0"/>
              <a:pPr/>
              <a:t>2019/12/5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6A085-F185-422A-8510-21B4C4EC93A0}" type="slidenum">
              <a:rPr lang="zh-CN" altLang="en-US" smtClean="0"/>
              <a:pPr/>
              <a:t>‹#›</a:t>
            </a:fld>
            <a:endParaRPr lang="zh-CN" altLang="en-US"/>
          </a:p>
        </p:txBody>
      </p:sp>
      <p:sp>
        <p:nvSpPr>
          <p:cNvPr id="8" name="矩形 7"/>
          <p:cNvSpPr/>
          <p:nvPr userDrawn="1"/>
        </p:nvSpPr>
        <p:spPr>
          <a:xfrm>
            <a:off x="0" y="6748530"/>
            <a:ext cx="12192000" cy="1094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宋体" panose="02010600030101010101" pitchFamily="2" charset="-122"/>
              <a:sym typeface="Arial" panose="020B0604020202020204" pitchFamily="34" charset="0"/>
            </a:endParaRPr>
          </a:p>
        </p:txBody>
      </p:sp>
      <p:sp>
        <p:nvSpPr>
          <p:cNvPr id="9" name="bk object 17"/>
          <p:cNvSpPr/>
          <p:nvPr userDrawn="1"/>
        </p:nvSpPr>
        <p:spPr>
          <a:xfrm>
            <a:off x="9671304" y="50723"/>
            <a:ext cx="2520695" cy="874979"/>
          </a:xfrm>
          <a:prstGeom prst="rect">
            <a:avLst/>
          </a:prstGeom>
          <a:blipFill>
            <a:blip r:embed="rId18" cstate="print"/>
            <a:stretch>
              <a:fillRect/>
            </a:stretch>
          </a:blipFill>
        </p:spPr>
        <p:txBody>
          <a:bodyPr wrap="square" lIns="0" tIns="0" rIns="0" bIns="0" rtlCol="0"/>
          <a:lstStyle/>
          <a:p>
            <a:endParaRPr/>
          </a:p>
        </p:txBody>
      </p:sp>
      <p:sp>
        <p:nvSpPr>
          <p:cNvPr id="10" name="bk object 18"/>
          <p:cNvSpPr/>
          <p:nvPr userDrawn="1"/>
        </p:nvSpPr>
        <p:spPr>
          <a:xfrm>
            <a:off x="240411" y="837183"/>
            <a:ext cx="11737340" cy="0"/>
          </a:xfrm>
          <a:custGeom>
            <a:avLst/>
            <a:gdLst/>
            <a:ahLst/>
            <a:cxnLst/>
            <a:rect l="l" t="t" r="r" b="b"/>
            <a:pathLst>
              <a:path w="11737340">
                <a:moveTo>
                  <a:pt x="0" y="0"/>
                </a:moveTo>
                <a:lnTo>
                  <a:pt x="11736959" y="0"/>
                </a:lnTo>
              </a:path>
            </a:pathLst>
          </a:custGeom>
          <a:ln w="28575">
            <a:solidFill>
              <a:srgbClr val="7E7E7E"/>
            </a:solidFill>
          </a:ln>
        </p:spPr>
        <p:txBody>
          <a:bodyPr wrap="square" lIns="0" tIns="0" rIns="0" bIns="0" rtlCol="0"/>
          <a:lstStyle/>
          <a:p>
            <a:endParaRPr/>
          </a:p>
        </p:txBody>
      </p:sp>
    </p:spTree>
    <p:extLst>
      <p:ext uri="{BB962C8B-B14F-4D97-AF65-F5344CB8AC3E}">
        <p14:creationId xmlns:p14="http://schemas.microsoft.com/office/powerpoint/2010/main" val="1970904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748529"/>
            <a:ext cx="12192000" cy="109855"/>
          </a:xfrm>
          <a:custGeom>
            <a:avLst/>
            <a:gdLst/>
            <a:ahLst/>
            <a:cxnLst/>
            <a:rect l="l" t="t" r="r" b="b"/>
            <a:pathLst>
              <a:path w="12192000" h="109854">
                <a:moveTo>
                  <a:pt x="0" y="109470"/>
                </a:moveTo>
                <a:lnTo>
                  <a:pt x="12192000" y="109470"/>
                </a:lnTo>
                <a:lnTo>
                  <a:pt x="12192000" y="0"/>
                </a:lnTo>
                <a:lnTo>
                  <a:pt x="0" y="0"/>
                </a:lnTo>
                <a:lnTo>
                  <a:pt x="0" y="109470"/>
                </a:lnTo>
                <a:close/>
              </a:path>
            </a:pathLst>
          </a:custGeom>
          <a:solidFill>
            <a:srgbClr val="830016"/>
          </a:solidFill>
        </p:spPr>
        <p:txBody>
          <a:bodyPr wrap="square" lIns="0" tIns="0" rIns="0" bIns="0" rtlCol="0"/>
          <a:lstStyle/>
          <a:p>
            <a:endParaRPr/>
          </a:p>
        </p:txBody>
      </p:sp>
      <p:sp>
        <p:nvSpPr>
          <p:cNvPr id="17" name="bk object 17"/>
          <p:cNvSpPr/>
          <p:nvPr/>
        </p:nvSpPr>
        <p:spPr>
          <a:xfrm>
            <a:off x="9671304" y="50723"/>
            <a:ext cx="2520695" cy="874979"/>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240411" y="837183"/>
            <a:ext cx="11737340" cy="0"/>
          </a:xfrm>
          <a:custGeom>
            <a:avLst/>
            <a:gdLst/>
            <a:ahLst/>
            <a:cxnLst/>
            <a:rect l="l" t="t" r="r" b="b"/>
            <a:pathLst>
              <a:path w="11737340">
                <a:moveTo>
                  <a:pt x="0" y="0"/>
                </a:moveTo>
                <a:lnTo>
                  <a:pt x="11736959" y="0"/>
                </a:lnTo>
              </a:path>
            </a:pathLst>
          </a:custGeom>
          <a:ln w="28575">
            <a:solidFill>
              <a:srgbClr val="7E7E7E"/>
            </a:solidFill>
          </a:ln>
        </p:spPr>
        <p:txBody>
          <a:bodyPr wrap="square" lIns="0" tIns="0" rIns="0" bIns="0" rtlCol="0"/>
          <a:lstStyle/>
          <a:p>
            <a:endParaRPr/>
          </a:p>
        </p:txBody>
      </p:sp>
      <p:sp>
        <p:nvSpPr>
          <p:cNvPr id="2" name="Holder 2"/>
          <p:cNvSpPr>
            <a:spLocks noGrp="1"/>
          </p:cNvSpPr>
          <p:nvPr>
            <p:ph type="title"/>
          </p:nvPr>
        </p:nvSpPr>
        <p:spPr>
          <a:xfrm>
            <a:off x="410362" y="1472031"/>
            <a:ext cx="7139940" cy="939800"/>
          </a:xfrm>
          <a:prstGeom prst="rect">
            <a:avLst/>
          </a:prstGeom>
        </p:spPr>
        <p:txBody>
          <a:bodyPr wrap="square" lIns="0" tIns="0" rIns="0" bIns="0">
            <a:spAutoFit/>
          </a:bodyPr>
          <a:lstStyle>
            <a:lvl1pPr>
              <a:defRPr sz="2000" b="0" i="0">
                <a:solidFill>
                  <a:schemeClr val="tx1"/>
                </a:solidFill>
                <a:latin typeface="Microsoft YaHei"/>
                <a:cs typeface="Microsoft YaHei"/>
              </a:defRPr>
            </a:lvl1pPr>
          </a:lstStyle>
          <a:p>
            <a:endParaRPr/>
          </a:p>
        </p:txBody>
      </p:sp>
      <p:sp>
        <p:nvSpPr>
          <p:cNvPr id="3" name="Holder 3"/>
          <p:cNvSpPr>
            <a:spLocks noGrp="1"/>
          </p:cNvSpPr>
          <p:nvPr>
            <p:ph type="body" idx="1"/>
          </p:nvPr>
        </p:nvSpPr>
        <p:spPr>
          <a:xfrm>
            <a:off x="481076" y="2052929"/>
            <a:ext cx="5868670" cy="4140835"/>
          </a:xfrm>
          <a:prstGeom prst="rect">
            <a:avLst/>
          </a:prstGeom>
        </p:spPr>
        <p:txBody>
          <a:bodyPr wrap="square" lIns="0" tIns="0" rIns="0" bIns="0">
            <a:spAutoFit/>
          </a:bodyPr>
          <a:lstStyle>
            <a:lvl1pPr>
              <a:defRPr sz="2000" b="0" i="0">
                <a:solidFill>
                  <a:schemeClr val="tx1"/>
                </a:solidFill>
                <a:latin typeface="Microsoft YaHei"/>
                <a:cs typeface="Microsoft YaHe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12/5/2019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2227678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zhaozhanbo@163.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48530"/>
            <a:ext cx="12192000" cy="109470"/>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cxnSp>
        <p:nvCxnSpPr>
          <p:cNvPr id="7" name="直接连接符 6"/>
          <p:cNvCxnSpPr/>
          <p:nvPr/>
        </p:nvCxnSpPr>
        <p:spPr>
          <a:xfrm>
            <a:off x="240406" y="837126"/>
            <a:ext cx="1173694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rotWithShape="1">
          <a:blip r:embed="rId2" cstate="print"/>
          <a:srcRect l="48065"/>
          <a:stretch/>
        </p:blipFill>
        <p:spPr>
          <a:xfrm>
            <a:off x="0" y="2353407"/>
            <a:ext cx="1152498" cy="2109399"/>
          </a:xfrm>
          <a:prstGeom prst="rect">
            <a:avLst/>
          </a:prstGeom>
        </p:spPr>
      </p:pic>
      <p:sp>
        <p:nvSpPr>
          <p:cNvPr id="16" name="矩形 15"/>
          <p:cNvSpPr/>
          <p:nvPr/>
        </p:nvSpPr>
        <p:spPr>
          <a:xfrm>
            <a:off x="1151362" y="1532608"/>
            <a:ext cx="10805111" cy="2062103"/>
          </a:xfrm>
          <a:prstGeom prst="rect">
            <a:avLst/>
          </a:prstGeom>
        </p:spPr>
        <p:txBody>
          <a:bodyPr wrap="square">
            <a:spAutoFit/>
          </a:bodyPr>
          <a:lstStyle/>
          <a:p>
            <a:pPr algn="ctr"/>
            <a:r>
              <a:rPr lang="zh-CN" altLang="en-US" sz="4800" dirty="0"/>
              <a:t>未来企业竞争模式：生态圈竞争</a:t>
            </a:r>
            <a:endParaRPr lang="en-US" altLang="zh-CN" sz="4800" dirty="0"/>
          </a:p>
          <a:p>
            <a:pPr algn="ctr"/>
            <a:r>
              <a:rPr lang="en-US" altLang="zh-CN" sz="4000" b="1" dirty="0">
                <a:solidFill>
                  <a:prstClr val="black"/>
                </a:solidFill>
                <a:latin typeface="Rockwell" pitchFamily="18" charset="0"/>
                <a:ea typeface="黑体" panose="02010609060101010101" pitchFamily="49" charset="-122"/>
              </a:rPr>
              <a:t>Future Competition Mode: Ecosphere Competition</a:t>
            </a:r>
          </a:p>
        </p:txBody>
      </p:sp>
      <p:sp>
        <p:nvSpPr>
          <p:cNvPr id="8" name="矩形 7"/>
          <p:cNvSpPr/>
          <p:nvPr/>
        </p:nvSpPr>
        <p:spPr>
          <a:xfrm>
            <a:off x="3066541" y="4342422"/>
            <a:ext cx="6497291" cy="2308324"/>
          </a:xfrm>
          <a:prstGeom prst="rect">
            <a:avLst/>
          </a:prstGeom>
        </p:spPr>
        <p:txBody>
          <a:bodyPr wrap="none">
            <a:spAutoFit/>
          </a:bodyPr>
          <a:lstStyle/>
          <a:p>
            <a:pPr algn="ctr"/>
            <a:r>
              <a:rPr lang="zh-CN" altLang="en-US" sz="2800" b="1" dirty="0">
                <a:solidFill>
                  <a:prstClr val="black"/>
                </a:solidFill>
                <a:latin typeface="楷体" panose="02010609060101010101" pitchFamily="49" charset="-122"/>
                <a:ea typeface="楷体" panose="02010609060101010101" pitchFamily="49" charset="-122"/>
                <a:cs typeface="Times New Roman" panose="02020603050405020304" pitchFamily="18" charset="0"/>
              </a:rPr>
              <a:t>赵占波 教授</a:t>
            </a:r>
            <a:r>
              <a:rPr lang="en-US" altLang="zh-CN" sz="2800" b="1" dirty="0">
                <a:solidFill>
                  <a:prstClr val="black"/>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800" b="1" dirty="0">
                <a:solidFill>
                  <a:prstClr val="black"/>
                </a:solidFill>
                <a:latin typeface="楷体" panose="02010609060101010101" pitchFamily="49" charset="-122"/>
                <a:ea typeface="楷体" panose="02010609060101010101" pitchFamily="49" charset="-122"/>
                <a:cs typeface="Times New Roman" panose="02020603050405020304" pitchFamily="18" charset="0"/>
              </a:rPr>
              <a:t>博士</a:t>
            </a:r>
            <a:endParaRPr lang="en-US" altLang="zh-CN" sz="2800" b="1" dirty="0">
              <a:solidFill>
                <a:prstClr val="black"/>
              </a:solidFill>
              <a:latin typeface="楷体" panose="02010609060101010101" pitchFamily="49" charset="-122"/>
              <a:ea typeface="楷体" panose="02010609060101010101" pitchFamily="49" charset="-122"/>
              <a:cs typeface="Times New Roman" panose="02020603050405020304" pitchFamily="18" charset="0"/>
            </a:endParaRPr>
          </a:p>
          <a:p>
            <a:pPr algn="ctr"/>
            <a:r>
              <a:rPr lang="zh-CN" altLang="en-US" sz="2800" b="1" dirty="0">
                <a:solidFill>
                  <a:prstClr val="black"/>
                </a:solidFill>
                <a:latin typeface="楷体" panose="02010609060101010101" pitchFamily="49" charset="-122"/>
                <a:ea typeface="楷体" panose="02010609060101010101" pitchFamily="49" charset="-122"/>
                <a:cs typeface="Times New Roman" panose="02020603050405020304" pitchFamily="18" charset="0"/>
              </a:rPr>
              <a:t>北京大学软微学院金管系 副主任</a:t>
            </a:r>
            <a:endParaRPr lang="en-US" altLang="zh-CN" sz="2800" b="1" dirty="0">
              <a:solidFill>
                <a:prstClr val="black"/>
              </a:solidFill>
              <a:latin typeface="楷体" panose="02010609060101010101" pitchFamily="49" charset="-122"/>
              <a:ea typeface="楷体" panose="02010609060101010101" pitchFamily="49" charset="-122"/>
              <a:cs typeface="Times New Roman" panose="02020603050405020304" pitchFamily="18" charset="0"/>
            </a:endParaRPr>
          </a:p>
          <a:p>
            <a:pPr lvl="0"/>
            <a:r>
              <a:rPr lang="zh-CN" altLang="en-US" sz="2800" b="1" dirty="0">
                <a:solidFill>
                  <a:prstClr val="black"/>
                </a:solidFill>
                <a:latin typeface="楷体" panose="02010609060101010101" pitchFamily="49" charset="-122"/>
                <a:ea typeface="楷体" panose="02010609060101010101" pitchFamily="49" charset="-122"/>
                <a:cs typeface="Times New Roman" panose="02020603050405020304" pitchFamily="18" charset="0"/>
              </a:rPr>
              <a:t>北京大数据研究院保险大数据中心 主任</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lvl="0" algn="ctr"/>
            <a:r>
              <a:rPr lang="en-US" altLang="zh-CN" sz="2000" b="1" dirty="0">
                <a:solidFill>
                  <a:prstClr val="black"/>
                </a:solidFill>
                <a:latin typeface="STFangsong" pitchFamily="2" charset="-122"/>
                <a:ea typeface="STFangsong" pitchFamily="2" charset="-122"/>
                <a:cs typeface="Times New Roman" panose="02020603050405020304" pitchFamily="18" charset="0"/>
              </a:rPr>
              <a:t>Director of Center for Data Science in Insurance </a:t>
            </a:r>
          </a:p>
          <a:p>
            <a:pPr lvl="0" algn="ctr"/>
            <a:r>
              <a:rPr lang="en-US" altLang="zh-CN" sz="2000" b="1" dirty="0">
                <a:solidFill>
                  <a:prstClr val="black"/>
                </a:solidFill>
                <a:latin typeface="STFangsong" pitchFamily="2" charset="-122"/>
                <a:ea typeface="STFangsong" pitchFamily="2" charset="-122"/>
                <a:cs typeface="Times New Roman" panose="02020603050405020304" pitchFamily="18" charset="0"/>
              </a:rPr>
              <a:t>2019</a:t>
            </a:r>
            <a:r>
              <a:rPr lang="zh-CN" altLang="en-US" sz="2000" b="1" dirty="0">
                <a:solidFill>
                  <a:prstClr val="black"/>
                </a:solidFill>
                <a:latin typeface="STFangsong" pitchFamily="2" charset="-122"/>
                <a:ea typeface="STFangsong" pitchFamily="2" charset="-122"/>
                <a:cs typeface="Times New Roman" panose="02020603050405020304" pitchFamily="18" charset="0"/>
              </a:rPr>
              <a:t>年</a:t>
            </a:r>
            <a:r>
              <a:rPr lang="en-US" altLang="zh-CN" sz="2000" b="1" dirty="0">
                <a:solidFill>
                  <a:prstClr val="black"/>
                </a:solidFill>
                <a:latin typeface="STFangsong" pitchFamily="2" charset="-122"/>
                <a:ea typeface="STFangsong" pitchFamily="2" charset="-122"/>
                <a:cs typeface="Times New Roman" panose="02020603050405020304" pitchFamily="18" charset="0"/>
              </a:rPr>
              <a:t>12</a:t>
            </a:r>
            <a:r>
              <a:rPr lang="zh-CN" altLang="en-US" sz="2000" b="1" dirty="0">
                <a:solidFill>
                  <a:prstClr val="black"/>
                </a:solidFill>
                <a:latin typeface="STFangsong" pitchFamily="2" charset="-122"/>
                <a:ea typeface="STFangsong" pitchFamily="2" charset="-122"/>
                <a:cs typeface="Times New Roman" panose="02020603050405020304" pitchFamily="18" charset="0"/>
              </a:rPr>
              <a:t>月</a:t>
            </a:r>
            <a:endParaRPr lang="en-US" altLang="zh-CN" sz="2000" b="1" dirty="0">
              <a:solidFill>
                <a:prstClr val="black"/>
              </a:solidFill>
              <a:latin typeface="STFangsong" pitchFamily="2" charset="-122"/>
              <a:ea typeface="STFangsong" pitchFamily="2" charset="-122"/>
              <a:cs typeface="Times New Roman" panose="02020603050405020304" pitchFamily="18" charset="0"/>
            </a:endParaRPr>
          </a:p>
        </p:txBody>
      </p:sp>
      <p:cxnSp>
        <p:nvCxnSpPr>
          <p:cNvPr id="9" name="直接连接符 8"/>
          <p:cNvCxnSpPr/>
          <p:nvPr/>
        </p:nvCxnSpPr>
        <p:spPr>
          <a:xfrm>
            <a:off x="1184028" y="3632461"/>
            <a:ext cx="1091500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92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40406" y="837126"/>
            <a:ext cx="1173694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02236" y="216939"/>
            <a:ext cx="9225858" cy="584775"/>
          </a:xfrm>
          <a:prstGeom prst="rect">
            <a:avLst/>
          </a:prstGeom>
        </p:spPr>
        <p:txBody>
          <a:bodyPr wrap="square">
            <a:spAutoFit/>
          </a:bodyPr>
          <a:lstStyle/>
          <a:p>
            <a:r>
              <a:rPr lang="zh-CN" altLang="en-US" sz="3200" b="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互联网重新定义大消费产业链</a:t>
            </a:r>
          </a:p>
        </p:txBody>
      </p:sp>
      <p:sp>
        <p:nvSpPr>
          <p:cNvPr id="9" name="圆角矩形 8"/>
          <p:cNvSpPr/>
          <p:nvPr/>
        </p:nvSpPr>
        <p:spPr>
          <a:xfrm>
            <a:off x="2138343" y="1983977"/>
            <a:ext cx="1584325" cy="2087563"/>
          </a:xfrm>
          <a:prstGeom prst="roundRect">
            <a:avLst/>
          </a:prstGeom>
          <a:noFill/>
          <a:ln w="25400" cap="flat" cmpd="sng" algn="ctr">
            <a:solidFill>
              <a:srgbClr val="C00000"/>
            </a:solidFill>
            <a:prstDash val="lgDashDot"/>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solidFill>
                  <a:srgbClr val="FF0000"/>
                </a:solid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圆角矩形 10"/>
          <p:cNvSpPr/>
          <p:nvPr/>
        </p:nvSpPr>
        <p:spPr>
          <a:xfrm>
            <a:off x="4870151" y="1986296"/>
            <a:ext cx="1584325" cy="2087563"/>
          </a:xfrm>
          <a:prstGeom prst="roundRect">
            <a:avLst/>
          </a:prstGeom>
          <a:noFill/>
          <a:ln w="25400" cap="flat" cmpd="sng" algn="ctr">
            <a:solidFill>
              <a:srgbClr val="C00000"/>
            </a:solidFill>
            <a:prstDash val="lgDashDot"/>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solidFill>
                  <a:srgbClr val="FF0000"/>
                </a:solid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圆角矩形 11"/>
          <p:cNvSpPr/>
          <p:nvPr/>
        </p:nvSpPr>
        <p:spPr>
          <a:xfrm>
            <a:off x="7569315" y="1983976"/>
            <a:ext cx="1584325" cy="2087563"/>
          </a:xfrm>
          <a:prstGeom prst="roundRect">
            <a:avLst/>
          </a:prstGeom>
          <a:noFill/>
          <a:ln w="25400" cap="flat" cmpd="sng" algn="ctr">
            <a:solidFill>
              <a:srgbClr val="C00000"/>
            </a:solidFill>
            <a:prstDash val="lgDashDot"/>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solidFill>
                  <a:srgbClr val="FF0000"/>
                </a:solid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2286924" y="2818596"/>
            <a:ext cx="1295400" cy="1081088"/>
          </a:xfrm>
          <a:prstGeom prst="rect">
            <a:avLst/>
          </a:prstGeom>
          <a:solidFill>
            <a:srgbClr val="C00000"/>
          </a:solidFill>
          <a:ln w="25400" cap="flat" cmpd="sng" algn="ctr">
            <a:solidFill>
              <a:srgbClr val="C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7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原材料</a:t>
            </a:r>
          </a:p>
        </p:txBody>
      </p:sp>
      <p:sp>
        <p:nvSpPr>
          <p:cNvPr id="15" name="矩形 14"/>
          <p:cNvSpPr/>
          <p:nvPr/>
        </p:nvSpPr>
        <p:spPr>
          <a:xfrm>
            <a:off x="5007469" y="2823488"/>
            <a:ext cx="1296987" cy="1081088"/>
          </a:xfrm>
          <a:prstGeom prst="rect">
            <a:avLst/>
          </a:prstGeom>
          <a:solidFill>
            <a:srgbClr val="C00000"/>
          </a:solidFill>
          <a:ln w="25400" cap="flat" cmpd="sng" algn="ctr">
            <a:solidFill>
              <a:srgbClr val="C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7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商品制造</a:t>
            </a:r>
          </a:p>
        </p:txBody>
      </p:sp>
      <p:sp>
        <p:nvSpPr>
          <p:cNvPr id="16" name="矩形 15"/>
          <p:cNvSpPr/>
          <p:nvPr/>
        </p:nvSpPr>
        <p:spPr>
          <a:xfrm>
            <a:off x="7725449" y="2782348"/>
            <a:ext cx="1295400" cy="1081088"/>
          </a:xfrm>
          <a:prstGeom prst="rect">
            <a:avLst/>
          </a:prstGeom>
          <a:solidFill>
            <a:srgbClr val="C00000"/>
          </a:solidFill>
          <a:ln w="25400" cap="flat" cmpd="sng" algn="ctr">
            <a:solidFill>
              <a:srgbClr val="C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销售</a:t>
            </a:r>
            <a:endParaRPr kumimoji="0" lang="zh-CN" altLang="en-US" sz="1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7" name="左右箭头 16"/>
          <p:cNvSpPr/>
          <p:nvPr/>
        </p:nvSpPr>
        <p:spPr>
          <a:xfrm>
            <a:off x="3943845" y="2919809"/>
            <a:ext cx="800100" cy="215900"/>
          </a:xfrm>
          <a:prstGeom prst="leftRightArrow">
            <a:avLst/>
          </a:prstGeom>
          <a:solidFill>
            <a:srgbClr val="C00000"/>
          </a:solidFill>
          <a:ln w="25400" cap="flat" cmpd="sng" algn="ctr">
            <a:solidFill>
              <a:srgbClr val="C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 name="左右箭头 17"/>
          <p:cNvSpPr/>
          <p:nvPr/>
        </p:nvSpPr>
        <p:spPr>
          <a:xfrm>
            <a:off x="6604495" y="2919809"/>
            <a:ext cx="800100" cy="215900"/>
          </a:xfrm>
          <a:prstGeom prst="leftRightArrow">
            <a:avLst/>
          </a:prstGeom>
          <a:solidFill>
            <a:srgbClr val="C00000"/>
          </a:solidFill>
          <a:ln w="25400" cap="flat" cmpd="sng" algn="ctr">
            <a:solidFill>
              <a:srgbClr val="C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 name="椭圆 18"/>
          <p:cNvSpPr/>
          <p:nvPr/>
        </p:nvSpPr>
        <p:spPr>
          <a:xfrm>
            <a:off x="1829509" y="5157836"/>
            <a:ext cx="1741487" cy="1152525"/>
          </a:xfrm>
          <a:prstGeom prst="ellipse">
            <a:avLst/>
          </a:prstGeom>
          <a:noFill/>
          <a:ln w="25400" cap="flat" cmpd="sng" algn="ctr">
            <a:solidFill>
              <a:srgbClr val="C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工业</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4.0</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制造服务化智能化</a:t>
            </a:r>
          </a:p>
        </p:txBody>
      </p:sp>
      <p:sp>
        <p:nvSpPr>
          <p:cNvPr id="20" name="椭圆 19"/>
          <p:cNvSpPr/>
          <p:nvPr/>
        </p:nvSpPr>
        <p:spPr>
          <a:xfrm>
            <a:off x="3938884" y="5148958"/>
            <a:ext cx="1795463" cy="1150937"/>
          </a:xfrm>
          <a:prstGeom prst="ellipse">
            <a:avLst/>
          </a:prstGeom>
          <a:noFill/>
          <a:ln w="25400" cap="flat" cmpd="sng" algn="ctr">
            <a:solidFill>
              <a:srgbClr val="C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新媒体</a:t>
            </a:r>
            <a:endPar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互联网营销</a:t>
            </a:r>
          </a:p>
        </p:txBody>
      </p:sp>
      <p:sp>
        <p:nvSpPr>
          <p:cNvPr id="21" name="椭圆 20"/>
          <p:cNvSpPr/>
          <p:nvPr/>
        </p:nvSpPr>
        <p:spPr>
          <a:xfrm>
            <a:off x="5940920" y="5151834"/>
            <a:ext cx="1763712" cy="1152525"/>
          </a:xfrm>
          <a:prstGeom prst="ellipse">
            <a:avLst/>
          </a:prstGeom>
          <a:noFill/>
          <a:ln w="25400" cap="flat" cmpd="sng" algn="ctr">
            <a:solidFill>
              <a:srgbClr val="C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新渠道</a:t>
            </a:r>
            <a:endPar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电商</a:t>
            </a:r>
          </a:p>
        </p:txBody>
      </p:sp>
      <p:sp>
        <p:nvSpPr>
          <p:cNvPr id="22" name="椭圆 21"/>
          <p:cNvSpPr/>
          <p:nvPr/>
        </p:nvSpPr>
        <p:spPr>
          <a:xfrm>
            <a:off x="7964669" y="5134372"/>
            <a:ext cx="1955800" cy="1150937"/>
          </a:xfrm>
          <a:prstGeom prst="ellipse">
            <a:avLst/>
          </a:prstGeom>
          <a:noFill/>
          <a:ln w="25400" cap="flat" cmpd="sng" algn="ctr">
            <a:solidFill>
              <a:srgbClr val="C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供应链整合</a:t>
            </a:r>
            <a:endPar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物流、金融</a:t>
            </a:r>
          </a:p>
        </p:txBody>
      </p:sp>
      <p:sp>
        <p:nvSpPr>
          <p:cNvPr id="23" name="文本框 10"/>
          <p:cNvSpPr txBox="1">
            <a:spLocks noChangeArrowheads="1"/>
          </p:cNvSpPr>
          <p:nvPr/>
        </p:nvSpPr>
        <p:spPr bwMode="auto">
          <a:xfrm>
            <a:off x="2374566" y="2185451"/>
            <a:ext cx="11445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500" dirty="0">
                <a:solidFill>
                  <a:prstClr val="black"/>
                </a:solidFill>
                <a:latin typeface="微软雅黑" panose="020B0503020204020204" pitchFamily="34" charset="-122"/>
              </a:rPr>
              <a:t>上游供应商</a:t>
            </a:r>
          </a:p>
        </p:txBody>
      </p:sp>
      <p:sp>
        <p:nvSpPr>
          <p:cNvPr id="24" name="文本框 21"/>
          <p:cNvSpPr txBox="1">
            <a:spLocks noChangeArrowheads="1"/>
          </p:cNvSpPr>
          <p:nvPr/>
        </p:nvSpPr>
        <p:spPr bwMode="auto">
          <a:xfrm>
            <a:off x="5079699" y="2182463"/>
            <a:ext cx="11525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500" dirty="0">
                <a:solidFill>
                  <a:prstClr val="black"/>
                </a:solidFill>
                <a:latin typeface="微软雅黑" panose="020B0503020204020204" pitchFamily="34" charset="-122"/>
              </a:rPr>
              <a:t>中游制造商</a:t>
            </a:r>
          </a:p>
        </p:txBody>
      </p:sp>
      <p:sp>
        <p:nvSpPr>
          <p:cNvPr id="25" name="文本框 22"/>
          <p:cNvSpPr txBox="1">
            <a:spLocks noChangeArrowheads="1"/>
          </p:cNvSpPr>
          <p:nvPr/>
        </p:nvSpPr>
        <p:spPr bwMode="auto">
          <a:xfrm>
            <a:off x="7797283" y="2176330"/>
            <a:ext cx="1151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500" dirty="0">
                <a:solidFill>
                  <a:prstClr val="black"/>
                </a:solidFill>
                <a:latin typeface="微软雅黑" panose="020B0503020204020204" pitchFamily="34" charset="-122"/>
              </a:rPr>
              <a:t>下游渠道商</a:t>
            </a:r>
          </a:p>
        </p:txBody>
      </p:sp>
      <p:sp>
        <p:nvSpPr>
          <p:cNvPr id="26" name="下箭头 25"/>
          <p:cNvSpPr/>
          <p:nvPr/>
        </p:nvSpPr>
        <p:spPr>
          <a:xfrm>
            <a:off x="5557058" y="4202948"/>
            <a:ext cx="522288" cy="1001712"/>
          </a:xfrm>
          <a:prstGeom prst="downArrow">
            <a:avLst/>
          </a:prstGeom>
          <a:noFill/>
          <a:ln w="25400" cap="flat" cmpd="sng" algn="ctr">
            <a:solidFill>
              <a:srgbClr val="C00000"/>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文本框 25"/>
          <p:cNvSpPr txBox="1">
            <a:spLocks noChangeArrowheads="1"/>
          </p:cNvSpPr>
          <p:nvPr/>
        </p:nvSpPr>
        <p:spPr bwMode="auto">
          <a:xfrm>
            <a:off x="6013380" y="4456985"/>
            <a:ext cx="1248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800" b="1" dirty="0">
                <a:solidFill>
                  <a:srgbClr val="C00000"/>
                </a:solidFill>
                <a:latin typeface="微软雅黑" panose="020B0503020204020204" pitchFamily="34" charset="-122"/>
              </a:rPr>
              <a:t>互联网</a:t>
            </a:r>
            <a:r>
              <a:rPr lang="en-US" altLang="zh-CN" sz="1800" b="1" dirty="0">
                <a:solidFill>
                  <a:srgbClr val="C00000"/>
                </a:solidFill>
                <a:latin typeface="微软雅黑" panose="020B0503020204020204" pitchFamily="34" charset="-122"/>
              </a:rPr>
              <a:t>+</a:t>
            </a:r>
            <a:endParaRPr lang="zh-CN" altLang="en-US" sz="1800" b="1" dirty="0">
              <a:solidFill>
                <a:srgbClr val="C00000"/>
              </a:solidFill>
              <a:latin typeface="微软雅黑" panose="020B0503020204020204" pitchFamily="34" charset="-122"/>
            </a:endParaRPr>
          </a:p>
        </p:txBody>
      </p:sp>
      <p:sp>
        <p:nvSpPr>
          <p:cNvPr id="2" name="矩形 1"/>
          <p:cNvSpPr/>
          <p:nvPr/>
        </p:nvSpPr>
        <p:spPr>
          <a:xfrm>
            <a:off x="1258197" y="1188462"/>
            <a:ext cx="9120009" cy="646331"/>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营销方式、渠道、供应链和制造流程互联网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整合，消费品制造流通产业链的价值重塑</a:t>
            </a:r>
          </a:p>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461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36"/>
          <p:cNvSpPr/>
          <p:nvPr/>
        </p:nvSpPr>
        <p:spPr>
          <a:xfrm>
            <a:off x="4310136" y="1455184"/>
            <a:ext cx="1719279" cy="1530978"/>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 fmla="*/ 1944216 w 2035656"/>
              <a:gd name="connsiteY0" fmla="*/ 1676048 h 1767488"/>
              <a:gd name="connsiteX1" fmla="*/ 0 w 2035656"/>
              <a:gd name="connsiteY1" fmla="*/ 1676048 h 1767488"/>
              <a:gd name="connsiteX2" fmla="*/ 972108 w 2035656"/>
              <a:gd name="connsiteY2" fmla="*/ 0 h 1767488"/>
              <a:gd name="connsiteX3" fmla="*/ 2035656 w 2035656"/>
              <a:gd name="connsiteY3" fmla="*/ 1767488 h 1767488"/>
              <a:gd name="connsiteX0" fmla="*/ 0 w 2035656"/>
              <a:gd name="connsiteY0" fmla="*/ 1676048 h 1767488"/>
              <a:gd name="connsiteX1" fmla="*/ 972108 w 2035656"/>
              <a:gd name="connsiteY1" fmla="*/ 0 h 1767488"/>
              <a:gd name="connsiteX2" fmla="*/ 2035656 w 2035656"/>
              <a:gd name="connsiteY2" fmla="*/ 1767488 h 1767488"/>
              <a:gd name="connsiteX0" fmla="*/ 0 w 2000932"/>
              <a:gd name="connsiteY0" fmla="*/ 1676048 h 1709614"/>
              <a:gd name="connsiteX1" fmla="*/ 972108 w 2000932"/>
              <a:gd name="connsiteY1" fmla="*/ 0 h 1709614"/>
              <a:gd name="connsiteX2" fmla="*/ 2000932 w 2000932"/>
              <a:gd name="connsiteY2" fmla="*/ 1709614 h 1709614"/>
              <a:gd name="connsiteX0" fmla="*/ 0 w 1966208"/>
              <a:gd name="connsiteY0" fmla="*/ 1676048 h 1676048"/>
              <a:gd name="connsiteX1" fmla="*/ 972108 w 1966208"/>
              <a:gd name="connsiteY1" fmla="*/ 0 h 1676048"/>
              <a:gd name="connsiteX2" fmla="*/ 1966208 w 1966208"/>
              <a:gd name="connsiteY2" fmla="*/ 1628591 h 1676048"/>
              <a:gd name="connsiteX0" fmla="*/ 0 w 2024082"/>
              <a:gd name="connsiteY0" fmla="*/ 1676048 h 1698039"/>
              <a:gd name="connsiteX1" fmla="*/ 972108 w 2024082"/>
              <a:gd name="connsiteY1" fmla="*/ 0 h 1698039"/>
              <a:gd name="connsiteX2" fmla="*/ 2024082 w 2024082"/>
              <a:gd name="connsiteY2" fmla="*/ 1698039 h 1698039"/>
              <a:gd name="connsiteX0" fmla="*/ 0 w 1942196"/>
              <a:gd name="connsiteY0" fmla="*/ 1676048 h 1698039"/>
              <a:gd name="connsiteX1" fmla="*/ 972108 w 1942196"/>
              <a:gd name="connsiteY1" fmla="*/ 0 h 1698039"/>
              <a:gd name="connsiteX2" fmla="*/ 1942196 w 1942196"/>
              <a:gd name="connsiteY2" fmla="*/ 1698039 h 1698039"/>
            </a:gdLst>
            <a:ahLst/>
            <a:cxnLst>
              <a:cxn ang="0">
                <a:pos x="connsiteX0" y="connsiteY0"/>
              </a:cxn>
              <a:cxn ang="0">
                <a:pos x="connsiteX1" y="connsiteY1"/>
              </a:cxn>
              <a:cxn ang="0">
                <a:pos x="connsiteX2" y="connsiteY2"/>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0078B4"/>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j-ea"/>
              <a:ea typeface="+mj-ea"/>
            </a:endParaRPr>
          </a:p>
        </p:txBody>
      </p:sp>
      <p:sp>
        <p:nvSpPr>
          <p:cNvPr id="4" name="等腰三角形 36"/>
          <p:cNvSpPr/>
          <p:nvPr/>
        </p:nvSpPr>
        <p:spPr>
          <a:xfrm rot="14423608" flipH="1">
            <a:off x="3216036" y="3374282"/>
            <a:ext cx="1751423" cy="1502880"/>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 fmla="*/ 1944216 w 2035656"/>
              <a:gd name="connsiteY0" fmla="*/ 1676048 h 1767488"/>
              <a:gd name="connsiteX1" fmla="*/ 0 w 2035656"/>
              <a:gd name="connsiteY1" fmla="*/ 1676048 h 1767488"/>
              <a:gd name="connsiteX2" fmla="*/ 972108 w 2035656"/>
              <a:gd name="connsiteY2" fmla="*/ 0 h 1767488"/>
              <a:gd name="connsiteX3" fmla="*/ 2035656 w 2035656"/>
              <a:gd name="connsiteY3" fmla="*/ 1767488 h 1767488"/>
              <a:gd name="connsiteX0" fmla="*/ 0 w 2035656"/>
              <a:gd name="connsiteY0" fmla="*/ 1676048 h 1767488"/>
              <a:gd name="connsiteX1" fmla="*/ 972108 w 2035656"/>
              <a:gd name="connsiteY1" fmla="*/ 0 h 1767488"/>
              <a:gd name="connsiteX2" fmla="*/ 2035656 w 2035656"/>
              <a:gd name="connsiteY2" fmla="*/ 1767488 h 1767488"/>
              <a:gd name="connsiteX0" fmla="*/ 0 w 2000932"/>
              <a:gd name="connsiteY0" fmla="*/ 1676048 h 1709614"/>
              <a:gd name="connsiteX1" fmla="*/ 972108 w 2000932"/>
              <a:gd name="connsiteY1" fmla="*/ 0 h 1709614"/>
              <a:gd name="connsiteX2" fmla="*/ 2000932 w 2000932"/>
              <a:gd name="connsiteY2" fmla="*/ 1709614 h 1709614"/>
              <a:gd name="connsiteX0" fmla="*/ 0 w 1966208"/>
              <a:gd name="connsiteY0" fmla="*/ 1676048 h 1676048"/>
              <a:gd name="connsiteX1" fmla="*/ 972108 w 1966208"/>
              <a:gd name="connsiteY1" fmla="*/ 0 h 1676048"/>
              <a:gd name="connsiteX2" fmla="*/ 1966208 w 1966208"/>
              <a:gd name="connsiteY2" fmla="*/ 1628591 h 1676048"/>
              <a:gd name="connsiteX0" fmla="*/ 0 w 2024082"/>
              <a:gd name="connsiteY0" fmla="*/ 1676048 h 1698039"/>
              <a:gd name="connsiteX1" fmla="*/ 972108 w 2024082"/>
              <a:gd name="connsiteY1" fmla="*/ 0 h 1698039"/>
              <a:gd name="connsiteX2" fmla="*/ 2024082 w 2024082"/>
              <a:gd name="connsiteY2" fmla="*/ 1698039 h 1698039"/>
              <a:gd name="connsiteX0" fmla="*/ 0 w 1942196"/>
              <a:gd name="connsiteY0" fmla="*/ 1676048 h 1698039"/>
              <a:gd name="connsiteX1" fmla="*/ 972108 w 1942196"/>
              <a:gd name="connsiteY1" fmla="*/ 0 h 1698039"/>
              <a:gd name="connsiteX2" fmla="*/ 1942196 w 1942196"/>
              <a:gd name="connsiteY2" fmla="*/ 1698039 h 1698039"/>
            </a:gdLst>
            <a:ahLst/>
            <a:cxnLst>
              <a:cxn ang="0">
                <a:pos x="connsiteX0" y="connsiteY0"/>
              </a:cxn>
              <a:cxn ang="0">
                <a:pos x="connsiteX1" y="connsiteY1"/>
              </a:cxn>
              <a:cxn ang="0">
                <a:pos x="connsiteX2" y="connsiteY2"/>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0078B4"/>
            </a:solidFill>
            <a:headEnd type="triangle"/>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j-ea"/>
              <a:ea typeface="+mj-ea"/>
            </a:endParaRPr>
          </a:p>
        </p:txBody>
      </p:sp>
      <p:sp>
        <p:nvSpPr>
          <p:cNvPr id="5" name="等腰三角形 36"/>
          <p:cNvSpPr/>
          <p:nvPr/>
        </p:nvSpPr>
        <p:spPr>
          <a:xfrm rot="7176392">
            <a:off x="5416902" y="3374281"/>
            <a:ext cx="1751423" cy="1502881"/>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 fmla="*/ 1944216 w 2035656"/>
              <a:gd name="connsiteY0" fmla="*/ 1676048 h 1767488"/>
              <a:gd name="connsiteX1" fmla="*/ 0 w 2035656"/>
              <a:gd name="connsiteY1" fmla="*/ 1676048 h 1767488"/>
              <a:gd name="connsiteX2" fmla="*/ 972108 w 2035656"/>
              <a:gd name="connsiteY2" fmla="*/ 0 h 1767488"/>
              <a:gd name="connsiteX3" fmla="*/ 2035656 w 2035656"/>
              <a:gd name="connsiteY3" fmla="*/ 1767488 h 1767488"/>
              <a:gd name="connsiteX0" fmla="*/ 0 w 2035656"/>
              <a:gd name="connsiteY0" fmla="*/ 1676048 h 1767488"/>
              <a:gd name="connsiteX1" fmla="*/ 972108 w 2035656"/>
              <a:gd name="connsiteY1" fmla="*/ 0 h 1767488"/>
              <a:gd name="connsiteX2" fmla="*/ 2035656 w 2035656"/>
              <a:gd name="connsiteY2" fmla="*/ 1767488 h 1767488"/>
              <a:gd name="connsiteX0" fmla="*/ 0 w 2000932"/>
              <a:gd name="connsiteY0" fmla="*/ 1676048 h 1709614"/>
              <a:gd name="connsiteX1" fmla="*/ 972108 w 2000932"/>
              <a:gd name="connsiteY1" fmla="*/ 0 h 1709614"/>
              <a:gd name="connsiteX2" fmla="*/ 2000932 w 2000932"/>
              <a:gd name="connsiteY2" fmla="*/ 1709614 h 1709614"/>
              <a:gd name="connsiteX0" fmla="*/ 0 w 1966208"/>
              <a:gd name="connsiteY0" fmla="*/ 1676048 h 1676048"/>
              <a:gd name="connsiteX1" fmla="*/ 972108 w 1966208"/>
              <a:gd name="connsiteY1" fmla="*/ 0 h 1676048"/>
              <a:gd name="connsiteX2" fmla="*/ 1966208 w 1966208"/>
              <a:gd name="connsiteY2" fmla="*/ 1628591 h 1676048"/>
              <a:gd name="connsiteX0" fmla="*/ 0 w 2024082"/>
              <a:gd name="connsiteY0" fmla="*/ 1676048 h 1698039"/>
              <a:gd name="connsiteX1" fmla="*/ 972108 w 2024082"/>
              <a:gd name="connsiteY1" fmla="*/ 0 h 1698039"/>
              <a:gd name="connsiteX2" fmla="*/ 2024082 w 2024082"/>
              <a:gd name="connsiteY2" fmla="*/ 1698039 h 1698039"/>
              <a:gd name="connsiteX0" fmla="*/ 0 w 1942196"/>
              <a:gd name="connsiteY0" fmla="*/ 1676048 h 1698039"/>
              <a:gd name="connsiteX1" fmla="*/ 972108 w 1942196"/>
              <a:gd name="connsiteY1" fmla="*/ 0 h 1698039"/>
              <a:gd name="connsiteX2" fmla="*/ 1942196 w 1942196"/>
              <a:gd name="connsiteY2" fmla="*/ 1698039 h 1698039"/>
            </a:gdLst>
            <a:ahLst/>
            <a:cxnLst>
              <a:cxn ang="0">
                <a:pos x="connsiteX0" y="connsiteY0"/>
              </a:cxn>
              <a:cxn ang="0">
                <a:pos x="connsiteX1" y="connsiteY1"/>
              </a:cxn>
              <a:cxn ang="0">
                <a:pos x="connsiteX2" y="connsiteY2"/>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0078B4"/>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mj-ea"/>
              <a:ea typeface="+mj-ea"/>
            </a:endParaRPr>
          </a:p>
        </p:txBody>
      </p:sp>
      <p:sp>
        <p:nvSpPr>
          <p:cNvPr id="6" name="文本框 5"/>
          <p:cNvSpPr txBox="1"/>
          <p:nvPr/>
        </p:nvSpPr>
        <p:spPr>
          <a:xfrm>
            <a:off x="4371304" y="3230221"/>
            <a:ext cx="1987519" cy="411877"/>
          </a:xfrm>
          <a:prstGeom prst="rect">
            <a:avLst/>
          </a:prstGeom>
          <a:noFill/>
        </p:spPr>
        <p:txBody>
          <a:bodyPr wrap="square" rtlCol="0">
            <a:spAutoFit/>
          </a:bodyPr>
          <a:lstStyle/>
          <a:p>
            <a:r>
              <a:rPr kumimoji="1" lang="zh-CN" altLang="en-US" sz="2000" b="1" dirty="0">
                <a:latin typeface="Microsoft YaHei" charset="0"/>
                <a:ea typeface="Microsoft YaHei" charset="0"/>
                <a:cs typeface="Microsoft YaHei" charset="0"/>
              </a:rPr>
              <a:t>以客户为中心</a:t>
            </a:r>
          </a:p>
        </p:txBody>
      </p:sp>
      <p:sp>
        <p:nvSpPr>
          <p:cNvPr id="7" name="TextBox 10"/>
          <p:cNvSpPr txBox="1"/>
          <p:nvPr/>
        </p:nvSpPr>
        <p:spPr>
          <a:xfrm>
            <a:off x="3308368" y="4660308"/>
            <a:ext cx="3677074" cy="1435231"/>
          </a:xfrm>
          <a:prstGeom prst="rect">
            <a:avLst/>
          </a:prstGeom>
          <a:noFill/>
        </p:spPr>
        <p:txBody>
          <a:bodyPr wrap="square">
            <a:spAutoFit/>
          </a:bodyPr>
          <a:lstStyle/>
          <a:p>
            <a:pPr>
              <a:lnSpc>
                <a:spcPct val="150000"/>
              </a:lnSpc>
              <a:defRPr/>
            </a:pPr>
            <a:r>
              <a:rPr lang="en-US" altLang="zh-CN" b="1" dirty="0">
                <a:latin typeface="Microsoft YaHei" charset="0"/>
                <a:ea typeface="Microsoft YaHei" charset="0"/>
                <a:cs typeface="Microsoft YaHei" charset="0"/>
              </a:rPr>
              <a:t> 02 </a:t>
            </a:r>
            <a:r>
              <a:rPr lang="zh-CN" altLang="en-US" b="1" dirty="0">
                <a:latin typeface="Microsoft YaHei" charset="0"/>
                <a:ea typeface="Microsoft YaHei" charset="0"/>
                <a:cs typeface="Microsoft YaHei" charset="0"/>
              </a:rPr>
              <a:t>深刻洞察客户行为</a:t>
            </a:r>
            <a:endParaRPr lang="en-US" altLang="zh-CN" b="1" dirty="0">
              <a:latin typeface="Microsoft YaHei" charset="0"/>
              <a:ea typeface="Microsoft YaHei" charset="0"/>
              <a:cs typeface="Microsoft YaHei" charset="0"/>
            </a:endParaRPr>
          </a:p>
          <a:p>
            <a:pPr marL="171450" indent="-171450">
              <a:lnSpc>
                <a:spcPct val="120000"/>
              </a:lnSpc>
              <a:buFont typeface="Arial" charset="0"/>
              <a:buChar char="•"/>
            </a:pPr>
            <a:r>
              <a:rPr lang="zh-CN" altLang="en-US" sz="1600" dirty="0">
                <a:latin typeface="Microsoft YaHei" charset="0"/>
                <a:ea typeface="Microsoft YaHei" charset="0"/>
                <a:cs typeface="Microsoft YaHei" charset="0"/>
              </a:rPr>
              <a:t>基于客户动态沟通，深刻洞察客户行为。为打造核心竞争力，保险公司就必须变得更加以客户为中心。</a:t>
            </a:r>
            <a:endParaRPr lang="en-US" altLang="zh-CN" sz="1600" dirty="0">
              <a:latin typeface="Microsoft YaHei" charset="0"/>
              <a:ea typeface="Microsoft YaHei" charset="0"/>
              <a:cs typeface="Microsoft YaHei" charset="0"/>
            </a:endParaRPr>
          </a:p>
        </p:txBody>
      </p:sp>
      <p:sp>
        <p:nvSpPr>
          <p:cNvPr id="8" name="TextBox 9"/>
          <p:cNvSpPr txBox="1"/>
          <p:nvPr/>
        </p:nvSpPr>
        <p:spPr>
          <a:xfrm>
            <a:off x="7279109" y="1742365"/>
            <a:ext cx="3877540" cy="1664686"/>
          </a:xfrm>
          <a:prstGeom prst="rect">
            <a:avLst/>
          </a:prstGeom>
          <a:noFill/>
        </p:spPr>
        <p:txBody>
          <a:bodyPr wrap="square">
            <a:spAutoFit/>
          </a:bodyPr>
          <a:lstStyle/>
          <a:p>
            <a:pPr eaLnBrk="1" fontAlgn="auto" hangingPunct="1">
              <a:lnSpc>
                <a:spcPct val="150000"/>
              </a:lnSpc>
              <a:spcBef>
                <a:spcPts val="0"/>
              </a:spcBef>
              <a:spcAft>
                <a:spcPts val="0"/>
              </a:spcAft>
              <a:defRPr/>
            </a:pPr>
            <a:r>
              <a:rPr lang="en-US" altLang="zh-CN" b="1" dirty="0">
                <a:latin typeface="Microsoft YaHei" charset="0"/>
                <a:ea typeface="Microsoft YaHei" charset="0"/>
                <a:cs typeface="Microsoft YaHei" charset="0"/>
              </a:rPr>
              <a:t>01 </a:t>
            </a:r>
            <a:r>
              <a:rPr lang="zh-CN" altLang="en-US" b="1" dirty="0">
                <a:latin typeface="Microsoft YaHei" charset="0"/>
                <a:ea typeface="Microsoft YaHei" charset="0"/>
                <a:cs typeface="Microsoft YaHei" charset="0"/>
              </a:rPr>
              <a:t>构建全新动态沟通体系</a:t>
            </a:r>
            <a:endParaRPr lang="en-US" altLang="zh-CN" b="1" dirty="0">
              <a:latin typeface="Microsoft YaHei" charset="0"/>
              <a:ea typeface="Microsoft YaHei" charset="0"/>
              <a:cs typeface="Microsoft YaHei" charset="0"/>
            </a:endParaRPr>
          </a:p>
          <a:p>
            <a:pPr marL="171450" indent="-171450">
              <a:lnSpc>
                <a:spcPct val="120000"/>
              </a:lnSpc>
              <a:buFont typeface="Arial" charset="0"/>
              <a:buChar char="•"/>
            </a:pPr>
            <a:r>
              <a:rPr lang="zh-CN" altLang="en-US" sz="1600" dirty="0">
                <a:latin typeface="Microsoft YaHei" charset="0"/>
                <a:ea typeface="Microsoft YaHei" charset="0"/>
                <a:cs typeface="Microsoft YaHei" charset="0"/>
              </a:rPr>
              <a:t>借助大数据、平台化、跨行业等互联网思维，重塑企业经营管理模式和价值传递渠道</a:t>
            </a:r>
            <a:endParaRPr lang="en-US" altLang="zh-CN" sz="1600" dirty="0">
              <a:latin typeface="Microsoft YaHei" charset="0"/>
              <a:ea typeface="Microsoft YaHei" charset="0"/>
              <a:cs typeface="Microsoft YaHei" charset="0"/>
            </a:endParaRPr>
          </a:p>
          <a:p>
            <a:pPr>
              <a:lnSpc>
                <a:spcPct val="120000"/>
              </a:lnSpc>
            </a:pPr>
            <a:endParaRPr lang="zh-CN" altLang="en-US" sz="1600" dirty="0">
              <a:solidFill>
                <a:schemeClr val="tx1">
                  <a:lumMod val="75000"/>
                  <a:lumOff val="25000"/>
                </a:schemeClr>
              </a:solidFill>
              <a:latin typeface="Microsoft YaHei" charset="0"/>
              <a:ea typeface="Microsoft YaHei" charset="0"/>
              <a:cs typeface="Microsoft YaHei" charset="0"/>
            </a:endParaRPr>
          </a:p>
        </p:txBody>
      </p:sp>
      <p:sp>
        <p:nvSpPr>
          <p:cNvPr id="9" name="TextBox 11"/>
          <p:cNvSpPr txBox="1"/>
          <p:nvPr/>
        </p:nvSpPr>
        <p:spPr>
          <a:xfrm>
            <a:off x="501973" y="1694485"/>
            <a:ext cx="3627575" cy="1689693"/>
          </a:xfrm>
          <a:prstGeom prst="rect">
            <a:avLst/>
          </a:prstGeom>
          <a:noFill/>
        </p:spPr>
        <p:txBody>
          <a:bodyPr wrap="square">
            <a:spAutoFit/>
          </a:bodyPr>
          <a:lstStyle/>
          <a:p>
            <a:pPr algn="r" eaLnBrk="1" fontAlgn="auto" hangingPunct="1">
              <a:lnSpc>
                <a:spcPct val="150000"/>
              </a:lnSpc>
              <a:spcBef>
                <a:spcPts val="0"/>
              </a:spcBef>
              <a:spcAft>
                <a:spcPts val="0"/>
              </a:spcAft>
              <a:defRPr/>
            </a:pPr>
            <a:r>
              <a:rPr lang="en-US" altLang="zh-CN" b="1" dirty="0">
                <a:latin typeface="Microsoft YaHei" charset="0"/>
                <a:ea typeface="Microsoft YaHei" charset="0"/>
                <a:cs typeface="Microsoft YaHei" charset="0"/>
              </a:rPr>
              <a:t>03 </a:t>
            </a:r>
            <a:r>
              <a:rPr lang="zh-CN" altLang="en-US" b="1" dirty="0">
                <a:latin typeface="Microsoft YaHei" charset="0"/>
                <a:ea typeface="Microsoft YaHei" charset="0"/>
                <a:cs typeface="Microsoft YaHei" charset="0"/>
              </a:rPr>
              <a:t>打造全渠道沟通平台</a:t>
            </a:r>
            <a:endParaRPr lang="en-US" altLang="zh-CN" b="1" dirty="0">
              <a:latin typeface="Microsoft YaHei" charset="0"/>
              <a:ea typeface="Microsoft YaHei" charset="0"/>
              <a:cs typeface="Microsoft YaHei" charset="0"/>
            </a:endParaRPr>
          </a:p>
          <a:p>
            <a:pPr marL="171450" indent="-171450">
              <a:lnSpc>
                <a:spcPct val="120000"/>
              </a:lnSpc>
              <a:buFont typeface="Arial" charset="0"/>
              <a:buChar char="•"/>
            </a:pPr>
            <a:r>
              <a:rPr lang="zh-CN" altLang="en-US" sz="1600" dirty="0">
                <a:latin typeface="Microsoft YaHei" charset="0"/>
                <a:ea typeface="Microsoft YaHei" charset="0"/>
                <a:cs typeface="Microsoft YaHei" charset="0"/>
              </a:rPr>
              <a:t>为提升客户沟通效率和效果，保险公司须提供一个准确、及时的全渠道沟通平台，指导投保人、潜在客户与索赔人进行续保、服务、承保与索赔。</a:t>
            </a:r>
            <a:endParaRPr lang="en-US" altLang="zh-CN" sz="1600" dirty="0">
              <a:latin typeface="Microsoft YaHei" charset="0"/>
              <a:ea typeface="Microsoft YaHei" charset="0"/>
              <a:cs typeface="Microsoft YaHei" charset="0"/>
            </a:endParaRPr>
          </a:p>
        </p:txBody>
      </p:sp>
      <p:sp>
        <p:nvSpPr>
          <p:cNvPr id="14" name="矩形 13"/>
          <p:cNvSpPr/>
          <p:nvPr/>
        </p:nvSpPr>
        <p:spPr>
          <a:xfrm>
            <a:off x="321756" y="250404"/>
            <a:ext cx="6776214" cy="584775"/>
          </a:xfrm>
          <a:prstGeom prst="rect">
            <a:avLst/>
          </a:prstGeom>
        </p:spPr>
        <p:txBody>
          <a:bodyPr wrap="square">
            <a:spAutoFit/>
          </a:bodyPr>
          <a:lstStyle/>
          <a:p>
            <a:r>
              <a:rPr lang="zh-CN" altLang="en-US" sz="3200" b="1" dirty="0">
                <a:solidFill>
                  <a:srgbClr val="C00000"/>
                </a:solidFill>
                <a:latin typeface="华文中宋" panose="02010600040101010101" pitchFamily="2" charset="-122"/>
                <a:ea typeface="华文中宋" panose="02010600040101010101" pitchFamily="2" charset="-122"/>
              </a:rPr>
              <a:t>强化客户动态沟通，打造核心竞争力</a:t>
            </a:r>
          </a:p>
        </p:txBody>
      </p:sp>
    </p:spTree>
    <p:extLst>
      <p:ext uri="{BB962C8B-B14F-4D97-AF65-F5344CB8AC3E}">
        <p14:creationId xmlns:p14="http://schemas.microsoft.com/office/powerpoint/2010/main" val="342505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48466"/>
            <a:ext cx="12192000" cy="109537"/>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latin typeface="Arial" panose="020B0604020202020204" pitchFamily="34" charset="0"/>
              <a:sym typeface="Arial" panose="020B0604020202020204" pitchFamily="34" charset="0"/>
            </a:endParaRPr>
          </a:p>
        </p:txBody>
      </p:sp>
      <p:cxnSp>
        <p:nvCxnSpPr>
          <p:cNvPr id="7" name="直接连接符 6"/>
          <p:cNvCxnSpPr/>
          <p:nvPr/>
        </p:nvCxnSpPr>
        <p:spPr>
          <a:xfrm>
            <a:off x="241300" y="836613"/>
            <a:ext cx="1173691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532" name="矩形 8"/>
          <p:cNvSpPr>
            <a:spLocks noChangeArrowheads="1"/>
          </p:cNvSpPr>
          <p:nvPr/>
        </p:nvSpPr>
        <p:spPr bwMode="auto">
          <a:xfrm>
            <a:off x="2613953" y="221446"/>
            <a:ext cx="8151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en-US" altLang="zh-CN" sz="3200" b="1" dirty="0">
                <a:solidFill>
                  <a:srgbClr val="FF0000"/>
                </a:solidFill>
                <a:latin typeface="楷体" panose="02010609060101010101" pitchFamily="49" charset="-122"/>
                <a:ea typeface="楷体" panose="02010609060101010101" pitchFamily="49" charset="-122"/>
              </a:rPr>
              <a:t>4D</a:t>
            </a:r>
            <a:r>
              <a:rPr lang="zh-CN" altLang="en-US" sz="3200" b="1" dirty="0">
                <a:solidFill>
                  <a:srgbClr val="FF0000"/>
                </a:solidFill>
                <a:latin typeface="楷体" panose="02010609060101010101" pitchFamily="49" charset="-122"/>
                <a:ea typeface="楷体" panose="02010609060101010101" pitchFamily="49" charset="-122"/>
              </a:rPr>
              <a:t>营销理论提出的现实背景</a:t>
            </a:r>
            <a:endParaRPr lang="zh-CN" altLang="en-US" sz="3200" b="1" dirty="0">
              <a:solidFill>
                <a:srgbClr val="FF0000"/>
              </a:solidFill>
              <a:latin typeface="楷体" panose="02010609060101010101" pitchFamily="49" charset="-122"/>
              <a:ea typeface="楷体" panose="02010609060101010101" pitchFamily="49" charset="-122"/>
              <a:sym typeface="Arial" charset="0"/>
            </a:endParaRPr>
          </a:p>
        </p:txBody>
      </p:sp>
      <p:grpSp>
        <p:nvGrpSpPr>
          <p:cNvPr id="2" name="组合 41"/>
          <p:cNvGrpSpPr>
            <a:grpSpLocks/>
          </p:cNvGrpSpPr>
          <p:nvPr/>
        </p:nvGrpSpPr>
        <p:grpSpPr bwMode="auto">
          <a:xfrm>
            <a:off x="325968" y="1343028"/>
            <a:ext cx="4851399" cy="3000375"/>
            <a:chOff x="6354443" y="2867427"/>
            <a:chExt cx="4851511" cy="2999811"/>
          </a:xfrm>
        </p:grpSpPr>
        <p:grpSp>
          <p:nvGrpSpPr>
            <p:cNvPr id="3" name="组合 37"/>
            <p:cNvGrpSpPr>
              <a:grpSpLocks/>
            </p:cNvGrpSpPr>
            <p:nvPr/>
          </p:nvGrpSpPr>
          <p:grpSpPr bwMode="auto">
            <a:xfrm>
              <a:off x="9624147" y="2889698"/>
              <a:ext cx="1581807" cy="1378113"/>
              <a:chOff x="9137512" y="2867427"/>
              <a:chExt cx="1651193" cy="1596024"/>
            </a:xfrm>
          </p:grpSpPr>
          <p:pic>
            <p:nvPicPr>
              <p:cNvPr id="22558" name="图片 23"/>
              <p:cNvPicPr>
                <a:picLocks noChangeAspect="1" noChangeArrowheads="1"/>
              </p:cNvPicPr>
              <p:nvPr/>
            </p:nvPicPr>
            <p:blipFill>
              <a:blip r:embed="rId3" cstate="print">
                <a:extLst>
                  <a:ext uri="{28A0092B-C50C-407E-A947-70E740481C1C}">
                    <a14:useLocalDpi xmlns:a14="http://schemas.microsoft.com/office/drawing/2010/main" val="0"/>
                  </a:ext>
                </a:extLst>
              </a:blip>
              <a:srcRect l="73174"/>
              <a:stretch>
                <a:fillRect/>
              </a:stretch>
            </p:blipFill>
            <p:spPr bwMode="auto">
              <a:xfrm>
                <a:off x="9597273" y="3278374"/>
                <a:ext cx="888642" cy="11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9" name="文本框 24"/>
              <p:cNvSpPr txBox="1">
                <a:spLocks noChangeArrowheads="1"/>
              </p:cNvSpPr>
              <p:nvPr/>
            </p:nvSpPr>
            <p:spPr bwMode="auto">
              <a:xfrm>
                <a:off x="9137512" y="2867427"/>
                <a:ext cx="1651193" cy="42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1800">
                    <a:latin typeface="黑体" pitchFamily="2" charset="-122"/>
                    <a:ea typeface="黑体" pitchFamily="2" charset="-122"/>
                  </a:rPr>
                  <a:t>移动化</a:t>
                </a:r>
              </a:p>
            </p:txBody>
          </p:sp>
        </p:grpSp>
        <p:grpSp>
          <p:nvGrpSpPr>
            <p:cNvPr id="5" name="组合 35"/>
            <p:cNvGrpSpPr>
              <a:grpSpLocks/>
            </p:cNvGrpSpPr>
            <p:nvPr/>
          </p:nvGrpSpPr>
          <p:grpSpPr bwMode="auto">
            <a:xfrm>
              <a:off x="6354443" y="2867427"/>
              <a:ext cx="1157030" cy="1404803"/>
              <a:chOff x="6604371" y="2867427"/>
              <a:chExt cx="1235471" cy="1650068"/>
            </a:xfrm>
          </p:grpSpPr>
          <p:pic>
            <p:nvPicPr>
              <p:cNvPr id="22556" name="图片 33"/>
              <p:cNvPicPr>
                <a:picLocks noChangeAspect="1" noChangeArrowheads="1"/>
              </p:cNvPicPr>
              <p:nvPr/>
            </p:nvPicPr>
            <p:blipFill>
              <a:blip r:embed="rId3" cstate="print">
                <a:extLst>
                  <a:ext uri="{28A0092B-C50C-407E-A947-70E740481C1C}">
                    <a14:useLocalDpi xmlns:a14="http://schemas.microsoft.com/office/drawing/2010/main" val="0"/>
                  </a:ext>
                </a:extLst>
              </a:blip>
              <a:srcRect r="73029"/>
              <a:stretch>
                <a:fillRect/>
              </a:stretch>
            </p:blipFill>
            <p:spPr bwMode="auto">
              <a:xfrm>
                <a:off x="6946389" y="3332418"/>
                <a:ext cx="893453" cy="11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7" name="矩形 10"/>
              <p:cNvSpPr>
                <a:spLocks noChangeArrowheads="1"/>
              </p:cNvSpPr>
              <p:nvPr/>
            </p:nvSpPr>
            <p:spPr bwMode="auto">
              <a:xfrm>
                <a:off x="6604371" y="2867427"/>
                <a:ext cx="1183140" cy="43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1800">
                    <a:latin typeface="黑体" pitchFamily="2" charset="-122"/>
                    <a:ea typeface="黑体" pitchFamily="2" charset="-122"/>
                  </a:rPr>
                  <a:t> 社交化</a:t>
                </a:r>
                <a:r>
                  <a:rPr lang="en-US" altLang="zh-CN" sz="1800">
                    <a:latin typeface="黑体" pitchFamily="2" charset="-122"/>
                    <a:ea typeface="黑体" pitchFamily="2" charset="-122"/>
                  </a:rPr>
                  <a:t> </a:t>
                </a:r>
                <a:endParaRPr lang="zh-CN" altLang="en-US" sz="1800">
                  <a:latin typeface="黑体" pitchFamily="2" charset="-122"/>
                  <a:ea typeface="黑体" pitchFamily="2" charset="-122"/>
                </a:endParaRPr>
              </a:p>
            </p:txBody>
          </p:sp>
        </p:grpSp>
        <p:grpSp>
          <p:nvGrpSpPr>
            <p:cNvPr id="6" name="组合 36"/>
            <p:cNvGrpSpPr>
              <a:grpSpLocks/>
            </p:cNvGrpSpPr>
            <p:nvPr/>
          </p:nvGrpSpPr>
          <p:grpSpPr bwMode="auto">
            <a:xfrm>
              <a:off x="8150454" y="2889699"/>
              <a:ext cx="1076178" cy="1355177"/>
              <a:chOff x="7919046" y="2896289"/>
              <a:chExt cx="1254045" cy="1593060"/>
            </a:xfrm>
          </p:grpSpPr>
          <p:pic>
            <p:nvPicPr>
              <p:cNvPr id="22554" name="图片 34"/>
              <p:cNvPicPr>
                <a:picLocks noChangeAspect="1" noChangeArrowheads="1"/>
              </p:cNvPicPr>
              <p:nvPr/>
            </p:nvPicPr>
            <p:blipFill>
              <a:blip r:embed="rId3" cstate="print">
                <a:extLst>
                  <a:ext uri="{28A0092B-C50C-407E-A947-70E740481C1C}">
                    <a14:useLocalDpi xmlns:a14="http://schemas.microsoft.com/office/drawing/2010/main" val="0"/>
                  </a:ext>
                </a:extLst>
              </a:blip>
              <a:srcRect l="35484" r="35355"/>
              <a:stretch>
                <a:fillRect/>
              </a:stretch>
            </p:blipFill>
            <p:spPr bwMode="auto">
              <a:xfrm>
                <a:off x="8207176" y="3304271"/>
                <a:ext cx="965915" cy="11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矩形 15"/>
              <p:cNvSpPr>
                <a:spLocks noChangeArrowheads="1"/>
              </p:cNvSpPr>
              <p:nvPr/>
            </p:nvSpPr>
            <p:spPr bwMode="auto">
              <a:xfrm>
                <a:off x="7919046" y="2896289"/>
                <a:ext cx="1156656" cy="4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1800">
                    <a:latin typeface="黑体" pitchFamily="2" charset="-122"/>
                    <a:ea typeface="黑体" pitchFamily="2" charset="-122"/>
                  </a:rPr>
                  <a:t>本地化 </a:t>
                </a:r>
              </a:p>
            </p:txBody>
          </p:sp>
        </p:grpSp>
        <p:sp>
          <p:nvSpPr>
            <p:cNvPr id="39" name="矩形 38"/>
            <p:cNvSpPr/>
            <p:nvPr/>
          </p:nvSpPr>
          <p:spPr>
            <a:xfrm>
              <a:off x="6362909" y="4389554"/>
              <a:ext cx="1519802" cy="1477684"/>
            </a:xfrm>
            <a:prstGeom prst="rect">
              <a:avLst/>
            </a:prstGeom>
            <a:ln w="12700">
              <a:solidFill>
                <a:schemeClr val="bg1">
                  <a:lumMod val="50000"/>
                </a:schemeClr>
              </a:solidFill>
              <a:prstDash val="sysDash"/>
            </a:ln>
          </p:spPr>
          <p:txBody>
            <a:bodyPr>
              <a:spAutoFit/>
            </a:bodyPr>
            <a:lstStyle/>
            <a:p>
              <a:pPr algn="l">
                <a:lnSpc>
                  <a:spcPct val="150000"/>
                </a:lnSpc>
                <a:defRPr/>
              </a:pPr>
              <a:r>
                <a:rPr lang="zh-CN" altLang="zh-CN" sz="1200" dirty="0">
                  <a:ea typeface="宋体" pitchFamily="2" charset="-122"/>
                </a:rPr>
                <a:t>通过社交网络获取产品信息</a:t>
              </a:r>
              <a:endParaRPr lang="en-US" altLang="zh-CN" sz="1200" dirty="0">
                <a:ea typeface="宋体" pitchFamily="2" charset="-122"/>
              </a:endParaRPr>
            </a:p>
            <a:p>
              <a:pPr algn="l">
                <a:lnSpc>
                  <a:spcPct val="150000"/>
                </a:lnSpc>
                <a:defRPr/>
              </a:pPr>
              <a:r>
                <a:rPr lang="zh-CN" altLang="zh-CN" sz="1200" dirty="0">
                  <a:ea typeface="宋体" pitchFamily="2" charset="-122"/>
                </a:rPr>
                <a:t>搜索商品</a:t>
              </a:r>
              <a:endParaRPr lang="en-US" altLang="zh-CN" sz="1200" dirty="0">
                <a:ea typeface="宋体" pitchFamily="2" charset="-122"/>
              </a:endParaRPr>
            </a:p>
            <a:p>
              <a:pPr algn="l">
                <a:lnSpc>
                  <a:spcPct val="150000"/>
                </a:lnSpc>
                <a:defRPr/>
              </a:pPr>
              <a:r>
                <a:rPr lang="zh-CN" altLang="zh-CN" sz="1200" dirty="0">
                  <a:ea typeface="宋体" pitchFamily="2" charset="-122"/>
                </a:rPr>
                <a:t>最好</a:t>
              </a:r>
              <a:r>
                <a:rPr lang="zh-CN" altLang="en-US" sz="1200" dirty="0">
                  <a:ea typeface="宋体" pitchFamily="2" charset="-122"/>
                </a:rPr>
                <a:t>体验</a:t>
              </a:r>
              <a:endParaRPr lang="en-US" altLang="zh-CN" sz="1200" dirty="0">
                <a:ea typeface="宋体" pitchFamily="2" charset="-122"/>
              </a:endParaRPr>
            </a:p>
            <a:p>
              <a:pPr algn="l">
                <a:lnSpc>
                  <a:spcPct val="150000"/>
                </a:lnSpc>
                <a:defRPr/>
              </a:pPr>
              <a:r>
                <a:rPr lang="zh-CN" altLang="en-US" sz="1200" dirty="0">
                  <a:ea typeface="宋体" pitchFamily="2" charset="-122"/>
                </a:rPr>
                <a:t>网络口碑</a:t>
              </a:r>
              <a:endParaRPr lang="zh-CN" altLang="en-US" sz="1200" b="1" dirty="0">
                <a:solidFill>
                  <a:srgbClr val="0F0F0F"/>
                </a:solidFill>
                <a:latin typeface="宋体" panose="02010600030101010101" pitchFamily="2" charset="-122"/>
                <a:ea typeface="宋体" panose="02010600030101010101" pitchFamily="2" charset="-122"/>
              </a:endParaRPr>
            </a:p>
          </p:txBody>
        </p:sp>
        <p:sp>
          <p:nvSpPr>
            <p:cNvPr id="40" name="矩形 39"/>
            <p:cNvSpPr/>
            <p:nvPr/>
          </p:nvSpPr>
          <p:spPr>
            <a:xfrm>
              <a:off x="8020298" y="4389554"/>
              <a:ext cx="1583303" cy="1200103"/>
            </a:xfrm>
            <a:prstGeom prst="rect">
              <a:avLst/>
            </a:prstGeom>
            <a:ln w="12700">
              <a:solidFill>
                <a:schemeClr val="bg1">
                  <a:lumMod val="50000"/>
                </a:schemeClr>
              </a:solidFill>
              <a:prstDash val="sysDash"/>
            </a:ln>
          </p:spPr>
          <p:txBody>
            <a:bodyPr>
              <a:spAutoFit/>
            </a:bodyPr>
            <a:lstStyle/>
            <a:p>
              <a:pPr algn="l">
                <a:lnSpc>
                  <a:spcPct val="150000"/>
                </a:lnSpc>
                <a:defRPr/>
              </a:pPr>
              <a:r>
                <a:rPr lang="zh-CN" altLang="en-US" sz="1200" dirty="0">
                  <a:ea typeface="宋体" pitchFamily="2" charset="-122"/>
                </a:rPr>
                <a:t>基于位置服务</a:t>
              </a:r>
              <a:endParaRPr lang="en-US" altLang="zh-CN" sz="1200" dirty="0">
                <a:ea typeface="宋体" pitchFamily="2" charset="-122"/>
              </a:endParaRPr>
            </a:p>
            <a:p>
              <a:pPr algn="l">
                <a:lnSpc>
                  <a:spcPct val="150000"/>
                </a:lnSpc>
                <a:defRPr/>
              </a:pPr>
              <a:r>
                <a:rPr lang="zh-CN" altLang="en-US" sz="1200" dirty="0">
                  <a:ea typeface="宋体" pitchFamily="2" charset="-122"/>
                </a:rPr>
                <a:t>位置商业价值</a:t>
              </a:r>
              <a:endParaRPr lang="en-US" altLang="zh-CN" sz="1200" dirty="0">
                <a:ea typeface="宋体" pitchFamily="2" charset="-122"/>
              </a:endParaRPr>
            </a:p>
            <a:p>
              <a:pPr algn="l">
                <a:lnSpc>
                  <a:spcPct val="150000"/>
                </a:lnSpc>
                <a:defRPr/>
              </a:pPr>
              <a:r>
                <a:rPr lang="zh-CN" altLang="en-US" sz="1200" dirty="0">
                  <a:ea typeface="宋体" pitchFamily="2" charset="-122"/>
                </a:rPr>
                <a:t>通过定位服务实现基于位置的关联</a:t>
              </a:r>
              <a:endParaRPr lang="zh-CN" altLang="en-US" sz="1200" b="1" dirty="0">
                <a:solidFill>
                  <a:srgbClr val="0F0F0F"/>
                </a:solidFill>
                <a:latin typeface="宋体" panose="02010600030101010101" pitchFamily="2" charset="-122"/>
                <a:ea typeface="宋体" pitchFamily="2" charset="-122"/>
              </a:endParaRPr>
            </a:p>
          </p:txBody>
        </p:sp>
        <p:sp>
          <p:nvSpPr>
            <p:cNvPr id="41" name="矩形 40"/>
            <p:cNvSpPr/>
            <p:nvPr/>
          </p:nvSpPr>
          <p:spPr>
            <a:xfrm>
              <a:off x="9781405" y="4389554"/>
              <a:ext cx="1424549" cy="1477684"/>
            </a:xfrm>
            <a:prstGeom prst="rect">
              <a:avLst/>
            </a:prstGeom>
            <a:ln w="12700">
              <a:solidFill>
                <a:schemeClr val="bg1">
                  <a:lumMod val="50000"/>
                </a:schemeClr>
              </a:solidFill>
              <a:prstDash val="sysDash"/>
            </a:ln>
          </p:spPr>
          <p:txBody>
            <a:bodyPr>
              <a:spAutoFit/>
            </a:bodyPr>
            <a:lstStyle/>
            <a:p>
              <a:pPr algn="l">
                <a:lnSpc>
                  <a:spcPct val="150000"/>
                </a:lnSpc>
                <a:defRPr/>
              </a:pPr>
              <a:r>
                <a:rPr lang="zh-CN" altLang="en-US" sz="1200" dirty="0">
                  <a:solidFill>
                    <a:srgbClr val="0F0F0F"/>
                  </a:solidFill>
                  <a:latin typeface="宋体" panose="02010600030101010101" pitchFamily="2" charset="-122"/>
                  <a:ea typeface="宋体" pitchFamily="2" charset="-122"/>
                </a:rPr>
                <a:t>移动端搜索</a:t>
              </a:r>
              <a:endParaRPr lang="en-US" altLang="zh-CN" sz="1200" dirty="0">
                <a:solidFill>
                  <a:srgbClr val="0F0F0F"/>
                </a:solidFill>
                <a:latin typeface="宋体" panose="02010600030101010101" pitchFamily="2" charset="-122"/>
                <a:ea typeface="宋体" pitchFamily="2" charset="-122"/>
              </a:endParaRPr>
            </a:p>
            <a:p>
              <a:pPr algn="l">
                <a:lnSpc>
                  <a:spcPct val="150000"/>
                </a:lnSpc>
                <a:defRPr/>
              </a:pPr>
              <a:endParaRPr lang="en-US" altLang="zh-CN" sz="1200" dirty="0">
                <a:ea typeface="宋体" pitchFamily="2" charset="-122"/>
              </a:endParaRPr>
            </a:p>
            <a:p>
              <a:pPr algn="l">
                <a:lnSpc>
                  <a:spcPct val="150000"/>
                </a:lnSpc>
                <a:defRPr/>
              </a:pPr>
              <a:r>
                <a:rPr lang="zh-CN" altLang="en-US" sz="1200" dirty="0">
                  <a:ea typeface="宋体" pitchFamily="2" charset="-122"/>
                </a:rPr>
                <a:t>移动端购物</a:t>
              </a:r>
              <a:endParaRPr lang="en-US" altLang="zh-CN" sz="1200" dirty="0">
                <a:ea typeface="宋体" pitchFamily="2" charset="-122"/>
              </a:endParaRPr>
            </a:p>
            <a:p>
              <a:pPr algn="l">
                <a:lnSpc>
                  <a:spcPct val="150000"/>
                </a:lnSpc>
                <a:defRPr/>
              </a:pPr>
              <a:endParaRPr lang="en-US" altLang="zh-CN" sz="1200" dirty="0">
                <a:ea typeface="宋体" pitchFamily="2" charset="-122"/>
              </a:endParaRPr>
            </a:p>
            <a:p>
              <a:pPr algn="l">
                <a:lnSpc>
                  <a:spcPct val="150000"/>
                </a:lnSpc>
                <a:defRPr/>
              </a:pPr>
              <a:r>
                <a:rPr lang="zh-CN" altLang="zh-CN" sz="1200" dirty="0">
                  <a:ea typeface="宋体" pitchFamily="2" charset="-122"/>
                </a:rPr>
                <a:t>移动端支付</a:t>
              </a:r>
              <a:endParaRPr lang="zh-CN" altLang="en-US" sz="1200" b="1" dirty="0">
                <a:solidFill>
                  <a:srgbClr val="0F0F0F"/>
                </a:solidFill>
                <a:latin typeface="宋体" panose="02010600030101010101" pitchFamily="2" charset="-122"/>
                <a:ea typeface="宋体" pitchFamily="2" charset="-122"/>
              </a:endParaRPr>
            </a:p>
          </p:txBody>
        </p:sp>
      </p:grpSp>
      <p:sp>
        <p:nvSpPr>
          <p:cNvPr id="31" name="矩形 30"/>
          <p:cNvSpPr/>
          <p:nvPr/>
        </p:nvSpPr>
        <p:spPr>
          <a:xfrm>
            <a:off x="5528735" y="1284291"/>
            <a:ext cx="6449484" cy="3057525"/>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ea typeface="微软雅黑" panose="020B0503020204020204" pitchFamily="34" charset="-122"/>
              <a:cs typeface="Times New Roman" panose="02020603050405020304" pitchFamily="18" charset="0"/>
            </a:endParaRPr>
          </a:p>
        </p:txBody>
      </p:sp>
      <p:sp>
        <p:nvSpPr>
          <p:cNvPr id="48" name="矩形 47"/>
          <p:cNvSpPr/>
          <p:nvPr/>
        </p:nvSpPr>
        <p:spPr>
          <a:xfrm>
            <a:off x="5767917" y="1474788"/>
            <a:ext cx="1735667" cy="487362"/>
          </a:xfrm>
          <a:prstGeom prst="rect">
            <a:avLst/>
          </a:prstGeom>
          <a:solidFill>
            <a:srgbClr val="830016"/>
          </a:solidFill>
          <a:ln>
            <a:solidFill>
              <a:srgbClr val="830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chemeClr val="bg1"/>
                </a:solidFill>
                <a:ea typeface="微软雅黑" panose="020B0503020204020204" pitchFamily="34" charset="-122"/>
                <a:cs typeface="Times New Roman" panose="02020603050405020304" pitchFamily="18" charset="0"/>
              </a:rPr>
              <a:t>无线化</a:t>
            </a:r>
          </a:p>
        </p:txBody>
      </p:sp>
      <p:sp>
        <p:nvSpPr>
          <p:cNvPr id="22536" name="矩形 48"/>
          <p:cNvSpPr>
            <a:spLocks noChangeArrowheads="1"/>
          </p:cNvSpPr>
          <p:nvPr/>
        </p:nvSpPr>
        <p:spPr bwMode="auto">
          <a:xfrm>
            <a:off x="7617886" y="1474788"/>
            <a:ext cx="427778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marL="285750" indent="-285750"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buFont typeface="Wingdings" pitchFamily="2" charset="2"/>
              <a:buChar char="n"/>
            </a:pPr>
            <a:r>
              <a:rPr lang="zh-CN" altLang="en-US" sz="1600">
                <a:solidFill>
                  <a:srgbClr val="0F0F0F"/>
                </a:solidFill>
                <a:latin typeface="微软雅黑" pitchFamily="34" charset="-122"/>
                <a:ea typeface="微软雅黑" pitchFamily="34" charset="-122"/>
              </a:rPr>
              <a:t>决策周期缩短</a:t>
            </a:r>
            <a:endParaRPr lang="en-US" altLang="zh-CN" sz="1600">
              <a:solidFill>
                <a:srgbClr val="0F0F0F"/>
              </a:solidFill>
              <a:latin typeface="微软雅黑" pitchFamily="34" charset="-122"/>
              <a:ea typeface="微软雅黑" pitchFamily="34" charset="-122"/>
            </a:endParaRPr>
          </a:p>
          <a:p>
            <a:pPr algn="l" eaLnBrk="1" hangingPunct="1">
              <a:buFont typeface="Wingdings" pitchFamily="2" charset="2"/>
              <a:buChar char="n"/>
            </a:pPr>
            <a:r>
              <a:rPr lang="zh-CN" altLang="en-US" sz="1600">
                <a:solidFill>
                  <a:srgbClr val="0F0F0F"/>
                </a:solidFill>
                <a:latin typeface="微软雅黑" pitchFamily="34" charset="-122"/>
                <a:ea typeface="微软雅黑" pitchFamily="34" charset="-122"/>
              </a:rPr>
              <a:t>随时随地获取信息、即时决策</a:t>
            </a:r>
            <a:endParaRPr lang="en-US" altLang="zh-CN" sz="1600">
              <a:solidFill>
                <a:srgbClr val="0F0F0F"/>
              </a:solidFill>
              <a:latin typeface="微软雅黑" pitchFamily="34" charset="-122"/>
              <a:ea typeface="微软雅黑" pitchFamily="34" charset="-122"/>
            </a:endParaRPr>
          </a:p>
        </p:txBody>
      </p:sp>
      <p:sp>
        <p:nvSpPr>
          <p:cNvPr id="50" name="矩形 49"/>
          <p:cNvSpPr/>
          <p:nvPr/>
        </p:nvSpPr>
        <p:spPr>
          <a:xfrm>
            <a:off x="5744633" y="2260600"/>
            <a:ext cx="1735667" cy="509588"/>
          </a:xfrm>
          <a:prstGeom prst="rect">
            <a:avLst/>
          </a:prstGeom>
          <a:solidFill>
            <a:srgbClr val="830016"/>
          </a:solidFill>
          <a:ln>
            <a:solidFill>
              <a:srgbClr val="830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chemeClr val="bg1"/>
                </a:solidFill>
                <a:ea typeface="微软雅黑" panose="020B0503020204020204" pitchFamily="34" charset="-122"/>
                <a:cs typeface="Times New Roman" panose="02020603050405020304" pitchFamily="18" charset="0"/>
              </a:rPr>
              <a:t>多样化</a:t>
            </a:r>
          </a:p>
        </p:txBody>
      </p:sp>
      <p:sp>
        <p:nvSpPr>
          <p:cNvPr id="22538" name="矩形 50"/>
          <p:cNvSpPr>
            <a:spLocks noChangeArrowheads="1"/>
          </p:cNvSpPr>
          <p:nvPr/>
        </p:nvSpPr>
        <p:spPr bwMode="auto">
          <a:xfrm>
            <a:off x="7617886" y="2274888"/>
            <a:ext cx="427778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marL="285750" indent="-285750"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buFont typeface="Wingdings" pitchFamily="2" charset="2"/>
              <a:buChar char="n"/>
            </a:pPr>
            <a:r>
              <a:rPr lang="zh-CN" altLang="en-US" sz="1600">
                <a:solidFill>
                  <a:srgbClr val="0F0F0F"/>
                </a:solidFill>
                <a:latin typeface="微软雅黑" pitchFamily="34" charset="-122"/>
                <a:ea typeface="微软雅黑" pitchFamily="34" charset="-122"/>
              </a:rPr>
              <a:t>供给产品丰富，可选择性大</a:t>
            </a:r>
            <a:endParaRPr lang="en-US" altLang="zh-CN" sz="1600">
              <a:solidFill>
                <a:srgbClr val="0F0F0F"/>
              </a:solidFill>
              <a:latin typeface="微软雅黑" pitchFamily="34" charset="-122"/>
              <a:ea typeface="微软雅黑" pitchFamily="34" charset="-122"/>
            </a:endParaRPr>
          </a:p>
          <a:p>
            <a:pPr algn="l" eaLnBrk="1" hangingPunct="1">
              <a:buFont typeface="Wingdings" pitchFamily="2" charset="2"/>
              <a:buChar char="n"/>
            </a:pPr>
            <a:r>
              <a:rPr lang="zh-CN" altLang="en-US" sz="1600">
                <a:solidFill>
                  <a:srgbClr val="0F0F0F"/>
                </a:solidFill>
                <a:latin typeface="微软雅黑" pitchFamily="34" charset="-122"/>
                <a:ea typeface="微软雅黑" pitchFamily="34" charset="-122"/>
              </a:rPr>
              <a:t>刺激衍生需求</a:t>
            </a:r>
          </a:p>
        </p:txBody>
      </p:sp>
      <p:sp>
        <p:nvSpPr>
          <p:cNvPr id="52" name="燕尾形 51"/>
          <p:cNvSpPr/>
          <p:nvPr/>
        </p:nvSpPr>
        <p:spPr>
          <a:xfrm>
            <a:off x="5528735" y="915988"/>
            <a:ext cx="6449484" cy="368300"/>
          </a:xfrm>
          <a:prstGeom prst="chevron">
            <a:avLst>
              <a:gd name="adj" fmla="val 0"/>
            </a:avLst>
          </a:prstGeom>
          <a:solidFill>
            <a:srgbClr val="830016"/>
          </a:solidFill>
          <a:ln w="19050">
            <a:solidFill>
              <a:srgbClr val="830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 顾客行为变化</a:t>
            </a:r>
          </a:p>
        </p:txBody>
      </p:sp>
      <p:sp>
        <p:nvSpPr>
          <p:cNvPr id="53" name="矩形 52"/>
          <p:cNvSpPr/>
          <p:nvPr/>
        </p:nvSpPr>
        <p:spPr>
          <a:xfrm>
            <a:off x="5744633" y="2997200"/>
            <a:ext cx="1735667" cy="514350"/>
          </a:xfrm>
          <a:prstGeom prst="rect">
            <a:avLst/>
          </a:prstGeom>
          <a:solidFill>
            <a:srgbClr val="830016"/>
          </a:solidFill>
          <a:ln>
            <a:solidFill>
              <a:srgbClr val="830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chemeClr val="bg1"/>
                </a:solidFill>
                <a:ea typeface="微软雅黑" panose="020B0503020204020204" pitchFamily="34" charset="-122"/>
                <a:cs typeface="Times New Roman" panose="02020603050405020304" pitchFamily="18" charset="0"/>
              </a:rPr>
              <a:t>个性化</a:t>
            </a:r>
          </a:p>
        </p:txBody>
      </p:sp>
      <p:sp>
        <p:nvSpPr>
          <p:cNvPr id="22541" name="矩形 53"/>
          <p:cNvSpPr>
            <a:spLocks noChangeArrowheads="1"/>
          </p:cNvSpPr>
          <p:nvPr/>
        </p:nvSpPr>
        <p:spPr bwMode="auto">
          <a:xfrm>
            <a:off x="7590367" y="2994025"/>
            <a:ext cx="4277784"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marL="285750" indent="-285750"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buFont typeface="Wingdings" pitchFamily="2" charset="2"/>
              <a:buChar char="n"/>
            </a:pPr>
            <a:r>
              <a:rPr lang="zh-CN" altLang="en-US" sz="1600">
                <a:solidFill>
                  <a:srgbClr val="0F0F0F"/>
                </a:solidFill>
                <a:latin typeface="微软雅黑" pitchFamily="34" charset="-122"/>
                <a:ea typeface="微软雅黑" pitchFamily="34" charset="-122"/>
              </a:rPr>
              <a:t>社交网络激发分享需求</a:t>
            </a:r>
            <a:endParaRPr lang="en-US" altLang="zh-CN" sz="1600">
              <a:solidFill>
                <a:srgbClr val="0F0F0F"/>
              </a:solidFill>
              <a:latin typeface="微软雅黑" pitchFamily="34" charset="-122"/>
              <a:ea typeface="微软雅黑" pitchFamily="34" charset="-122"/>
            </a:endParaRPr>
          </a:p>
          <a:p>
            <a:pPr algn="l" eaLnBrk="1" hangingPunct="1">
              <a:buFont typeface="Wingdings" pitchFamily="2" charset="2"/>
              <a:buChar char="n"/>
            </a:pPr>
            <a:r>
              <a:rPr lang="zh-CN" altLang="en-US" sz="1600">
                <a:solidFill>
                  <a:srgbClr val="0F0F0F"/>
                </a:solidFill>
                <a:latin typeface="微软雅黑" pitchFamily="34" charset="-122"/>
                <a:ea typeface="微软雅黑" pitchFamily="34" charset="-122"/>
              </a:rPr>
              <a:t>差异化需求的爆发式增长</a:t>
            </a:r>
          </a:p>
        </p:txBody>
      </p:sp>
      <p:sp>
        <p:nvSpPr>
          <p:cNvPr id="55" name="燕尾形 54"/>
          <p:cNvSpPr/>
          <p:nvPr/>
        </p:nvSpPr>
        <p:spPr>
          <a:xfrm>
            <a:off x="205320" y="915990"/>
            <a:ext cx="4972049" cy="369887"/>
          </a:xfrm>
          <a:prstGeom prst="chevron">
            <a:avLst>
              <a:gd name="adj" fmla="val 0"/>
            </a:avLst>
          </a:prstGeom>
          <a:solidFill>
            <a:srgbClr val="830016"/>
          </a:solidFill>
          <a:ln w="19050">
            <a:solidFill>
              <a:srgbClr val="830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 购物情景变化</a:t>
            </a:r>
          </a:p>
        </p:txBody>
      </p:sp>
      <p:sp>
        <p:nvSpPr>
          <p:cNvPr id="56" name="矩形 55"/>
          <p:cNvSpPr/>
          <p:nvPr/>
        </p:nvSpPr>
        <p:spPr>
          <a:xfrm>
            <a:off x="205320" y="1284288"/>
            <a:ext cx="4972049" cy="3059112"/>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ea typeface="微软雅黑" panose="020B0503020204020204" pitchFamily="34" charset="-122"/>
              <a:cs typeface="Times New Roman" panose="02020603050405020304" pitchFamily="18" charset="0"/>
            </a:endParaRPr>
          </a:p>
        </p:txBody>
      </p:sp>
      <p:sp>
        <p:nvSpPr>
          <p:cNvPr id="57" name="矩形 56"/>
          <p:cNvSpPr/>
          <p:nvPr/>
        </p:nvSpPr>
        <p:spPr>
          <a:xfrm>
            <a:off x="5755217" y="3827463"/>
            <a:ext cx="1735667" cy="514350"/>
          </a:xfrm>
          <a:prstGeom prst="rect">
            <a:avLst/>
          </a:prstGeom>
          <a:solidFill>
            <a:srgbClr val="830016"/>
          </a:solidFill>
          <a:ln>
            <a:solidFill>
              <a:srgbClr val="830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chemeClr val="bg1"/>
                </a:solidFill>
                <a:ea typeface="微软雅黑" panose="020B0503020204020204" pitchFamily="34" charset="-122"/>
                <a:cs typeface="Times New Roman" panose="02020603050405020304" pitchFamily="18" charset="0"/>
              </a:rPr>
              <a:t>全天候</a:t>
            </a:r>
          </a:p>
        </p:txBody>
      </p:sp>
      <p:sp>
        <p:nvSpPr>
          <p:cNvPr id="22545" name="矩形 57"/>
          <p:cNvSpPr>
            <a:spLocks noChangeArrowheads="1"/>
          </p:cNvSpPr>
          <p:nvPr/>
        </p:nvSpPr>
        <p:spPr bwMode="auto">
          <a:xfrm>
            <a:off x="7590367" y="3771900"/>
            <a:ext cx="4277784"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ash"/>
                <a:miter lim="800000"/>
                <a:headEnd/>
                <a:tailEnd/>
              </a14:hiddenLine>
            </a:ext>
          </a:extLst>
        </p:spPr>
        <p:txBody>
          <a:bodyPr>
            <a:spAutoFit/>
          </a:bodyPr>
          <a:lstStyle>
            <a:lvl1pPr marL="285750" indent="-285750"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buFont typeface="Wingdings" pitchFamily="2" charset="2"/>
              <a:buChar char="n"/>
            </a:pPr>
            <a:r>
              <a:rPr lang="en-US" altLang="zh-CN" sz="1600">
                <a:solidFill>
                  <a:srgbClr val="0F0F0F"/>
                </a:solidFill>
                <a:latin typeface="微软雅黑" pitchFamily="34" charset="-122"/>
                <a:ea typeface="微软雅黑" pitchFamily="34" charset="-122"/>
              </a:rPr>
              <a:t>24</a:t>
            </a:r>
            <a:r>
              <a:rPr lang="zh-CN" altLang="en-US" sz="1600">
                <a:solidFill>
                  <a:srgbClr val="0F0F0F"/>
                </a:solidFill>
                <a:latin typeface="微软雅黑" pitchFamily="34" charset="-122"/>
                <a:ea typeface="微软雅黑" pitchFamily="34" charset="-122"/>
              </a:rPr>
              <a:t>小时购物</a:t>
            </a:r>
            <a:endParaRPr lang="en-US" altLang="zh-CN" sz="1600">
              <a:solidFill>
                <a:srgbClr val="0F0F0F"/>
              </a:solidFill>
              <a:latin typeface="微软雅黑" pitchFamily="34" charset="-122"/>
              <a:ea typeface="微软雅黑" pitchFamily="34" charset="-122"/>
            </a:endParaRPr>
          </a:p>
          <a:p>
            <a:pPr algn="l" eaLnBrk="1" hangingPunct="1">
              <a:buFont typeface="Wingdings" pitchFamily="2" charset="2"/>
              <a:buChar char="n"/>
            </a:pPr>
            <a:r>
              <a:rPr lang="zh-CN" altLang="en-US" sz="1600">
                <a:solidFill>
                  <a:srgbClr val="0F0F0F"/>
                </a:solidFill>
                <a:latin typeface="微软雅黑" pitchFamily="34" charset="-122"/>
                <a:ea typeface="微软雅黑" pitchFamily="34" charset="-122"/>
              </a:rPr>
              <a:t>任意地点购物</a:t>
            </a:r>
          </a:p>
        </p:txBody>
      </p:sp>
      <p:sp>
        <p:nvSpPr>
          <p:cNvPr id="22546" name="矩形 58"/>
          <p:cNvSpPr>
            <a:spLocks noChangeArrowheads="1"/>
          </p:cNvSpPr>
          <p:nvPr/>
        </p:nvSpPr>
        <p:spPr bwMode="auto">
          <a:xfrm>
            <a:off x="2381251" y="4811716"/>
            <a:ext cx="8616949"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buFont typeface="Wingdings" pitchFamily="2" charset="2"/>
              <a:buChar char="n"/>
            </a:pPr>
            <a:r>
              <a:rPr lang="zh-CN" altLang="en-US" sz="1800" dirty="0">
                <a:latin typeface="微软雅黑" pitchFamily="34" charset="-122"/>
                <a:ea typeface="微软雅黑" pitchFamily="34" charset="-122"/>
              </a:rPr>
              <a:t>用户需求难以捕捉，产品开发困难</a:t>
            </a:r>
            <a:endParaRPr lang="en-US" altLang="zh-CN" sz="1800" dirty="0">
              <a:latin typeface="微软雅黑" pitchFamily="34" charset="-122"/>
              <a:ea typeface="微软雅黑" pitchFamily="34" charset="-122"/>
            </a:endParaRPr>
          </a:p>
          <a:p>
            <a:pPr algn="l" eaLnBrk="1" hangingPunct="1">
              <a:buFont typeface="Wingdings" pitchFamily="2" charset="2"/>
              <a:buChar char="n"/>
            </a:pPr>
            <a:r>
              <a:rPr lang="zh-CN" altLang="en-US" sz="1800" dirty="0">
                <a:latin typeface="微软雅黑" pitchFamily="34" charset="-122"/>
                <a:ea typeface="微软雅黑" pitchFamily="34" charset="-122"/>
              </a:rPr>
              <a:t>用户分散，用户黏性低，用户不再忠诚</a:t>
            </a:r>
            <a:endParaRPr lang="en-US" altLang="zh-CN" sz="1800" dirty="0">
              <a:latin typeface="微软雅黑" pitchFamily="34" charset="-122"/>
              <a:ea typeface="微软雅黑" pitchFamily="34" charset="-122"/>
            </a:endParaRPr>
          </a:p>
          <a:p>
            <a:pPr algn="l" eaLnBrk="1" hangingPunct="1">
              <a:buFont typeface="Wingdings" pitchFamily="2" charset="2"/>
              <a:buChar char="n"/>
            </a:pPr>
            <a:r>
              <a:rPr lang="zh-CN" altLang="en-US" sz="1800" dirty="0">
                <a:latin typeface="微软雅黑" pitchFamily="34" charset="-122"/>
                <a:ea typeface="微软雅黑" pitchFamily="34" charset="-122"/>
              </a:rPr>
              <a:t>难以触及真正客户，产品针对性不足</a:t>
            </a:r>
            <a:endParaRPr lang="en-US" altLang="zh-CN" sz="1800" dirty="0">
              <a:latin typeface="微软雅黑" pitchFamily="34" charset="-122"/>
              <a:ea typeface="微软雅黑" pitchFamily="34" charset="-122"/>
            </a:endParaRPr>
          </a:p>
          <a:p>
            <a:pPr algn="l" eaLnBrk="1" hangingPunct="1">
              <a:buFont typeface="Wingdings" pitchFamily="2" charset="2"/>
              <a:buChar char="n"/>
            </a:pPr>
            <a:r>
              <a:rPr lang="zh-CN" altLang="en-US" sz="1800" dirty="0">
                <a:latin typeface="微软雅黑" pitchFamily="34" charset="-122"/>
                <a:ea typeface="微软雅黑" pitchFamily="34" charset="-122"/>
              </a:rPr>
              <a:t>销售渠道不畅，</a:t>
            </a:r>
            <a:r>
              <a:rPr lang="en-US" altLang="zh-CN" sz="1800" dirty="0">
                <a:latin typeface="微软雅黑" pitchFamily="34" charset="-122"/>
                <a:ea typeface="微软雅黑" pitchFamily="34" charset="-122"/>
              </a:rPr>
              <a:t>O2O</a:t>
            </a:r>
            <a:r>
              <a:rPr lang="zh-CN" altLang="en-US" sz="1800" dirty="0">
                <a:latin typeface="微软雅黑" pitchFamily="34" charset="-122"/>
                <a:ea typeface="微软雅黑" pitchFamily="34" charset="-122"/>
              </a:rPr>
              <a:t>压力大</a:t>
            </a:r>
            <a:endParaRPr lang="en-US" altLang="zh-CN" sz="1800" dirty="0">
              <a:latin typeface="微软雅黑" pitchFamily="34" charset="-122"/>
              <a:ea typeface="微软雅黑" pitchFamily="34" charset="-122"/>
            </a:endParaRPr>
          </a:p>
          <a:p>
            <a:pPr algn="l" eaLnBrk="1" hangingPunct="1">
              <a:buFont typeface="Wingdings" pitchFamily="2" charset="2"/>
              <a:buChar char="n"/>
            </a:pPr>
            <a:r>
              <a:rPr lang="zh-CN" altLang="en-US" sz="1800" dirty="0">
                <a:latin typeface="微软雅黑" pitchFamily="34" charset="-122"/>
                <a:ea typeface="微软雅黑" pitchFamily="34" charset="-122"/>
              </a:rPr>
              <a:t>营销成本徒高，转化率越来越低</a:t>
            </a:r>
            <a:endParaRPr lang="en-US" altLang="zh-CN" sz="1800" dirty="0">
              <a:latin typeface="微软雅黑" pitchFamily="34" charset="-122"/>
              <a:ea typeface="微软雅黑" pitchFamily="34" charset="-122"/>
            </a:endParaRPr>
          </a:p>
          <a:p>
            <a:pPr algn="l" eaLnBrk="1" hangingPunct="1">
              <a:buFont typeface="Wingdings" pitchFamily="2" charset="2"/>
              <a:buChar char="n"/>
            </a:pPr>
            <a:r>
              <a:rPr lang="zh-CN" altLang="en-US" sz="1800" dirty="0">
                <a:latin typeface="微软雅黑" pitchFamily="34" charset="-122"/>
                <a:ea typeface="微软雅黑" pitchFamily="34" charset="-122"/>
              </a:rPr>
              <a:t>市场需求模糊，难以做收益决策</a:t>
            </a:r>
            <a:endParaRPr lang="en-US" altLang="zh-CN" sz="1800" dirty="0">
              <a:latin typeface="微软雅黑" pitchFamily="34" charset="-122"/>
              <a:ea typeface="微软雅黑" pitchFamily="34" charset="-122"/>
            </a:endParaRPr>
          </a:p>
        </p:txBody>
      </p:sp>
      <p:sp>
        <p:nvSpPr>
          <p:cNvPr id="60" name="右箭头 59"/>
          <p:cNvSpPr/>
          <p:nvPr/>
        </p:nvSpPr>
        <p:spPr>
          <a:xfrm>
            <a:off x="508000" y="4797428"/>
            <a:ext cx="1555751" cy="1368425"/>
          </a:xfrm>
          <a:prstGeom prst="rightArrow">
            <a:avLst/>
          </a:prstGeom>
          <a:solidFill>
            <a:schemeClr val="bg1"/>
          </a:solidFill>
          <a:ln>
            <a:solidFill>
              <a:srgbClr val="830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dirty="0">
                <a:solidFill>
                  <a:srgbClr val="FF0000"/>
                </a:solidFill>
                <a:cs typeface="Times New Roman" panose="02020603050405020304" pitchFamily="18" charset="0"/>
              </a:rPr>
              <a:t>问题？</a:t>
            </a:r>
          </a:p>
        </p:txBody>
      </p:sp>
    </p:spTree>
    <p:extLst>
      <p:ext uri="{BB962C8B-B14F-4D97-AF65-F5344CB8AC3E}">
        <p14:creationId xmlns:p14="http://schemas.microsoft.com/office/powerpoint/2010/main" val="94404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240406" y="837126"/>
            <a:ext cx="1173694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406" y="1094704"/>
            <a:ext cx="11736946" cy="817473"/>
          </a:xfrm>
          <a:prstGeom prst="rect">
            <a:avLst/>
          </a:prstGeom>
          <a:noFill/>
          <a:ln w="19050">
            <a:solidFill>
              <a:srgbClr val="83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楷体" panose="02010609060101010101" pitchFamily="49" charset="-122"/>
                <a:ea typeface="楷体" panose="02010609060101010101" pitchFamily="49" charset="-122"/>
              </a:rPr>
              <a:t>在新互联经济时代，最重要的理念转变就是企业要做到</a:t>
            </a:r>
            <a:r>
              <a:rPr lang="zh-CN" altLang="en-US" sz="2400" b="1" dirty="0">
                <a:solidFill>
                  <a:srgbClr val="C00000"/>
                </a:solidFill>
                <a:latin typeface="楷体" panose="02010609060101010101" pitchFamily="49" charset="-122"/>
                <a:ea typeface="楷体" panose="02010609060101010101" pitchFamily="49" charset="-122"/>
              </a:rPr>
              <a:t>真正</a:t>
            </a:r>
            <a:r>
              <a:rPr lang="zh-CN" altLang="en-US" sz="2400" b="1" dirty="0">
                <a:solidFill>
                  <a:schemeClr val="tx1"/>
                </a:solidFill>
                <a:latin typeface="楷体" panose="02010609060101010101" pitchFamily="49" charset="-122"/>
                <a:ea typeface="楷体" panose="02010609060101010101" pitchFamily="49" charset="-122"/>
              </a:rPr>
              <a:t>以</a:t>
            </a:r>
            <a:r>
              <a:rPr lang="zh-CN" altLang="en-US" sz="2400" b="1" dirty="0">
                <a:solidFill>
                  <a:srgbClr val="C00000"/>
                </a:solidFill>
                <a:latin typeface="楷体" panose="02010609060101010101" pitchFamily="49" charset="-122"/>
                <a:ea typeface="楷体" panose="02010609060101010101" pitchFamily="49" charset="-122"/>
              </a:rPr>
              <a:t>用户</a:t>
            </a:r>
            <a:r>
              <a:rPr lang="zh-CN" altLang="en-US" sz="2400" b="1" dirty="0">
                <a:solidFill>
                  <a:schemeClr val="tx1"/>
                </a:solidFill>
                <a:latin typeface="楷体" panose="02010609060101010101" pitchFamily="49" charset="-122"/>
                <a:ea typeface="楷体" panose="02010609060101010101" pitchFamily="49" charset="-122"/>
              </a:rPr>
              <a:t>为中心</a:t>
            </a:r>
          </a:p>
        </p:txBody>
      </p:sp>
      <p:grpSp>
        <p:nvGrpSpPr>
          <p:cNvPr id="3" name="组合 5"/>
          <p:cNvGrpSpPr/>
          <p:nvPr/>
        </p:nvGrpSpPr>
        <p:grpSpPr>
          <a:xfrm>
            <a:off x="1155944" y="2198386"/>
            <a:ext cx="10118203" cy="4302125"/>
            <a:chOff x="1262278" y="2239916"/>
            <a:chExt cx="10118203" cy="4302125"/>
          </a:xfrm>
        </p:grpSpPr>
        <p:sp>
          <p:nvSpPr>
            <p:cNvPr id="19" name="Line 3"/>
            <p:cNvSpPr>
              <a:spLocks noChangeShapeType="1"/>
            </p:cNvSpPr>
            <p:nvPr/>
          </p:nvSpPr>
          <p:spPr bwMode="auto">
            <a:xfrm>
              <a:off x="1262278" y="4233716"/>
              <a:ext cx="9782703" cy="0"/>
            </a:xfrm>
            <a:prstGeom prst="line">
              <a:avLst/>
            </a:prstGeom>
            <a:noFill/>
            <a:ln w="28575">
              <a:solidFill>
                <a:srgbClr val="8300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20" name="Line 4"/>
            <p:cNvSpPr>
              <a:spLocks noChangeShapeType="1"/>
            </p:cNvSpPr>
            <p:nvPr/>
          </p:nvSpPr>
          <p:spPr bwMode="auto">
            <a:xfrm>
              <a:off x="6168631" y="2239916"/>
              <a:ext cx="0" cy="4302125"/>
            </a:xfrm>
            <a:prstGeom prst="line">
              <a:avLst/>
            </a:prstGeom>
            <a:noFill/>
            <a:ln w="28575">
              <a:solidFill>
                <a:srgbClr val="8300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1600">
                <a:latin typeface="微软雅黑" panose="020B0503020204020204" pitchFamily="34" charset="-122"/>
                <a:ea typeface="微软雅黑" panose="020B0503020204020204" pitchFamily="34" charset="-122"/>
              </a:endParaRPr>
            </a:p>
          </p:txBody>
        </p:sp>
        <p:sp>
          <p:nvSpPr>
            <p:cNvPr id="21" name="AutoShape 5"/>
            <p:cNvSpPr>
              <a:spLocks noChangeArrowheads="1"/>
            </p:cNvSpPr>
            <p:nvPr/>
          </p:nvSpPr>
          <p:spPr bwMode="auto">
            <a:xfrm>
              <a:off x="5494636" y="3559721"/>
              <a:ext cx="1347991" cy="1347991"/>
            </a:xfrm>
            <a:prstGeom prst="diamond">
              <a:avLst/>
            </a:prstGeom>
            <a:solidFill>
              <a:srgbClr val="830016"/>
            </a:solidFill>
            <a:ln>
              <a:solidFill>
                <a:srgbClr val="830016"/>
              </a:solidFill>
            </a:ln>
            <a:effectLst/>
          </p:spPr>
          <p:txBody>
            <a:bodyPr wrap="none" lIns="0" tIns="0" rIns="0" bIns="0" anchor="ctr"/>
            <a:lstStyle/>
            <a:p>
              <a:endParaRPr lang="zh-CN" altLang="en-US" sz="16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699803" y="2401546"/>
              <a:ext cx="4038392" cy="1615827"/>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b="1" dirty="0">
                  <a:latin typeface="微软雅黑" panose="020B0503020204020204" pitchFamily="34" charset="-122"/>
                  <a:ea typeface="微软雅黑" panose="020B0503020204020204" pitchFamily="34" charset="-122"/>
                </a:rPr>
                <a:t>企业营销体系重塑</a:t>
              </a:r>
              <a:endParaRPr lang="en-US" altLang="zh-CN" b="1"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以用户需求为原点</a:t>
              </a: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以用户存在的全媒体营销布局</a:t>
              </a: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以构建用户全生命周期为核心</a:t>
              </a:r>
            </a:p>
          </p:txBody>
        </p:sp>
        <p:sp>
          <p:nvSpPr>
            <p:cNvPr id="24" name="文本框 23"/>
            <p:cNvSpPr txBox="1"/>
            <p:nvPr/>
          </p:nvSpPr>
          <p:spPr>
            <a:xfrm>
              <a:off x="7138594" y="2413602"/>
              <a:ext cx="3906387" cy="1615827"/>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b="1" dirty="0">
                  <a:latin typeface="微软雅黑" panose="020B0503020204020204" pitchFamily="34" charset="-122"/>
                  <a:ea typeface="微软雅黑" panose="020B0503020204020204" pitchFamily="34" charset="-122"/>
                </a:rPr>
                <a:t>企业渠道体系重塑</a:t>
              </a:r>
              <a:endParaRPr lang="en-US" altLang="zh-CN" b="1"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构建基于企业自身的全渠道布局</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平衡线上线下的渠道冲突</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建立线下实体门店的新型能力</a:t>
              </a:r>
              <a:endParaRPr lang="en-US" altLang="zh-CN" sz="16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1699803" y="4389402"/>
              <a:ext cx="3720791" cy="2031325"/>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b="1" dirty="0">
                  <a:latin typeface="微软雅黑" panose="020B0503020204020204" pitchFamily="34" charset="-122"/>
                  <a:ea typeface="微软雅黑" panose="020B0503020204020204" pitchFamily="34" charset="-122"/>
                </a:rPr>
                <a:t>企业运营体系重塑</a:t>
              </a:r>
              <a:endParaRPr lang="en-US" altLang="zh-CN" b="1"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构建柔性化供应链运营体系</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建设完善的物流配送体系</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完善企业的服务体系</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采用统一会员运营体系</a:t>
              </a:r>
              <a:endParaRPr lang="en-US" altLang="zh-CN" sz="16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7138594" y="4386935"/>
              <a:ext cx="4241887" cy="1292662"/>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b="1" dirty="0">
                  <a:latin typeface="微软雅黑" panose="020B0503020204020204" pitchFamily="34" charset="-122"/>
                  <a:ea typeface="微软雅黑" panose="020B0503020204020204" pitchFamily="34" charset="-122"/>
                </a:rPr>
                <a:t>以用户为核心建立</a:t>
              </a:r>
              <a:r>
                <a:rPr lang="en-US" altLang="zh-CN" b="1" dirty="0">
                  <a:latin typeface="微软雅黑" panose="020B0503020204020204" pitchFamily="34" charset="-122"/>
                  <a:ea typeface="微软雅黑" panose="020B0503020204020204" pitchFamily="34" charset="-122"/>
                </a:rPr>
                <a:t>C2B</a:t>
              </a:r>
              <a:r>
                <a:rPr lang="zh-CN" altLang="en-US" b="1" dirty="0">
                  <a:latin typeface="微软雅黑" panose="020B0503020204020204" pitchFamily="34" charset="-122"/>
                  <a:ea typeface="微软雅黑" panose="020B0503020204020204" pitchFamily="34" charset="-122"/>
                </a:rPr>
                <a:t>体系</a:t>
              </a:r>
              <a:endParaRPr lang="en-US" altLang="zh-CN" b="1"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以大数据平台为支撑</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根据用户需求柔性化定制产品和服务</a:t>
              </a:r>
              <a:endParaRPr lang="en-US" altLang="zh-CN" sz="1600" dirty="0">
                <a:latin typeface="微软雅黑" panose="020B0503020204020204" pitchFamily="34" charset="-122"/>
                <a:ea typeface="微软雅黑" panose="020B0503020204020204" pitchFamily="34" charset="-122"/>
              </a:endParaRPr>
            </a:p>
          </p:txBody>
        </p:sp>
      </p:grpSp>
      <p:sp>
        <p:nvSpPr>
          <p:cNvPr id="14" name="矩形 13"/>
          <p:cNvSpPr/>
          <p:nvPr/>
        </p:nvSpPr>
        <p:spPr>
          <a:xfrm>
            <a:off x="0" y="6748530"/>
            <a:ext cx="12192000" cy="109470"/>
          </a:xfrm>
          <a:prstGeom prst="rect">
            <a:avLst/>
          </a:prstGeom>
          <a:solidFill>
            <a:srgbClr val="83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矩形 14"/>
          <p:cNvSpPr/>
          <p:nvPr/>
        </p:nvSpPr>
        <p:spPr>
          <a:xfrm>
            <a:off x="402236" y="216939"/>
            <a:ext cx="9225858" cy="584775"/>
          </a:xfrm>
          <a:prstGeom prst="rect">
            <a:avLst/>
          </a:prstGeom>
        </p:spPr>
        <p:txBody>
          <a:bodyPr wrap="square">
            <a:spAutoFit/>
          </a:bodyPr>
          <a:lstStyle/>
          <a:p>
            <a:r>
              <a:rPr lang="zh-CN" altLang="en-US" sz="3200" b="1" dirty="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传统企业机遇：重塑以用户为核心企业经营体系</a:t>
            </a:r>
          </a:p>
        </p:txBody>
      </p:sp>
    </p:spTree>
    <p:extLst>
      <p:ext uri="{BB962C8B-B14F-4D97-AF65-F5344CB8AC3E}">
        <p14:creationId xmlns:p14="http://schemas.microsoft.com/office/powerpoint/2010/main" val="38529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240406" y="837126"/>
            <a:ext cx="1173694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56316" y="1094705"/>
            <a:ext cx="11317010" cy="787884"/>
          </a:xfrm>
          <a:prstGeom prst="rect">
            <a:avLst/>
          </a:prstGeom>
          <a:noFill/>
          <a:ln w="19050">
            <a:solidFill>
              <a:srgbClr val="83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楷体" panose="02010609060101010101" pitchFamily="49" charset="-122"/>
                <a:ea typeface="楷体" panose="02010609060101010101" pitchFamily="49" charset="-122"/>
              </a:rPr>
              <a:t>移动互联网时代下，</a:t>
            </a:r>
            <a:r>
              <a:rPr lang="zh-CN" altLang="en-US" sz="2400" b="1" dirty="0">
                <a:solidFill>
                  <a:srgbClr val="FF0000"/>
                </a:solidFill>
                <a:latin typeface="楷体" panose="02010609060101010101" pitchFamily="49" charset="-122"/>
                <a:ea typeface="楷体" panose="02010609060101010101" pitchFamily="49" charset="-122"/>
              </a:rPr>
              <a:t>要以用户痛点为核心</a:t>
            </a:r>
          </a:p>
        </p:txBody>
      </p:sp>
      <p:sp>
        <p:nvSpPr>
          <p:cNvPr id="5" name="矩形 4"/>
          <p:cNvSpPr/>
          <p:nvPr/>
        </p:nvSpPr>
        <p:spPr>
          <a:xfrm>
            <a:off x="402235" y="2455591"/>
            <a:ext cx="6872623" cy="3416320"/>
          </a:xfrm>
          <a:prstGeom prst="rect">
            <a:avLst/>
          </a:prstGeom>
        </p:spPr>
        <p:txBody>
          <a:bodyPr wrap="square">
            <a:spAutoFit/>
          </a:bodyPr>
          <a:lstStyle/>
          <a:p>
            <a:pPr marL="285750" indent="-285750" algn="just">
              <a:lnSpc>
                <a:spcPct val="150000"/>
              </a:lnSpc>
              <a:buFont typeface="Wingdings" panose="05000000000000000000" pitchFamily="2" charset="2"/>
              <a:buChar char="n"/>
            </a:pPr>
            <a:r>
              <a:rPr lang="zh-CN" altLang="en-US" b="1" dirty="0">
                <a:latin typeface="微软雅黑" panose="020B0503020204020204" pitchFamily="34" charset="-122"/>
                <a:ea typeface="微软雅黑" panose="020B0503020204020204" pitchFamily="34" charset="-122"/>
              </a:rPr>
              <a:t>质变一：</a:t>
            </a:r>
            <a:r>
              <a:rPr lang="zh-CN" altLang="en-US" dirty="0">
                <a:latin typeface="微软雅黑" panose="020B0503020204020204" pitchFamily="34" charset="-122"/>
                <a:ea typeface="微软雅黑" panose="020B0503020204020204" pitchFamily="34" charset="-122"/>
              </a:rPr>
              <a:t>新经济的本质是沟通，以需求及痛点为核心的。</a:t>
            </a:r>
            <a:endParaRPr lang="en-US" altLang="zh-CN" dirty="0">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n"/>
            </a:pPr>
            <a:r>
              <a:rPr lang="zh-CN" altLang="en-US" b="1" dirty="0">
                <a:latin typeface="微软雅黑" panose="020B0503020204020204" pitchFamily="34" charset="-122"/>
                <a:ea typeface="微软雅黑" panose="020B0503020204020204" pitchFamily="34" charset="-122"/>
              </a:rPr>
              <a:t>质变二：</a:t>
            </a:r>
            <a:r>
              <a:rPr lang="zh-CN" altLang="en-US" dirty="0">
                <a:latin typeface="微软雅黑" panose="020B0503020204020204" pitchFamily="34" charset="-122"/>
                <a:ea typeface="微软雅黑" panose="020B0503020204020204" pitchFamily="34" charset="-122"/>
              </a:rPr>
              <a:t>传统经济注重的是规模经济，卖得越多越好，新互联经济强调社群经济、粉丝经济，卖给对的人，而不是所有人，不求大而全，但求小而美。</a:t>
            </a:r>
            <a:endParaRPr lang="en-US" altLang="zh-CN" dirty="0">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n"/>
            </a:pPr>
            <a:r>
              <a:rPr lang="zh-CN" altLang="en-US" b="1" dirty="0">
                <a:latin typeface="微软雅黑" panose="020B0503020204020204" pitchFamily="34" charset="-122"/>
                <a:ea typeface="微软雅黑" panose="020B0503020204020204" pitchFamily="34" charset="-122"/>
              </a:rPr>
              <a:t>质变三：</a:t>
            </a:r>
            <a:r>
              <a:rPr lang="zh-CN" altLang="en-US" dirty="0">
                <a:latin typeface="微软雅黑" panose="020B0503020204020204" pitchFamily="34" charset="-122"/>
                <a:ea typeface="微软雅黑" panose="020B0503020204020204" pitchFamily="34" charset="-122"/>
              </a:rPr>
              <a:t>传统经济体系中，消费者只能使用和消费。而互联网时代下，消费者向用户转变，个体的智慧得到培养，并将其</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创造和分享</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的能力进行无限次的释放。</a:t>
            </a:r>
            <a:endParaRPr lang="en-US" altLang="zh-CN" dirty="0">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n"/>
            </a:pPr>
            <a:endParaRPr lang="en-US" altLang="zh-CN" dirty="0">
              <a:latin typeface="微软雅黑" panose="020B0503020204020204" pitchFamily="34" charset="-122"/>
              <a:ea typeface="微软雅黑" panose="020B0503020204020204" pitchFamily="34" charset="-122"/>
            </a:endParaRPr>
          </a:p>
        </p:txBody>
      </p:sp>
      <p:graphicFrame>
        <p:nvGraphicFramePr>
          <p:cNvPr id="14" name="图示 13"/>
          <p:cNvGraphicFramePr/>
          <p:nvPr>
            <p:extLst>
              <p:ext uri="{D42A27DB-BD31-4B8C-83A1-F6EECF244321}">
                <p14:modId xmlns:p14="http://schemas.microsoft.com/office/powerpoint/2010/main" val="1206738563"/>
              </p:ext>
            </p:extLst>
          </p:nvPr>
        </p:nvGraphicFramePr>
        <p:xfrm>
          <a:off x="7434644" y="2455591"/>
          <a:ext cx="4386899" cy="3106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矩形 14"/>
          <p:cNvSpPr/>
          <p:nvPr/>
        </p:nvSpPr>
        <p:spPr>
          <a:xfrm>
            <a:off x="8492038" y="5671857"/>
            <a:ext cx="2707782"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互联网思维下新经济模型</a:t>
            </a:r>
          </a:p>
        </p:txBody>
      </p:sp>
      <p:sp>
        <p:nvSpPr>
          <p:cNvPr id="11" name="矩形 10"/>
          <p:cNvSpPr/>
          <p:nvPr/>
        </p:nvSpPr>
        <p:spPr>
          <a:xfrm>
            <a:off x="402236" y="216939"/>
            <a:ext cx="9225858" cy="584775"/>
          </a:xfrm>
          <a:prstGeom prst="rect">
            <a:avLst/>
          </a:prstGeom>
        </p:spPr>
        <p:txBody>
          <a:bodyPr wrap="square">
            <a:spAutoFit/>
          </a:bodyPr>
          <a:lstStyle/>
          <a:p>
            <a:r>
              <a:rPr lang="zh-CN" altLang="en-US" sz="3200" b="1" dirty="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传统营销模式不能适应移动互联时代</a:t>
            </a:r>
          </a:p>
        </p:txBody>
      </p:sp>
    </p:spTree>
    <p:extLst>
      <p:ext uri="{BB962C8B-B14F-4D97-AF65-F5344CB8AC3E}">
        <p14:creationId xmlns:p14="http://schemas.microsoft.com/office/powerpoint/2010/main" val="394779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240406" y="837126"/>
            <a:ext cx="1173694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561565" y="4519169"/>
            <a:ext cx="4701520" cy="707886"/>
          </a:xfrm>
          <a:prstGeom prst="rect">
            <a:avLst/>
          </a:prstGeom>
        </p:spPr>
        <p:txBody>
          <a:bodyPr wrap="square">
            <a:spAutoFit/>
          </a:bodyPr>
          <a:lstStyle/>
          <a:p>
            <a:pPr marL="285750" indent="-285750">
              <a:buFont typeface="Wingdings" pitchFamily="2" charset="2"/>
              <a:buChar char="n"/>
            </a:pPr>
            <a:r>
              <a:rPr lang="en-US" altLang="zh-CN" sz="2000" b="1" dirty="0">
                <a:latin typeface="Times New Roman" pitchFamily="18" charset="0"/>
                <a:ea typeface="微软雅黑" pitchFamily="34" charset="-122"/>
                <a:cs typeface="Times New Roman" pitchFamily="18" charset="0"/>
              </a:rPr>
              <a:t>Deliver</a:t>
            </a:r>
            <a:r>
              <a:rPr lang="zh-CN" altLang="en-US" sz="2000" b="1" dirty="0">
                <a:latin typeface="Times New Roman" pitchFamily="18" charset="0"/>
                <a:ea typeface="微软雅黑" pitchFamily="34" charset="-122"/>
                <a:cs typeface="Times New Roman" pitchFamily="18" charset="0"/>
              </a:rPr>
              <a:t>（传递）：</a:t>
            </a:r>
            <a:r>
              <a:rPr lang="zh-CN" altLang="en-US" sz="2000" dirty="0">
                <a:latin typeface="Times New Roman" pitchFamily="18" charset="0"/>
                <a:ea typeface="微软雅黑" pitchFamily="34" charset="-122"/>
                <a:cs typeface="Times New Roman" pitchFamily="18" charset="0"/>
              </a:rPr>
              <a:t>将产品的各项价值更加便利的传递给客户</a:t>
            </a:r>
          </a:p>
        </p:txBody>
      </p:sp>
      <p:sp>
        <p:nvSpPr>
          <p:cNvPr id="12" name="矩形 11"/>
          <p:cNvSpPr/>
          <p:nvPr/>
        </p:nvSpPr>
        <p:spPr>
          <a:xfrm>
            <a:off x="6561564" y="5341662"/>
            <a:ext cx="4701520" cy="707886"/>
          </a:xfrm>
          <a:prstGeom prst="rect">
            <a:avLst/>
          </a:prstGeom>
        </p:spPr>
        <p:txBody>
          <a:bodyPr wrap="square">
            <a:spAutoFit/>
          </a:bodyPr>
          <a:lstStyle/>
          <a:p>
            <a:pPr marL="285750" indent="-285750">
              <a:buFont typeface="Wingdings" pitchFamily="2" charset="2"/>
              <a:buChar char="n"/>
            </a:pPr>
            <a:r>
              <a:rPr lang="en-US" altLang="zh-CN" sz="2000" b="1" dirty="0">
                <a:latin typeface="Times New Roman" pitchFamily="18" charset="0"/>
                <a:ea typeface="微软雅黑" pitchFamily="34" charset="-122"/>
                <a:cs typeface="Times New Roman" pitchFamily="18" charset="0"/>
              </a:rPr>
              <a:t>Dynamic</a:t>
            </a:r>
            <a:r>
              <a:rPr lang="zh-CN" altLang="en-US" sz="2000" b="1" dirty="0">
                <a:latin typeface="Times New Roman" pitchFamily="18" charset="0"/>
                <a:ea typeface="微软雅黑" pitchFamily="34" charset="-122"/>
                <a:cs typeface="Times New Roman" pitchFamily="18" charset="0"/>
              </a:rPr>
              <a:t>（动态）：</a:t>
            </a:r>
            <a:r>
              <a:rPr lang="zh-CN" altLang="en-US" sz="2000" dirty="0">
                <a:latin typeface="Times New Roman" pitchFamily="18" charset="0"/>
                <a:ea typeface="微软雅黑" pitchFamily="34" charset="-122"/>
                <a:cs typeface="Times New Roman" pitchFamily="18" charset="0"/>
              </a:rPr>
              <a:t>适应多对多、立体化的动态沟通机制</a:t>
            </a:r>
          </a:p>
        </p:txBody>
      </p:sp>
      <p:sp>
        <p:nvSpPr>
          <p:cNvPr id="18" name="矩形 17"/>
          <p:cNvSpPr/>
          <p:nvPr/>
        </p:nvSpPr>
        <p:spPr>
          <a:xfrm>
            <a:off x="356316" y="246484"/>
            <a:ext cx="9225858" cy="584775"/>
          </a:xfrm>
          <a:prstGeom prst="rect">
            <a:avLst/>
          </a:prstGeom>
        </p:spPr>
        <p:txBody>
          <a:bodyPr wrap="square">
            <a:spAutoFit/>
          </a:bodyPr>
          <a:lstStyle/>
          <a:p>
            <a:r>
              <a:rPr lang="zh-CN" altLang="en-US" sz="3200" b="1" dirty="0">
                <a:solidFill>
                  <a:srgbClr val="C00000"/>
                </a:solidFill>
                <a:latin typeface="Times New Roman" pitchFamily="18" charset="0"/>
                <a:ea typeface="华文中宋" pitchFamily="2" charset="-122"/>
                <a:cs typeface="Times New Roman" pitchFamily="18" charset="0"/>
              </a:rPr>
              <a:t>移动互联时代营销模式：</a:t>
            </a:r>
            <a:r>
              <a:rPr lang="en-US" altLang="zh-CN" sz="3200" b="1" dirty="0">
                <a:solidFill>
                  <a:srgbClr val="C00000"/>
                </a:solidFill>
                <a:latin typeface="Times New Roman" pitchFamily="18" charset="0"/>
                <a:ea typeface="华文中宋" pitchFamily="2" charset="-122"/>
                <a:cs typeface="Times New Roman" pitchFamily="18" charset="0"/>
              </a:rPr>
              <a:t>4D</a:t>
            </a:r>
            <a:r>
              <a:rPr lang="zh-CN" altLang="en-US" sz="3200" b="1" dirty="0">
                <a:solidFill>
                  <a:srgbClr val="C00000"/>
                </a:solidFill>
                <a:latin typeface="Times New Roman" pitchFamily="18" charset="0"/>
                <a:ea typeface="华文中宋" pitchFamily="2" charset="-122"/>
                <a:cs typeface="Times New Roman" pitchFamily="18" charset="0"/>
              </a:rPr>
              <a:t>模型</a:t>
            </a:r>
          </a:p>
        </p:txBody>
      </p:sp>
      <p:grpSp>
        <p:nvGrpSpPr>
          <p:cNvPr id="4" name="组合 3"/>
          <p:cNvGrpSpPr/>
          <p:nvPr/>
        </p:nvGrpSpPr>
        <p:grpSpPr>
          <a:xfrm>
            <a:off x="1119126" y="2285655"/>
            <a:ext cx="4014787" cy="3409950"/>
            <a:chOff x="4223744" y="1836256"/>
            <a:chExt cx="4014787" cy="3409950"/>
          </a:xfrm>
        </p:grpSpPr>
        <p:sp>
          <p:nvSpPr>
            <p:cNvPr id="19" name="Freeform 8"/>
            <p:cNvSpPr/>
            <p:nvPr/>
          </p:nvSpPr>
          <p:spPr bwMode="auto">
            <a:xfrm>
              <a:off x="4223744" y="3703156"/>
              <a:ext cx="1820862" cy="1543050"/>
            </a:xfrm>
            <a:custGeom>
              <a:avLst/>
              <a:gdLst>
                <a:gd name="T0" fmla="*/ 738 w 1470"/>
                <a:gd name="T1" fmla="*/ 0 h 1243"/>
                <a:gd name="T2" fmla="*/ 0 w 1470"/>
                <a:gd name="T3" fmla="*/ 1243 h 1243"/>
                <a:gd name="T4" fmla="*/ 1470 w 1470"/>
                <a:gd name="T5" fmla="*/ 1242 h 1243"/>
                <a:gd name="T6" fmla="*/ 0 60000 65536"/>
                <a:gd name="T7" fmla="*/ 0 60000 65536"/>
                <a:gd name="T8" fmla="*/ 0 60000 65536"/>
                <a:gd name="T9" fmla="*/ 0 w 1470"/>
                <a:gd name="T10" fmla="*/ 0 h 1243"/>
                <a:gd name="T11" fmla="*/ 1470 w 1470"/>
                <a:gd name="T12" fmla="*/ 1243 h 1243"/>
              </a:gdLst>
              <a:ahLst/>
              <a:cxnLst>
                <a:cxn ang="T6">
                  <a:pos x="T0" y="T1"/>
                </a:cxn>
                <a:cxn ang="T7">
                  <a:pos x="T2" y="T3"/>
                </a:cxn>
                <a:cxn ang="T8">
                  <a:pos x="T4" y="T5"/>
                </a:cxn>
              </a:cxnLst>
              <a:rect l="T9" t="T10" r="T11" b="T12"/>
              <a:pathLst>
                <a:path w="1470" h="1243">
                  <a:moveTo>
                    <a:pt x="738" y="0"/>
                  </a:moveTo>
                  <a:lnTo>
                    <a:pt x="0" y="1243"/>
                  </a:lnTo>
                  <a:lnTo>
                    <a:pt x="1470" y="1242"/>
                  </a:lnTo>
                </a:path>
              </a:pathLst>
            </a:custGeom>
            <a:noFill/>
            <a:ln w="22225" cap="flat" cmpd="sng">
              <a:solidFill>
                <a:srgbClr val="830016"/>
              </a:solidFill>
              <a:prstDash val="solid"/>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20" name="Freeform 9"/>
            <p:cNvSpPr/>
            <p:nvPr/>
          </p:nvSpPr>
          <p:spPr bwMode="auto">
            <a:xfrm flipH="1">
              <a:off x="6417669" y="3703156"/>
              <a:ext cx="1820862" cy="1543050"/>
            </a:xfrm>
            <a:custGeom>
              <a:avLst/>
              <a:gdLst>
                <a:gd name="T0" fmla="*/ 738 w 1470"/>
                <a:gd name="T1" fmla="*/ 0 h 1243"/>
                <a:gd name="T2" fmla="*/ 0 w 1470"/>
                <a:gd name="T3" fmla="*/ 1243 h 1243"/>
                <a:gd name="T4" fmla="*/ 1470 w 1470"/>
                <a:gd name="T5" fmla="*/ 1242 h 1243"/>
                <a:gd name="T6" fmla="*/ 0 60000 65536"/>
                <a:gd name="T7" fmla="*/ 0 60000 65536"/>
                <a:gd name="T8" fmla="*/ 0 60000 65536"/>
                <a:gd name="T9" fmla="*/ 0 w 1470"/>
                <a:gd name="T10" fmla="*/ 0 h 1243"/>
                <a:gd name="T11" fmla="*/ 1470 w 1470"/>
                <a:gd name="T12" fmla="*/ 1243 h 1243"/>
              </a:gdLst>
              <a:ahLst/>
              <a:cxnLst>
                <a:cxn ang="T6">
                  <a:pos x="T0" y="T1"/>
                </a:cxn>
                <a:cxn ang="T7">
                  <a:pos x="T2" y="T3"/>
                </a:cxn>
                <a:cxn ang="T8">
                  <a:pos x="T4" y="T5"/>
                </a:cxn>
              </a:cxnLst>
              <a:rect l="T9" t="T10" r="T11" b="T12"/>
              <a:pathLst>
                <a:path w="1470" h="1243">
                  <a:moveTo>
                    <a:pt x="738" y="0"/>
                  </a:moveTo>
                  <a:lnTo>
                    <a:pt x="0" y="1243"/>
                  </a:lnTo>
                  <a:lnTo>
                    <a:pt x="1470" y="1242"/>
                  </a:lnTo>
                </a:path>
              </a:pathLst>
            </a:custGeom>
            <a:noFill/>
            <a:ln w="22225" cap="flat" cmpd="sng">
              <a:solidFill>
                <a:srgbClr val="830016"/>
              </a:solidFill>
              <a:prstDash val="solid"/>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21" name="Freeform 10"/>
            <p:cNvSpPr/>
            <p:nvPr/>
          </p:nvSpPr>
          <p:spPr bwMode="auto">
            <a:xfrm>
              <a:off x="5320706" y="1836256"/>
              <a:ext cx="1833563" cy="1565275"/>
            </a:xfrm>
            <a:custGeom>
              <a:avLst/>
              <a:gdLst>
                <a:gd name="T0" fmla="*/ 0 w 1477"/>
                <a:gd name="T1" fmla="*/ 1260 h 1261"/>
                <a:gd name="T2" fmla="*/ 730 w 1477"/>
                <a:gd name="T3" fmla="*/ 0 h 1261"/>
                <a:gd name="T4" fmla="*/ 1477 w 1477"/>
                <a:gd name="T5" fmla="*/ 1261 h 1261"/>
                <a:gd name="T6" fmla="*/ 0 60000 65536"/>
                <a:gd name="T7" fmla="*/ 0 60000 65536"/>
                <a:gd name="T8" fmla="*/ 0 60000 65536"/>
                <a:gd name="T9" fmla="*/ 0 w 1477"/>
                <a:gd name="T10" fmla="*/ 0 h 1261"/>
                <a:gd name="T11" fmla="*/ 1477 w 1477"/>
                <a:gd name="T12" fmla="*/ 1261 h 1261"/>
              </a:gdLst>
              <a:ahLst/>
              <a:cxnLst>
                <a:cxn ang="T6">
                  <a:pos x="T0" y="T1"/>
                </a:cxn>
                <a:cxn ang="T7">
                  <a:pos x="T2" y="T3"/>
                </a:cxn>
                <a:cxn ang="T8">
                  <a:pos x="T4" y="T5"/>
                </a:cxn>
              </a:cxnLst>
              <a:rect l="T9" t="T10" r="T11" b="T12"/>
              <a:pathLst>
                <a:path w="1477" h="1261">
                  <a:moveTo>
                    <a:pt x="0" y="1260"/>
                  </a:moveTo>
                  <a:lnTo>
                    <a:pt x="730" y="0"/>
                  </a:lnTo>
                  <a:lnTo>
                    <a:pt x="1477" y="1261"/>
                  </a:lnTo>
                </a:path>
              </a:pathLst>
            </a:custGeom>
            <a:noFill/>
            <a:ln w="22225" cap="flat" cmpd="sng">
              <a:solidFill>
                <a:srgbClr val="830016"/>
              </a:solidFill>
              <a:prstDash val="solid"/>
              <a:rou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zh-CN" altLang="en-US"/>
            </a:p>
          </p:txBody>
        </p:sp>
        <p:sp>
          <p:nvSpPr>
            <p:cNvPr id="22" name="AutoShape 11"/>
            <p:cNvSpPr>
              <a:spLocks noChangeArrowheads="1"/>
            </p:cNvSpPr>
            <p:nvPr/>
          </p:nvSpPr>
          <p:spPr bwMode="auto">
            <a:xfrm flipH="1" flipV="1">
              <a:off x="5282606" y="3588856"/>
              <a:ext cx="1889125" cy="1600200"/>
            </a:xfrm>
            <a:prstGeom prst="triangle">
              <a:avLst>
                <a:gd name="adj" fmla="val 50000"/>
              </a:avLst>
            </a:prstGeom>
            <a:solidFill>
              <a:srgbClr val="830016"/>
            </a:solidFill>
            <a:ln w="6350">
              <a:solidFill>
                <a:srgbClr val="830016"/>
              </a:solidFill>
              <a:miter lim="800000"/>
            </a:ln>
          </p:spPr>
          <p:txBody>
            <a:bodyPr lIns="0" tIns="0" rIns="0" bIns="0" anchor="ctr">
              <a:spAutoFit/>
            </a:bodyPr>
            <a:lstStyle>
              <a:lvl1pPr>
                <a:defRPr sz="1300" b="1">
                  <a:solidFill>
                    <a:srgbClr val="000000"/>
                  </a:solidFill>
                  <a:latin typeface="Arial" pitchFamily="34" charset="0"/>
                  <a:ea typeface="宋体" pitchFamily="2" charset="-122"/>
                </a:defRPr>
              </a:lvl1pPr>
              <a:lvl2pPr marL="742950" indent="-285750">
                <a:defRPr sz="1300" b="1">
                  <a:solidFill>
                    <a:srgbClr val="000000"/>
                  </a:solidFill>
                  <a:latin typeface="Arial" pitchFamily="34" charset="0"/>
                  <a:ea typeface="宋体" pitchFamily="2" charset="-122"/>
                </a:defRPr>
              </a:lvl2pPr>
              <a:lvl3pPr marL="1143000" indent="-228600">
                <a:defRPr sz="1300" b="1">
                  <a:solidFill>
                    <a:srgbClr val="000000"/>
                  </a:solidFill>
                  <a:latin typeface="Arial" pitchFamily="34" charset="0"/>
                  <a:ea typeface="宋体" pitchFamily="2" charset="-122"/>
                </a:defRPr>
              </a:lvl3pPr>
              <a:lvl4pPr marL="1600200" indent="-228600">
                <a:defRPr sz="1300" b="1">
                  <a:solidFill>
                    <a:srgbClr val="000000"/>
                  </a:solidFill>
                  <a:latin typeface="Arial" pitchFamily="34" charset="0"/>
                  <a:ea typeface="宋体" pitchFamily="2" charset="-122"/>
                </a:defRPr>
              </a:lvl4pPr>
              <a:lvl5pPr marL="2057400" indent="-228600">
                <a:defRPr sz="1300" b="1">
                  <a:solidFill>
                    <a:srgbClr val="000000"/>
                  </a:solidFill>
                  <a:latin typeface="Arial" pitchFamily="34" charset="0"/>
                  <a:ea typeface="宋体"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宋体"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宋体"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宋体"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宋体" pitchFamily="2" charset="-122"/>
                </a:defRPr>
              </a:lvl9pPr>
            </a:lstStyle>
            <a:p>
              <a:endParaRPr lang="zh-CN" altLang="en-US" dirty="0"/>
            </a:p>
          </p:txBody>
        </p:sp>
        <p:sp>
          <p:nvSpPr>
            <p:cNvPr id="2" name="矩形 1"/>
            <p:cNvSpPr/>
            <p:nvPr/>
          </p:nvSpPr>
          <p:spPr>
            <a:xfrm>
              <a:off x="5616614" y="3742625"/>
              <a:ext cx="1241746" cy="646331"/>
            </a:xfrm>
            <a:prstGeom prst="rect">
              <a:avLst/>
            </a:prstGeom>
          </p:spPr>
          <p:txBody>
            <a:bodyPr wrap="square">
              <a:spAutoFit/>
            </a:bodyPr>
            <a:lstStyle/>
            <a:p>
              <a:pPr algn="ctr"/>
              <a:r>
                <a:rPr lang="en-US" altLang="zh-CN" b="1" dirty="0">
                  <a:solidFill>
                    <a:schemeClr val="bg1"/>
                  </a:solidFill>
                  <a:latin typeface="Times New Roman" pitchFamily="18" charset="0"/>
                  <a:ea typeface="微软雅黑" pitchFamily="34" charset="-122"/>
                  <a:cs typeface="Times New Roman" pitchFamily="18" charset="0"/>
                </a:rPr>
                <a:t>Demand</a:t>
              </a:r>
            </a:p>
            <a:p>
              <a:pPr algn="ctr"/>
              <a:r>
                <a:rPr lang="zh-CN" altLang="en-US" b="1" dirty="0">
                  <a:solidFill>
                    <a:schemeClr val="bg1"/>
                  </a:solidFill>
                  <a:latin typeface="Times New Roman" pitchFamily="18" charset="0"/>
                  <a:ea typeface="微软雅黑" pitchFamily="34" charset="-122"/>
                  <a:cs typeface="Times New Roman" pitchFamily="18" charset="0"/>
                </a:rPr>
                <a:t>（需求）</a:t>
              </a:r>
              <a:endParaRPr lang="zh-CN" altLang="en-US" dirty="0">
                <a:solidFill>
                  <a:schemeClr val="bg1"/>
                </a:solidFill>
                <a:latin typeface="Times New Roman" pitchFamily="18" charset="0"/>
                <a:ea typeface="微软雅黑" pitchFamily="34" charset="-122"/>
                <a:cs typeface="Times New Roman" pitchFamily="18" charset="0"/>
              </a:endParaRPr>
            </a:p>
          </p:txBody>
        </p:sp>
        <p:sp>
          <p:nvSpPr>
            <p:cNvPr id="24" name="矩形 23"/>
            <p:cNvSpPr/>
            <p:nvPr/>
          </p:nvSpPr>
          <p:spPr>
            <a:xfrm>
              <a:off x="5606295" y="2713925"/>
              <a:ext cx="1241746" cy="646331"/>
            </a:xfrm>
            <a:prstGeom prst="rect">
              <a:avLst/>
            </a:prstGeom>
          </p:spPr>
          <p:txBody>
            <a:bodyPr wrap="square">
              <a:spAutoFit/>
            </a:bodyPr>
            <a:lstStyle/>
            <a:p>
              <a:pPr algn="ctr"/>
              <a:r>
                <a:rPr lang="en-US" altLang="zh-CN" b="1" dirty="0">
                  <a:latin typeface="Times New Roman" pitchFamily="18" charset="0"/>
                  <a:ea typeface="微软雅黑" pitchFamily="34" charset="-122"/>
                  <a:cs typeface="Times New Roman" pitchFamily="18" charset="0"/>
                </a:rPr>
                <a:t>Data</a:t>
              </a:r>
            </a:p>
            <a:p>
              <a:pPr algn="ctr"/>
              <a:r>
                <a:rPr lang="zh-CN" altLang="en-US" b="1" dirty="0">
                  <a:latin typeface="Times New Roman" pitchFamily="18" charset="0"/>
                  <a:ea typeface="微软雅黑" pitchFamily="34" charset="-122"/>
                  <a:cs typeface="Times New Roman" pitchFamily="18" charset="0"/>
                </a:rPr>
                <a:t>（数据）</a:t>
              </a:r>
              <a:endParaRPr lang="zh-CN" altLang="en-US" dirty="0">
                <a:latin typeface="Times New Roman" pitchFamily="18" charset="0"/>
                <a:ea typeface="微软雅黑" pitchFamily="34" charset="-122"/>
                <a:cs typeface="Times New Roman" pitchFamily="18" charset="0"/>
              </a:endParaRPr>
            </a:p>
          </p:txBody>
        </p:sp>
        <p:sp>
          <p:nvSpPr>
            <p:cNvPr id="25" name="矩形 24"/>
            <p:cNvSpPr/>
            <p:nvPr/>
          </p:nvSpPr>
          <p:spPr>
            <a:xfrm>
              <a:off x="4574486" y="4350110"/>
              <a:ext cx="1241746" cy="646331"/>
            </a:xfrm>
            <a:prstGeom prst="rect">
              <a:avLst/>
            </a:prstGeom>
          </p:spPr>
          <p:txBody>
            <a:bodyPr wrap="square">
              <a:spAutoFit/>
            </a:bodyPr>
            <a:lstStyle/>
            <a:p>
              <a:pPr algn="ctr"/>
              <a:r>
                <a:rPr lang="en-US" altLang="zh-CN" b="1" dirty="0">
                  <a:latin typeface="Times New Roman" pitchFamily="18" charset="0"/>
                  <a:ea typeface="微软雅黑" pitchFamily="34" charset="-122"/>
                  <a:cs typeface="Times New Roman" pitchFamily="18" charset="0"/>
                </a:rPr>
                <a:t>Deliver</a:t>
              </a:r>
              <a:r>
                <a:rPr lang="zh-CN" altLang="en-US" b="1" dirty="0">
                  <a:latin typeface="Times New Roman" pitchFamily="18" charset="0"/>
                  <a:ea typeface="微软雅黑" pitchFamily="34" charset="-122"/>
                  <a:cs typeface="Times New Roman" pitchFamily="18" charset="0"/>
                </a:rPr>
                <a:t>（传递）</a:t>
              </a:r>
              <a:endParaRPr lang="zh-CN" altLang="en-US" dirty="0">
                <a:latin typeface="Times New Roman" pitchFamily="18" charset="0"/>
                <a:ea typeface="微软雅黑" pitchFamily="34" charset="-122"/>
                <a:cs typeface="Times New Roman" pitchFamily="18" charset="0"/>
              </a:endParaRPr>
            </a:p>
          </p:txBody>
        </p:sp>
        <p:sp>
          <p:nvSpPr>
            <p:cNvPr id="26" name="矩形 25"/>
            <p:cNvSpPr/>
            <p:nvPr/>
          </p:nvSpPr>
          <p:spPr>
            <a:xfrm>
              <a:off x="6638105" y="4428425"/>
              <a:ext cx="1241746" cy="646331"/>
            </a:xfrm>
            <a:prstGeom prst="rect">
              <a:avLst/>
            </a:prstGeom>
          </p:spPr>
          <p:txBody>
            <a:bodyPr wrap="square">
              <a:spAutoFit/>
            </a:bodyPr>
            <a:lstStyle/>
            <a:p>
              <a:pPr algn="ctr"/>
              <a:r>
                <a:rPr lang="en-US" altLang="zh-CN" b="1" dirty="0">
                  <a:latin typeface="Times New Roman" pitchFamily="18" charset="0"/>
                  <a:ea typeface="微软雅黑" pitchFamily="34" charset="-122"/>
                  <a:cs typeface="Times New Roman" pitchFamily="18" charset="0"/>
                </a:rPr>
                <a:t>Dynamic</a:t>
              </a:r>
              <a:r>
                <a:rPr lang="zh-CN" altLang="en-US" b="1" dirty="0">
                  <a:latin typeface="Times New Roman" pitchFamily="18" charset="0"/>
                  <a:ea typeface="微软雅黑" pitchFamily="34" charset="-122"/>
                  <a:cs typeface="Times New Roman" pitchFamily="18" charset="0"/>
                </a:rPr>
                <a:t>（动态）</a:t>
              </a:r>
              <a:endParaRPr lang="zh-CN" altLang="en-US" dirty="0">
                <a:latin typeface="Times New Roman" pitchFamily="18" charset="0"/>
                <a:ea typeface="微软雅黑" pitchFamily="34" charset="-122"/>
                <a:cs typeface="Times New Roman" pitchFamily="18" charset="0"/>
              </a:endParaRPr>
            </a:p>
          </p:txBody>
        </p:sp>
      </p:grpSp>
      <p:sp>
        <p:nvSpPr>
          <p:cNvPr id="27" name="矩形 26"/>
          <p:cNvSpPr/>
          <p:nvPr/>
        </p:nvSpPr>
        <p:spPr>
          <a:xfrm>
            <a:off x="356316" y="1094705"/>
            <a:ext cx="11317010" cy="787884"/>
          </a:xfrm>
          <a:prstGeom prst="rect">
            <a:avLst/>
          </a:prstGeom>
          <a:noFill/>
          <a:ln w="19050">
            <a:solidFill>
              <a:srgbClr val="83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楷体" pitchFamily="49" charset="-122"/>
                <a:ea typeface="楷体" pitchFamily="49" charset="-122"/>
              </a:rPr>
              <a:t>移动互联时代须以用户需求及痛点为核心，基于产品，提供超越预期的体验</a:t>
            </a:r>
          </a:p>
        </p:txBody>
      </p:sp>
      <p:sp>
        <p:nvSpPr>
          <p:cNvPr id="6" name="矩形 5"/>
          <p:cNvSpPr/>
          <p:nvPr/>
        </p:nvSpPr>
        <p:spPr>
          <a:xfrm>
            <a:off x="6561564" y="3388899"/>
            <a:ext cx="4701521" cy="1015663"/>
          </a:xfrm>
          <a:prstGeom prst="rect">
            <a:avLst/>
          </a:prstGeom>
        </p:spPr>
        <p:txBody>
          <a:bodyPr wrap="square">
            <a:spAutoFit/>
          </a:bodyPr>
          <a:lstStyle/>
          <a:p>
            <a:pPr marL="285750" indent="-285750">
              <a:buFont typeface="Wingdings" pitchFamily="2" charset="2"/>
              <a:buChar char="n"/>
            </a:pPr>
            <a:r>
              <a:rPr lang="en-US" altLang="zh-CN" sz="2000" b="1" dirty="0">
                <a:latin typeface="Times New Roman" pitchFamily="18" charset="0"/>
                <a:ea typeface="微软雅黑" pitchFamily="34" charset="-122"/>
                <a:cs typeface="Times New Roman" pitchFamily="18" charset="0"/>
              </a:rPr>
              <a:t>Data</a:t>
            </a:r>
            <a:r>
              <a:rPr lang="zh-CN" altLang="en-US" sz="2000" b="1" dirty="0">
                <a:latin typeface="Times New Roman" pitchFamily="18" charset="0"/>
                <a:ea typeface="微软雅黑" pitchFamily="34" charset="-122"/>
                <a:cs typeface="Times New Roman" pitchFamily="18" charset="0"/>
              </a:rPr>
              <a:t>（数据）：</a:t>
            </a:r>
            <a:r>
              <a:rPr lang="zh-CN" altLang="en-US" sz="2000" dirty="0">
                <a:latin typeface="Times New Roman" pitchFamily="18" charset="0"/>
                <a:ea typeface="微软雅黑" pitchFamily="34" charset="-122"/>
                <a:cs typeface="Times New Roman" pitchFamily="18" charset="0"/>
              </a:rPr>
              <a:t>充分挖掘分析网民的网络痕迹、行为数据、交易数据等，预测消费者行为</a:t>
            </a:r>
          </a:p>
        </p:txBody>
      </p:sp>
      <p:sp>
        <p:nvSpPr>
          <p:cNvPr id="17" name="矩形 16"/>
          <p:cNvSpPr/>
          <p:nvPr/>
        </p:nvSpPr>
        <p:spPr>
          <a:xfrm>
            <a:off x="6561565" y="2258629"/>
            <a:ext cx="4701521" cy="1015663"/>
          </a:xfrm>
          <a:prstGeom prst="rect">
            <a:avLst/>
          </a:prstGeom>
        </p:spPr>
        <p:txBody>
          <a:bodyPr wrap="square">
            <a:spAutoFit/>
          </a:bodyPr>
          <a:lstStyle/>
          <a:p>
            <a:pPr marL="285750" indent="-285750">
              <a:buFont typeface="Wingdings" pitchFamily="2" charset="2"/>
              <a:buChar char="n"/>
            </a:pPr>
            <a:r>
              <a:rPr lang="en-US" altLang="zh-CN" sz="2000" b="1" dirty="0">
                <a:latin typeface="Times New Roman" pitchFamily="18" charset="0"/>
                <a:ea typeface="微软雅黑" pitchFamily="34" charset="-122"/>
                <a:cs typeface="Times New Roman" pitchFamily="18" charset="0"/>
              </a:rPr>
              <a:t>Demand</a:t>
            </a:r>
            <a:r>
              <a:rPr lang="zh-CN" altLang="en-US" sz="2000" b="1" dirty="0">
                <a:latin typeface="Times New Roman" pitchFamily="18" charset="0"/>
                <a:ea typeface="微软雅黑" pitchFamily="34" charset="-122"/>
                <a:cs typeface="Times New Roman" pitchFamily="18" charset="0"/>
              </a:rPr>
              <a:t>（需求）：</a:t>
            </a:r>
            <a:r>
              <a:rPr lang="zh-CN" altLang="en-US" sz="2000" dirty="0">
                <a:latin typeface="Times New Roman" pitchFamily="18" charset="0"/>
                <a:ea typeface="微软雅黑" pitchFamily="34" charset="-122"/>
                <a:cs typeface="Times New Roman" pitchFamily="18" charset="0"/>
              </a:rPr>
              <a:t>了解用户需要、符合用户需求的产品和服务、超出消费者最高期望</a:t>
            </a:r>
          </a:p>
        </p:txBody>
      </p:sp>
      <p:sp>
        <p:nvSpPr>
          <p:cNvPr id="23" name="矩形 22"/>
          <p:cNvSpPr/>
          <p:nvPr/>
        </p:nvSpPr>
        <p:spPr>
          <a:xfrm>
            <a:off x="439493" y="6049548"/>
            <a:ext cx="9225858" cy="400110"/>
          </a:xfrm>
          <a:prstGeom prst="rect">
            <a:avLst/>
          </a:prstGeom>
        </p:spPr>
        <p:txBody>
          <a:bodyPr wrap="square">
            <a:spAutoFit/>
          </a:bodyPr>
          <a:lstStyle/>
          <a:p>
            <a:r>
              <a:rPr lang="zh-CN" altLang="en-US" sz="2000" b="1" dirty="0">
                <a:solidFill>
                  <a:srgbClr val="C00000"/>
                </a:solidFill>
                <a:latin typeface="Times New Roman" pitchFamily="18" charset="0"/>
                <a:ea typeface="华文中宋" pitchFamily="2" charset="-122"/>
                <a:cs typeface="Times New Roman" pitchFamily="18" charset="0"/>
              </a:rPr>
              <a:t>原文发表在</a:t>
            </a:r>
            <a:r>
              <a:rPr lang="en-US" altLang="zh-CN" sz="2000" b="1" dirty="0">
                <a:solidFill>
                  <a:srgbClr val="C00000"/>
                </a:solidFill>
                <a:latin typeface="Times New Roman" pitchFamily="18" charset="0"/>
                <a:ea typeface="华文中宋" pitchFamily="2" charset="-122"/>
                <a:cs typeface="Times New Roman" pitchFamily="18" charset="0"/>
              </a:rPr>
              <a:t>《</a:t>
            </a:r>
            <a:r>
              <a:rPr lang="zh-CN" altLang="en-US" sz="2000" b="1" dirty="0">
                <a:solidFill>
                  <a:srgbClr val="C00000"/>
                </a:solidFill>
                <a:latin typeface="Times New Roman" pitchFamily="18" charset="0"/>
                <a:ea typeface="华文中宋" pitchFamily="2" charset="-122"/>
                <a:cs typeface="Times New Roman" pitchFamily="18" charset="0"/>
              </a:rPr>
              <a:t>北大商业评论</a:t>
            </a:r>
            <a:r>
              <a:rPr lang="en-US" altLang="zh-CN" sz="2000" b="1" dirty="0">
                <a:solidFill>
                  <a:srgbClr val="C00000"/>
                </a:solidFill>
                <a:latin typeface="Times New Roman" pitchFamily="18" charset="0"/>
                <a:ea typeface="华文中宋" pitchFamily="2" charset="-122"/>
                <a:cs typeface="Times New Roman" pitchFamily="18" charset="0"/>
              </a:rPr>
              <a:t>》2014</a:t>
            </a:r>
            <a:r>
              <a:rPr lang="zh-CN" altLang="en-US" sz="2000" b="1" dirty="0">
                <a:solidFill>
                  <a:srgbClr val="C00000"/>
                </a:solidFill>
                <a:latin typeface="Times New Roman" pitchFamily="18" charset="0"/>
                <a:ea typeface="华文中宋" pitchFamily="2" charset="-122"/>
                <a:cs typeface="Times New Roman" pitchFamily="18" charset="0"/>
              </a:rPr>
              <a:t>年第</a:t>
            </a:r>
            <a:r>
              <a:rPr lang="en-US" altLang="zh-CN" sz="2000" b="1" dirty="0">
                <a:solidFill>
                  <a:srgbClr val="C00000"/>
                </a:solidFill>
                <a:latin typeface="Times New Roman" pitchFamily="18" charset="0"/>
                <a:ea typeface="华文中宋" pitchFamily="2" charset="-122"/>
                <a:cs typeface="Times New Roman" pitchFamily="18" charset="0"/>
              </a:rPr>
              <a:t>10</a:t>
            </a:r>
            <a:r>
              <a:rPr lang="zh-CN" altLang="en-US" sz="2000" b="1" dirty="0">
                <a:solidFill>
                  <a:srgbClr val="C00000"/>
                </a:solidFill>
                <a:latin typeface="Times New Roman" pitchFamily="18" charset="0"/>
                <a:ea typeface="华文中宋" pitchFamily="2" charset="-122"/>
                <a:cs typeface="Times New Roman" pitchFamily="18" charset="0"/>
              </a:rPr>
              <a:t>期</a:t>
            </a:r>
          </a:p>
        </p:txBody>
      </p:sp>
      <p:sp>
        <p:nvSpPr>
          <p:cNvPr id="8" name="灯片编号占位符 7"/>
          <p:cNvSpPr>
            <a:spLocks noGrp="1"/>
          </p:cNvSpPr>
          <p:nvPr>
            <p:ph type="sldNum" sz="quarter" idx="4294967295"/>
          </p:nvPr>
        </p:nvSpPr>
        <p:spPr>
          <a:xfrm>
            <a:off x="8610600" y="6356350"/>
            <a:ext cx="2743200" cy="365125"/>
          </a:xfrm>
        </p:spPr>
        <p:txBody>
          <a:bodyPr/>
          <a:lstStyle/>
          <a:p>
            <a:fld id="{1426A085-F185-422A-8510-21B4C4EC93A0}" type="slidenum">
              <a:rPr lang="zh-CN" altLang="en-US" smtClean="0"/>
              <a:pPr/>
              <a:t>15</a:t>
            </a:fld>
            <a:endParaRPr lang="zh-CN" altLang="en-US" dirty="0"/>
          </a:p>
        </p:txBody>
      </p:sp>
    </p:spTree>
    <p:extLst>
      <p:ext uri="{BB962C8B-B14F-4D97-AF65-F5344CB8AC3E}">
        <p14:creationId xmlns:p14="http://schemas.microsoft.com/office/powerpoint/2010/main" val="1018779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311" y="292160"/>
            <a:ext cx="6425183" cy="505267"/>
          </a:xfrm>
          <a:prstGeom prst="rect">
            <a:avLst/>
          </a:prstGeom>
        </p:spPr>
        <p:txBody>
          <a:bodyPr vert="horz" wrap="square" lIns="0" tIns="12700" rIns="0" bIns="0" rtlCol="0">
            <a:spAutoFit/>
          </a:bodyPr>
          <a:lstStyle/>
          <a:p>
            <a:pPr marL="12700">
              <a:lnSpc>
                <a:spcPct val="100000"/>
              </a:lnSpc>
              <a:spcBef>
                <a:spcPts val="100"/>
              </a:spcBef>
            </a:pPr>
            <a:r>
              <a:rPr sz="3200" b="1" spc="0" dirty="0">
                <a:solidFill>
                  <a:srgbClr val="C00000"/>
                </a:solidFill>
                <a:latin typeface="华文中宋" panose="02010600040101010101" pitchFamily="2" charset="-122"/>
                <a:ea typeface="华文中宋" panose="02010600040101010101" pitchFamily="2" charset="-122"/>
              </a:rPr>
              <a:t>移动</a:t>
            </a:r>
            <a:r>
              <a:rPr sz="3200" b="1" dirty="0">
                <a:solidFill>
                  <a:srgbClr val="C00000"/>
                </a:solidFill>
                <a:latin typeface="华文中宋" panose="02010600040101010101" pitchFamily="2" charset="-122"/>
                <a:ea typeface="华文中宋" panose="02010600040101010101" pitchFamily="2" charset="-122"/>
              </a:rPr>
              <a:t>互联</a:t>
            </a:r>
            <a:r>
              <a:rPr sz="3200" b="1" spc="-15" dirty="0">
                <a:solidFill>
                  <a:srgbClr val="C00000"/>
                </a:solidFill>
                <a:latin typeface="华文中宋" panose="02010600040101010101" pitchFamily="2" charset="-122"/>
                <a:ea typeface="华文中宋" panose="02010600040101010101" pitchFamily="2" charset="-122"/>
              </a:rPr>
              <a:t>时</a:t>
            </a:r>
            <a:r>
              <a:rPr sz="3200" b="1" dirty="0">
                <a:solidFill>
                  <a:srgbClr val="C00000"/>
                </a:solidFill>
                <a:latin typeface="华文中宋" panose="02010600040101010101" pitchFamily="2" charset="-122"/>
                <a:ea typeface="华文中宋" panose="02010600040101010101" pitchFamily="2" charset="-122"/>
              </a:rPr>
              <a:t>代营</a:t>
            </a:r>
            <a:r>
              <a:rPr sz="3200" b="1" spc="-15" dirty="0">
                <a:solidFill>
                  <a:srgbClr val="C00000"/>
                </a:solidFill>
                <a:latin typeface="华文中宋" panose="02010600040101010101" pitchFamily="2" charset="-122"/>
                <a:ea typeface="华文中宋" panose="02010600040101010101" pitchFamily="2" charset="-122"/>
              </a:rPr>
              <a:t>销</a:t>
            </a:r>
            <a:r>
              <a:rPr sz="3200" b="1" dirty="0">
                <a:solidFill>
                  <a:srgbClr val="C00000"/>
                </a:solidFill>
                <a:latin typeface="华文中宋" panose="02010600040101010101" pitchFamily="2" charset="-122"/>
                <a:ea typeface="华文中宋" panose="02010600040101010101" pitchFamily="2" charset="-122"/>
              </a:rPr>
              <a:t>模式</a:t>
            </a:r>
            <a:r>
              <a:rPr sz="3200" b="1" spc="-5" dirty="0">
                <a:solidFill>
                  <a:srgbClr val="C00000"/>
                </a:solidFill>
                <a:latin typeface="华文中宋" panose="02010600040101010101" pitchFamily="2" charset="-122"/>
                <a:ea typeface="华文中宋" panose="02010600040101010101" pitchFamily="2" charset="-122"/>
              </a:rPr>
              <a:t>：</a:t>
            </a:r>
            <a:r>
              <a:rPr sz="3200" b="1" spc="-5" dirty="0">
                <a:solidFill>
                  <a:srgbClr val="C00000"/>
                </a:solidFill>
                <a:latin typeface="华文中宋" panose="02010600040101010101" pitchFamily="2" charset="-122"/>
                <a:ea typeface="华文中宋" panose="02010600040101010101" pitchFamily="2" charset="-122"/>
                <a:cs typeface="Times New Roman"/>
              </a:rPr>
              <a:t>4D</a:t>
            </a:r>
            <a:r>
              <a:rPr sz="3200" b="1" dirty="0">
                <a:solidFill>
                  <a:srgbClr val="C00000"/>
                </a:solidFill>
                <a:latin typeface="华文中宋" panose="02010600040101010101" pitchFamily="2" charset="-122"/>
                <a:ea typeface="华文中宋" panose="02010600040101010101" pitchFamily="2" charset="-122"/>
              </a:rPr>
              <a:t>模型</a:t>
            </a:r>
            <a:endParaRPr sz="3200" dirty="0">
              <a:latin typeface="华文中宋" panose="02010600040101010101" pitchFamily="2" charset="-122"/>
              <a:ea typeface="华文中宋" panose="02010600040101010101" pitchFamily="2" charset="-122"/>
            </a:endParaRPr>
          </a:p>
        </p:txBody>
      </p:sp>
      <p:sp>
        <p:nvSpPr>
          <p:cNvPr id="3" name="object 3"/>
          <p:cNvSpPr txBox="1"/>
          <p:nvPr/>
        </p:nvSpPr>
        <p:spPr>
          <a:xfrm>
            <a:off x="440394" y="1032355"/>
            <a:ext cx="11316970" cy="961161"/>
          </a:xfrm>
          <a:prstGeom prst="rect">
            <a:avLst/>
          </a:prstGeom>
          <a:ln w="19050">
            <a:solidFill>
              <a:srgbClr val="830016"/>
            </a:solidFill>
          </a:ln>
        </p:spPr>
        <p:txBody>
          <a:bodyPr vert="horz" wrap="square" lIns="0" tIns="220345" rIns="0" bIns="0" rtlCol="0">
            <a:spAutoFit/>
          </a:bodyPr>
          <a:lstStyle/>
          <a:p>
            <a:pPr marL="3054985" marR="0" lvl="0" indent="0" algn="l" defTabSz="914400" rtl="0" eaLnBrk="1" fontAlgn="auto" latinLnBrk="0" hangingPunct="1">
              <a:lnSpc>
                <a:spcPct val="100000"/>
              </a:lnSpc>
              <a:spcAft>
                <a:spcPts val="0"/>
              </a:spcAft>
              <a:buClrTx/>
              <a:buSzTx/>
              <a:buFontTx/>
              <a:buNone/>
              <a:tabLst/>
              <a:defRPr/>
            </a:pPr>
            <a:r>
              <a:rPr kumimoji="0" sz="24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icrosoft JhengHei"/>
              </a:rPr>
              <a:t>营销：想让用户满意，就要给用户惊喜</a:t>
            </a:r>
            <a:endParaRPr kumimoji="0" lang="en-US" sz="24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icrosoft JhengHei"/>
            </a:endParaRPr>
          </a:p>
          <a:p>
            <a:pPr marL="3054985" marR="0" lvl="0" indent="0" algn="l" defTabSz="914400" rtl="0" eaLnBrk="1" fontAlgn="auto" latinLnBrk="0" hangingPunct="1">
              <a:lnSpc>
                <a:spcPct val="100000"/>
              </a:lnSpc>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icrosoft JhengHei"/>
            </a:endParaRPr>
          </a:p>
        </p:txBody>
      </p:sp>
      <p:sp>
        <p:nvSpPr>
          <p:cNvPr id="4" name="object 4"/>
          <p:cNvSpPr/>
          <p:nvPr/>
        </p:nvSpPr>
        <p:spPr>
          <a:xfrm>
            <a:off x="1111834" y="2728086"/>
            <a:ext cx="622935" cy="622300"/>
          </a:xfrm>
          <a:custGeom>
            <a:avLst/>
            <a:gdLst/>
            <a:ahLst/>
            <a:cxnLst/>
            <a:rect l="l" t="t" r="r" b="b"/>
            <a:pathLst>
              <a:path w="622935" h="622300">
                <a:moveTo>
                  <a:pt x="311200" y="0"/>
                </a:moveTo>
                <a:lnTo>
                  <a:pt x="265208" y="3373"/>
                </a:lnTo>
                <a:lnTo>
                  <a:pt x="221313" y="13174"/>
                </a:lnTo>
                <a:lnTo>
                  <a:pt x="179996" y="28921"/>
                </a:lnTo>
                <a:lnTo>
                  <a:pt x="141738" y="50131"/>
                </a:lnTo>
                <a:lnTo>
                  <a:pt x="107020" y="76324"/>
                </a:lnTo>
                <a:lnTo>
                  <a:pt x="76324" y="107017"/>
                </a:lnTo>
                <a:lnTo>
                  <a:pt x="50130" y="141731"/>
                </a:lnTo>
                <a:lnTo>
                  <a:pt x="28920" y="179982"/>
                </a:lnTo>
                <a:lnTo>
                  <a:pt x="13174" y="221290"/>
                </a:lnTo>
                <a:lnTo>
                  <a:pt x="3373" y="265173"/>
                </a:lnTo>
                <a:lnTo>
                  <a:pt x="0" y="311150"/>
                </a:lnTo>
                <a:lnTo>
                  <a:pt x="3373" y="357126"/>
                </a:lnTo>
                <a:lnTo>
                  <a:pt x="13174" y="401009"/>
                </a:lnTo>
                <a:lnTo>
                  <a:pt x="28920" y="442317"/>
                </a:lnTo>
                <a:lnTo>
                  <a:pt x="50130" y="480568"/>
                </a:lnTo>
                <a:lnTo>
                  <a:pt x="76324" y="515282"/>
                </a:lnTo>
                <a:lnTo>
                  <a:pt x="107020" y="545975"/>
                </a:lnTo>
                <a:lnTo>
                  <a:pt x="141738" y="572168"/>
                </a:lnTo>
                <a:lnTo>
                  <a:pt x="179996" y="593378"/>
                </a:lnTo>
                <a:lnTo>
                  <a:pt x="221313" y="609125"/>
                </a:lnTo>
                <a:lnTo>
                  <a:pt x="265208" y="618926"/>
                </a:lnTo>
                <a:lnTo>
                  <a:pt x="311200" y="622300"/>
                </a:lnTo>
                <a:lnTo>
                  <a:pt x="357177" y="618926"/>
                </a:lnTo>
                <a:lnTo>
                  <a:pt x="401060" y="609125"/>
                </a:lnTo>
                <a:lnTo>
                  <a:pt x="442368" y="593378"/>
                </a:lnTo>
                <a:lnTo>
                  <a:pt x="480619" y="572168"/>
                </a:lnTo>
                <a:lnTo>
                  <a:pt x="515333" y="545975"/>
                </a:lnTo>
                <a:lnTo>
                  <a:pt x="546026" y="515282"/>
                </a:lnTo>
                <a:lnTo>
                  <a:pt x="572219" y="480568"/>
                </a:lnTo>
                <a:lnTo>
                  <a:pt x="593429" y="442317"/>
                </a:lnTo>
                <a:lnTo>
                  <a:pt x="609176" y="401009"/>
                </a:lnTo>
                <a:lnTo>
                  <a:pt x="618976" y="357126"/>
                </a:lnTo>
                <a:lnTo>
                  <a:pt x="622350" y="311150"/>
                </a:lnTo>
                <a:lnTo>
                  <a:pt x="618976" y="265173"/>
                </a:lnTo>
                <a:lnTo>
                  <a:pt x="609176" y="221290"/>
                </a:lnTo>
                <a:lnTo>
                  <a:pt x="593429" y="179982"/>
                </a:lnTo>
                <a:lnTo>
                  <a:pt x="572219" y="141731"/>
                </a:lnTo>
                <a:lnTo>
                  <a:pt x="546026" y="107017"/>
                </a:lnTo>
                <a:lnTo>
                  <a:pt x="515333" y="76324"/>
                </a:lnTo>
                <a:lnTo>
                  <a:pt x="480619" y="50131"/>
                </a:lnTo>
                <a:lnTo>
                  <a:pt x="442368" y="28921"/>
                </a:lnTo>
                <a:lnTo>
                  <a:pt x="401060" y="13174"/>
                </a:lnTo>
                <a:lnTo>
                  <a:pt x="357177" y="3373"/>
                </a:lnTo>
                <a:lnTo>
                  <a:pt x="311200" y="0"/>
                </a:lnTo>
                <a:close/>
              </a:path>
            </a:pathLst>
          </a:custGeom>
          <a:solidFill>
            <a:srgbClr val="4471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217472" y="2889504"/>
            <a:ext cx="419100" cy="299720"/>
          </a:xfrm>
          <a:custGeom>
            <a:avLst/>
            <a:gdLst/>
            <a:ahLst/>
            <a:cxnLst/>
            <a:rect l="l" t="t" r="r" b="b"/>
            <a:pathLst>
              <a:path w="419100" h="299719">
                <a:moveTo>
                  <a:pt x="419049" y="232156"/>
                </a:moveTo>
                <a:lnTo>
                  <a:pt x="0" y="232156"/>
                </a:lnTo>
                <a:lnTo>
                  <a:pt x="0" y="268859"/>
                </a:lnTo>
                <a:lnTo>
                  <a:pt x="2510" y="280499"/>
                </a:lnTo>
                <a:lnTo>
                  <a:pt x="9405" y="290258"/>
                </a:lnTo>
                <a:lnTo>
                  <a:pt x="19732" y="296969"/>
                </a:lnTo>
                <a:lnTo>
                  <a:pt x="32537" y="299466"/>
                </a:lnTo>
                <a:lnTo>
                  <a:pt x="388442" y="299466"/>
                </a:lnTo>
                <a:lnTo>
                  <a:pt x="400082" y="296969"/>
                </a:lnTo>
                <a:lnTo>
                  <a:pt x="409841" y="290258"/>
                </a:lnTo>
                <a:lnTo>
                  <a:pt x="414776" y="283083"/>
                </a:lnTo>
                <a:lnTo>
                  <a:pt x="22364" y="283083"/>
                </a:lnTo>
                <a:lnTo>
                  <a:pt x="16268" y="276987"/>
                </a:lnTo>
                <a:lnTo>
                  <a:pt x="16268" y="248538"/>
                </a:lnTo>
                <a:lnTo>
                  <a:pt x="419049" y="248538"/>
                </a:lnTo>
                <a:lnTo>
                  <a:pt x="419049" y="232156"/>
                </a:lnTo>
                <a:close/>
              </a:path>
              <a:path w="419100" h="299719">
                <a:moveTo>
                  <a:pt x="419049" y="248538"/>
                </a:moveTo>
                <a:lnTo>
                  <a:pt x="402666" y="248538"/>
                </a:lnTo>
                <a:lnTo>
                  <a:pt x="402666" y="276987"/>
                </a:lnTo>
                <a:lnTo>
                  <a:pt x="396570" y="283083"/>
                </a:lnTo>
                <a:lnTo>
                  <a:pt x="414776" y="283083"/>
                </a:lnTo>
                <a:lnTo>
                  <a:pt x="416552" y="280499"/>
                </a:lnTo>
                <a:lnTo>
                  <a:pt x="419049" y="268859"/>
                </a:lnTo>
                <a:lnTo>
                  <a:pt x="419049" y="248538"/>
                </a:lnTo>
                <a:close/>
              </a:path>
              <a:path w="419100" h="299719">
                <a:moveTo>
                  <a:pt x="286842" y="248538"/>
                </a:moveTo>
                <a:lnTo>
                  <a:pt x="134188" y="248538"/>
                </a:lnTo>
                <a:lnTo>
                  <a:pt x="136220" y="256667"/>
                </a:lnTo>
                <a:lnTo>
                  <a:pt x="144348" y="260731"/>
                </a:lnTo>
                <a:lnTo>
                  <a:pt x="276682" y="260731"/>
                </a:lnTo>
                <a:lnTo>
                  <a:pt x="284810" y="256667"/>
                </a:lnTo>
                <a:lnTo>
                  <a:pt x="286842" y="248538"/>
                </a:lnTo>
                <a:close/>
              </a:path>
              <a:path w="419100" h="299719">
                <a:moveTo>
                  <a:pt x="355930" y="0"/>
                </a:moveTo>
                <a:lnTo>
                  <a:pt x="65100" y="0"/>
                </a:lnTo>
                <a:lnTo>
                  <a:pt x="52280" y="2795"/>
                </a:lnTo>
                <a:lnTo>
                  <a:pt x="41946" y="10175"/>
                </a:lnTo>
                <a:lnTo>
                  <a:pt x="35048" y="20627"/>
                </a:lnTo>
                <a:lnTo>
                  <a:pt x="32537" y="32638"/>
                </a:lnTo>
                <a:lnTo>
                  <a:pt x="32537" y="232156"/>
                </a:lnTo>
                <a:lnTo>
                  <a:pt x="48806" y="232156"/>
                </a:lnTo>
                <a:lnTo>
                  <a:pt x="48806" y="24511"/>
                </a:lnTo>
                <a:lnTo>
                  <a:pt x="54940" y="16256"/>
                </a:lnTo>
                <a:lnTo>
                  <a:pt x="383052" y="16256"/>
                </a:lnTo>
                <a:lnTo>
                  <a:pt x="379044" y="10175"/>
                </a:lnTo>
                <a:lnTo>
                  <a:pt x="368725" y="2795"/>
                </a:lnTo>
                <a:lnTo>
                  <a:pt x="355930" y="0"/>
                </a:lnTo>
                <a:close/>
              </a:path>
              <a:path w="419100" h="299719">
                <a:moveTo>
                  <a:pt x="383052" y="16256"/>
                </a:moveTo>
                <a:lnTo>
                  <a:pt x="364058" y="16256"/>
                </a:lnTo>
                <a:lnTo>
                  <a:pt x="372186" y="24511"/>
                </a:lnTo>
                <a:lnTo>
                  <a:pt x="372186" y="232156"/>
                </a:lnTo>
                <a:lnTo>
                  <a:pt x="388442" y="232156"/>
                </a:lnTo>
                <a:lnTo>
                  <a:pt x="388442" y="32638"/>
                </a:lnTo>
                <a:lnTo>
                  <a:pt x="385933" y="20627"/>
                </a:lnTo>
                <a:lnTo>
                  <a:pt x="383052" y="1625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2449448" y="2655189"/>
            <a:ext cx="2540000" cy="84391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Microsoft YaHei"/>
                <a:ea typeface="+mn-ea"/>
                <a:cs typeface="Microsoft YaHei"/>
              </a:rPr>
              <a:t>宏观大数据，客观小众分 析：方便用户操作及体验</a:t>
            </a:r>
            <a:endParaRPr kumimoji="0" sz="1800" b="0" i="0" u="none" strike="noStrike" kern="1200" cap="none" spc="0" normalizeH="0" baseline="0" noProof="0">
              <a:ln>
                <a:noFill/>
              </a:ln>
              <a:solidFill>
                <a:prstClr val="black"/>
              </a:solidFill>
              <a:effectLst/>
              <a:uLnTx/>
              <a:uFillTx/>
              <a:latin typeface="Microsoft YaHei"/>
              <a:ea typeface="+mn-ea"/>
              <a:cs typeface="Microsoft YaHei"/>
            </a:endParaRPr>
          </a:p>
          <a:p>
            <a:pPr marL="12700" marR="0" lvl="0" indent="0" algn="l" defTabSz="914400" rtl="0" eaLnBrk="1" fontAlgn="auto" latinLnBrk="0" hangingPunct="1">
              <a:lnSpc>
                <a:spcPts val="2125"/>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Microsoft YaHei"/>
                <a:ea typeface="+mn-ea"/>
                <a:cs typeface="Microsoft YaHei"/>
              </a:rPr>
              <a:t>（简单化）</a:t>
            </a:r>
            <a:endParaRPr kumimoji="0" sz="1800" b="0" i="0" u="none" strike="noStrike" kern="1200" cap="none" spc="0" normalizeH="0" baseline="0" noProof="0">
              <a:ln>
                <a:noFill/>
              </a:ln>
              <a:solidFill>
                <a:prstClr val="black"/>
              </a:solidFill>
              <a:effectLst/>
              <a:uLnTx/>
              <a:uFillTx/>
              <a:latin typeface="Microsoft YaHei"/>
              <a:ea typeface="+mn-ea"/>
              <a:cs typeface="Microsoft YaHei"/>
            </a:endParaRPr>
          </a:p>
        </p:txBody>
      </p:sp>
      <p:sp>
        <p:nvSpPr>
          <p:cNvPr id="7" name="object 7"/>
          <p:cNvSpPr/>
          <p:nvPr/>
        </p:nvSpPr>
        <p:spPr>
          <a:xfrm>
            <a:off x="1118323" y="4576317"/>
            <a:ext cx="622935" cy="622300"/>
          </a:xfrm>
          <a:custGeom>
            <a:avLst/>
            <a:gdLst/>
            <a:ahLst/>
            <a:cxnLst/>
            <a:rect l="l" t="t" r="r" b="b"/>
            <a:pathLst>
              <a:path w="622935" h="622300">
                <a:moveTo>
                  <a:pt x="311188" y="0"/>
                </a:moveTo>
                <a:lnTo>
                  <a:pt x="265199" y="3373"/>
                </a:lnTo>
                <a:lnTo>
                  <a:pt x="221306" y="13174"/>
                </a:lnTo>
                <a:lnTo>
                  <a:pt x="179991" y="28921"/>
                </a:lnTo>
                <a:lnTo>
                  <a:pt x="141735" y="50131"/>
                </a:lnTo>
                <a:lnTo>
                  <a:pt x="107018" y="76324"/>
                </a:lnTo>
                <a:lnTo>
                  <a:pt x="76323" y="107017"/>
                </a:lnTo>
                <a:lnTo>
                  <a:pt x="50129" y="141731"/>
                </a:lnTo>
                <a:lnTo>
                  <a:pt x="28919" y="179982"/>
                </a:lnTo>
                <a:lnTo>
                  <a:pt x="13173" y="221290"/>
                </a:lnTo>
                <a:lnTo>
                  <a:pt x="3373" y="265173"/>
                </a:lnTo>
                <a:lnTo>
                  <a:pt x="0" y="311149"/>
                </a:lnTo>
                <a:lnTo>
                  <a:pt x="3373" y="357126"/>
                </a:lnTo>
                <a:lnTo>
                  <a:pt x="13173" y="401009"/>
                </a:lnTo>
                <a:lnTo>
                  <a:pt x="28919" y="442317"/>
                </a:lnTo>
                <a:lnTo>
                  <a:pt x="50129" y="480568"/>
                </a:lnTo>
                <a:lnTo>
                  <a:pt x="76323" y="515282"/>
                </a:lnTo>
                <a:lnTo>
                  <a:pt x="107018" y="545975"/>
                </a:lnTo>
                <a:lnTo>
                  <a:pt x="141735" y="572168"/>
                </a:lnTo>
                <a:lnTo>
                  <a:pt x="179991" y="593378"/>
                </a:lnTo>
                <a:lnTo>
                  <a:pt x="221306" y="609125"/>
                </a:lnTo>
                <a:lnTo>
                  <a:pt x="265199" y="618926"/>
                </a:lnTo>
                <a:lnTo>
                  <a:pt x="311188" y="622299"/>
                </a:lnTo>
                <a:lnTo>
                  <a:pt x="357164" y="618926"/>
                </a:lnTo>
                <a:lnTo>
                  <a:pt x="401047" y="609125"/>
                </a:lnTo>
                <a:lnTo>
                  <a:pt x="442355" y="593378"/>
                </a:lnTo>
                <a:lnTo>
                  <a:pt x="480607" y="572168"/>
                </a:lnTo>
                <a:lnTo>
                  <a:pt x="515320" y="545975"/>
                </a:lnTo>
                <a:lnTo>
                  <a:pt x="546014" y="515282"/>
                </a:lnTo>
                <a:lnTo>
                  <a:pt x="572206" y="480568"/>
                </a:lnTo>
                <a:lnTo>
                  <a:pt x="593417" y="442317"/>
                </a:lnTo>
                <a:lnTo>
                  <a:pt x="609163" y="401009"/>
                </a:lnTo>
                <a:lnTo>
                  <a:pt x="618964" y="357126"/>
                </a:lnTo>
                <a:lnTo>
                  <a:pt x="622338" y="311149"/>
                </a:lnTo>
                <a:lnTo>
                  <a:pt x="618964" y="265173"/>
                </a:lnTo>
                <a:lnTo>
                  <a:pt x="609163" y="221290"/>
                </a:lnTo>
                <a:lnTo>
                  <a:pt x="593417" y="179982"/>
                </a:lnTo>
                <a:lnTo>
                  <a:pt x="572206" y="141731"/>
                </a:lnTo>
                <a:lnTo>
                  <a:pt x="546014" y="107017"/>
                </a:lnTo>
                <a:lnTo>
                  <a:pt x="515320" y="76324"/>
                </a:lnTo>
                <a:lnTo>
                  <a:pt x="480607" y="50131"/>
                </a:lnTo>
                <a:lnTo>
                  <a:pt x="442355" y="28921"/>
                </a:lnTo>
                <a:lnTo>
                  <a:pt x="401047" y="13174"/>
                </a:lnTo>
                <a:lnTo>
                  <a:pt x="357164" y="3373"/>
                </a:lnTo>
                <a:lnTo>
                  <a:pt x="311188"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285875" y="4665726"/>
            <a:ext cx="309880" cy="371475"/>
          </a:xfrm>
          <a:custGeom>
            <a:avLst/>
            <a:gdLst/>
            <a:ahLst/>
            <a:cxnLst/>
            <a:rect l="l" t="t" r="r" b="b"/>
            <a:pathLst>
              <a:path w="309880" h="371475">
                <a:moveTo>
                  <a:pt x="139572" y="218694"/>
                </a:moveTo>
                <a:lnTo>
                  <a:pt x="86740" y="218694"/>
                </a:lnTo>
                <a:lnTo>
                  <a:pt x="50899" y="243413"/>
                </a:lnTo>
                <a:lnTo>
                  <a:pt x="23558" y="276431"/>
                </a:lnTo>
                <a:lnTo>
                  <a:pt x="6123" y="315473"/>
                </a:lnTo>
                <a:lnTo>
                  <a:pt x="0" y="358267"/>
                </a:lnTo>
                <a:lnTo>
                  <a:pt x="0" y="371475"/>
                </a:lnTo>
                <a:lnTo>
                  <a:pt x="307466" y="371475"/>
                </a:lnTo>
                <a:lnTo>
                  <a:pt x="307466" y="360172"/>
                </a:lnTo>
                <a:lnTo>
                  <a:pt x="309372" y="360172"/>
                </a:lnTo>
                <a:lnTo>
                  <a:pt x="309372" y="358267"/>
                </a:lnTo>
                <a:lnTo>
                  <a:pt x="309090" y="356362"/>
                </a:lnTo>
                <a:lnTo>
                  <a:pt x="15112" y="356362"/>
                </a:lnTo>
                <a:lnTo>
                  <a:pt x="20851" y="317805"/>
                </a:lnTo>
                <a:lnTo>
                  <a:pt x="37020" y="282797"/>
                </a:lnTo>
                <a:lnTo>
                  <a:pt x="62047" y="253456"/>
                </a:lnTo>
                <a:lnTo>
                  <a:pt x="94361" y="231901"/>
                </a:lnTo>
                <a:lnTo>
                  <a:pt x="96138" y="231901"/>
                </a:lnTo>
                <a:lnTo>
                  <a:pt x="107568" y="226187"/>
                </a:lnTo>
                <a:lnTo>
                  <a:pt x="111252" y="226187"/>
                </a:lnTo>
                <a:lnTo>
                  <a:pt x="113156" y="224409"/>
                </a:lnTo>
                <a:lnTo>
                  <a:pt x="118872" y="224409"/>
                </a:lnTo>
                <a:lnTo>
                  <a:pt x="120650" y="222504"/>
                </a:lnTo>
                <a:lnTo>
                  <a:pt x="124459" y="222504"/>
                </a:lnTo>
                <a:lnTo>
                  <a:pt x="126365" y="220599"/>
                </a:lnTo>
                <a:lnTo>
                  <a:pt x="137668" y="220599"/>
                </a:lnTo>
                <a:lnTo>
                  <a:pt x="139572" y="218694"/>
                </a:lnTo>
                <a:close/>
              </a:path>
              <a:path w="309880" h="371475">
                <a:moveTo>
                  <a:pt x="203708" y="211200"/>
                </a:moveTo>
                <a:lnTo>
                  <a:pt x="103759" y="211200"/>
                </a:lnTo>
                <a:lnTo>
                  <a:pt x="101853" y="212979"/>
                </a:lnTo>
                <a:lnTo>
                  <a:pt x="98043" y="214884"/>
                </a:lnTo>
                <a:lnTo>
                  <a:pt x="92456" y="216788"/>
                </a:lnTo>
                <a:lnTo>
                  <a:pt x="88646" y="218694"/>
                </a:lnTo>
                <a:lnTo>
                  <a:pt x="167894" y="218694"/>
                </a:lnTo>
                <a:lnTo>
                  <a:pt x="169799" y="220599"/>
                </a:lnTo>
                <a:lnTo>
                  <a:pt x="181102" y="220599"/>
                </a:lnTo>
                <a:lnTo>
                  <a:pt x="181102" y="222504"/>
                </a:lnTo>
                <a:lnTo>
                  <a:pt x="186690" y="222504"/>
                </a:lnTo>
                <a:lnTo>
                  <a:pt x="188594" y="224409"/>
                </a:lnTo>
                <a:lnTo>
                  <a:pt x="194309" y="224409"/>
                </a:lnTo>
                <a:lnTo>
                  <a:pt x="196087" y="226187"/>
                </a:lnTo>
                <a:lnTo>
                  <a:pt x="199897" y="226187"/>
                </a:lnTo>
                <a:lnTo>
                  <a:pt x="201803" y="228092"/>
                </a:lnTo>
                <a:lnTo>
                  <a:pt x="205612" y="228092"/>
                </a:lnTo>
                <a:lnTo>
                  <a:pt x="207518" y="229997"/>
                </a:lnTo>
                <a:lnTo>
                  <a:pt x="209296" y="229997"/>
                </a:lnTo>
                <a:lnTo>
                  <a:pt x="211200" y="231901"/>
                </a:lnTo>
                <a:lnTo>
                  <a:pt x="244592" y="253456"/>
                </a:lnTo>
                <a:lnTo>
                  <a:pt x="270398" y="282797"/>
                </a:lnTo>
                <a:lnTo>
                  <a:pt x="287371" y="317805"/>
                </a:lnTo>
                <a:lnTo>
                  <a:pt x="294259" y="356362"/>
                </a:lnTo>
                <a:lnTo>
                  <a:pt x="309090" y="356362"/>
                </a:lnTo>
                <a:lnTo>
                  <a:pt x="302902" y="314455"/>
                </a:lnTo>
                <a:lnTo>
                  <a:pt x="284575" y="275050"/>
                </a:lnTo>
                <a:lnTo>
                  <a:pt x="256008" y="242359"/>
                </a:lnTo>
                <a:lnTo>
                  <a:pt x="218821" y="218694"/>
                </a:lnTo>
                <a:lnTo>
                  <a:pt x="216915" y="216788"/>
                </a:lnTo>
                <a:lnTo>
                  <a:pt x="215011" y="216788"/>
                </a:lnTo>
                <a:lnTo>
                  <a:pt x="213106" y="214884"/>
                </a:lnTo>
                <a:lnTo>
                  <a:pt x="211200" y="214884"/>
                </a:lnTo>
                <a:lnTo>
                  <a:pt x="207518" y="212979"/>
                </a:lnTo>
                <a:lnTo>
                  <a:pt x="205612" y="212979"/>
                </a:lnTo>
                <a:lnTo>
                  <a:pt x="203708" y="211200"/>
                </a:lnTo>
                <a:close/>
              </a:path>
              <a:path w="309880" h="371475">
                <a:moveTo>
                  <a:pt x="196087" y="209296"/>
                </a:moveTo>
                <a:lnTo>
                  <a:pt x="111252" y="209296"/>
                </a:lnTo>
                <a:lnTo>
                  <a:pt x="109347" y="211200"/>
                </a:lnTo>
                <a:lnTo>
                  <a:pt x="197993" y="211200"/>
                </a:lnTo>
                <a:lnTo>
                  <a:pt x="196087" y="209296"/>
                </a:lnTo>
                <a:close/>
              </a:path>
              <a:path w="309880" h="371475">
                <a:moveTo>
                  <a:pt x="190500" y="207391"/>
                </a:moveTo>
                <a:lnTo>
                  <a:pt x="116966" y="207391"/>
                </a:lnTo>
                <a:lnTo>
                  <a:pt x="115062" y="209296"/>
                </a:lnTo>
                <a:lnTo>
                  <a:pt x="194309" y="209296"/>
                </a:lnTo>
                <a:lnTo>
                  <a:pt x="190500" y="207391"/>
                </a:lnTo>
                <a:close/>
              </a:path>
              <a:path w="309880" h="371475">
                <a:moveTo>
                  <a:pt x="181102" y="205486"/>
                </a:moveTo>
                <a:lnTo>
                  <a:pt x="126365" y="205486"/>
                </a:lnTo>
                <a:lnTo>
                  <a:pt x="124459" y="207391"/>
                </a:lnTo>
                <a:lnTo>
                  <a:pt x="183006" y="207391"/>
                </a:lnTo>
                <a:lnTo>
                  <a:pt x="181102" y="205486"/>
                </a:lnTo>
                <a:close/>
              </a:path>
              <a:path w="309880" h="371475">
                <a:moveTo>
                  <a:pt x="164084" y="203581"/>
                </a:moveTo>
                <a:lnTo>
                  <a:pt x="139572" y="203581"/>
                </a:lnTo>
                <a:lnTo>
                  <a:pt x="137668" y="205486"/>
                </a:lnTo>
                <a:lnTo>
                  <a:pt x="169799" y="205486"/>
                </a:lnTo>
                <a:lnTo>
                  <a:pt x="164084" y="203581"/>
                </a:lnTo>
                <a:close/>
              </a:path>
              <a:path w="309880" h="371475">
                <a:moveTo>
                  <a:pt x="184784" y="186690"/>
                </a:moveTo>
                <a:lnTo>
                  <a:pt x="122555" y="186690"/>
                </a:lnTo>
                <a:lnTo>
                  <a:pt x="124459" y="188468"/>
                </a:lnTo>
                <a:lnTo>
                  <a:pt x="131528" y="189866"/>
                </a:lnTo>
                <a:lnTo>
                  <a:pt x="138620" y="191087"/>
                </a:lnTo>
                <a:lnTo>
                  <a:pt x="145712" y="191950"/>
                </a:lnTo>
                <a:lnTo>
                  <a:pt x="152781" y="192278"/>
                </a:lnTo>
                <a:lnTo>
                  <a:pt x="165988" y="192278"/>
                </a:lnTo>
                <a:lnTo>
                  <a:pt x="167894" y="190373"/>
                </a:lnTo>
                <a:lnTo>
                  <a:pt x="175387" y="190373"/>
                </a:lnTo>
                <a:lnTo>
                  <a:pt x="179197" y="188468"/>
                </a:lnTo>
                <a:lnTo>
                  <a:pt x="183006" y="188468"/>
                </a:lnTo>
                <a:lnTo>
                  <a:pt x="184784" y="186690"/>
                </a:lnTo>
                <a:close/>
              </a:path>
              <a:path w="309880" h="371475">
                <a:moveTo>
                  <a:pt x="190500" y="184785"/>
                </a:moveTo>
                <a:lnTo>
                  <a:pt x="118872" y="184785"/>
                </a:lnTo>
                <a:lnTo>
                  <a:pt x="120650" y="186690"/>
                </a:lnTo>
                <a:lnTo>
                  <a:pt x="188594" y="186690"/>
                </a:lnTo>
                <a:lnTo>
                  <a:pt x="190500" y="184785"/>
                </a:lnTo>
                <a:close/>
              </a:path>
              <a:path w="309880" h="371475">
                <a:moveTo>
                  <a:pt x="154686" y="0"/>
                </a:moveTo>
                <a:lnTo>
                  <a:pt x="118427" y="6967"/>
                </a:lnTo>
                <a:lnTo>
                  <a:pt x="88169" y="26114"/>
                </a:lnTo>
                <a:lnTo>
                  <a:pt x="67103" y="54810"/>
                </a:lnTo>
                <a:lnTo>
                  <a:pt x="58419" y="90424"/>
                </a:lnTo>
                <a:lnTo>
                  <a:pt x="58419" y="96138"/>
                </a:lnTo>
                <a:lnTo>
                  <a:pt x="62531" y="123777"/>
                </a:lnTo>
                <a:lnTo>
                  <a:pt x="74263" y="148939"/>
                </a:lnTo>
                <a:lnTo>
                  <a:pt x="92709" y="169862"/>
                </a:lnTo>
                <a:lnTo>
                  <a:pt x="116966" y="184785"/>
                </a:lnTo>
                <a:lnTo>
                  <a:pt x="192405" y="184785"/>
                </a:lnTo>
                <a:lnTo>
                  <a:pt x="194309" y="182880"/>
                </a:lnTo>
                <a:lnTo>
                  <a:pt x="196087" y="182880"/>
                </a:lnTo>
                <a:lnTo>
                  <a:pt x="197993" y="180975"/>
                </a:lnTo>
                <a:lnTo>
                  <a:pt x="199897" y="180975"/>
                </a:lnTo>
                <a:lnTo>
                  <a:pt x="201803" y="179069"/>
                </a:lnTo>
                <a:lnTo>
                  <a:pt x="203708" y="179069"/>
                </a:lnTo>
                <a:lnTo>
                  <a:pt x="205612" y="177165"/>
                </a:lnTo>
                <a:lnTo>
                  <a:pt x="145287" y="177165"/>
                </a:lnTo>
                <a:lnTo>
                  <a:pt x="137668" y="175260"/>
                </a:lnTo>
                <a:lnTo>
                  <a:pt x="130175" y="173481"/>
                </a:lnTo>
                <a:lnTo>
                  <a:pt x="128269" y="173481"/>
                </a:lnTo>
                <a:lnTo>
                  <a:pt x="124459" y="171576"/>
                </a:lnTo>
                <a:lnTo>
                  <a:pt x="122555" y="171576"/>
                </a:lnTo>
                <a:lnTo>
                  <a:pt x="102197" y="158718"/>
                </a:lnTo>
                <a:lnTo>
                  <a:pt x="86756" y="140906"/>
                </a:lnTo>
                <a:lnTo>
                  <a:pt x="76960" y="119570"/>
                </a:lnTo>
                <a:lnTo>
                  <a:pt x="73533" y="96138"/>
                </a:lnTo>
                <a:lnTo>
                  <a:pt x="73533" y="90424"/>
                </a:lnTo>
                <a:lnTo>
                  <a:pt x="80908" y="61170"/>
                </a:lnTo>
                <a:lnTo>
                  <a:pt x="98536" y="37179"/>
                </a:lnTo>
                <a:lnTo>
                  <a:pt x="123950" y="20951"/>
                </a:lnTo>
                <a:lnTo>
                  <a:pt x="154686" y="14986"/>
                </a:lnTo>
                <a:lnTo>
                  <a:pt x="202934" y="14986"/>
                </a:lnTo>
                <a:lnTo>
                  <a:pt x="191996" y="7592"/>
                </a:lnTo>
                <a:lnTo>
                  <a:pt x="154686" y="0"/>
                </a:lnTo>
                <a:close/>
              </a:path>
              <a:path w="309880" h="371475">
                <a:moveTo>
                  <a:pt x="207518" y="175260"/>
                </a:moveTo>
                <a:lnTo>
                  <a:pt x="167894" y="175260"/>
                </a:lnTo>
                <a:lnTo>
                  <a:pt x="164084" y="177165"/>
                </a:lnTo>
                <a:lnTo>
                  <a:pt x="205612" y="177165"/>
                </a:lnTo>
                <a:lnTo>
                  <a:pt x="207518" y="175260"/>
                </a:lnTo>
                <a:close/>
              </a:path>
              <a:path w="309880" h="371475">
                <a:moveTo>
                  <a:pt x="202934" y="14986"/>
                </a:moveTo>
                <a:lnTo>
                  <a:pt x="154686" y="14986"/>
                </a:lnTo>
                <a:lnTo>
                  <a:pt x="185616" y="21290"/>
                </a:lnTo>
                <a:lnTo>
                  <a:pt x="211439" y="38560"/>
                </a:lnTo>
                <a:lnTo>
                  <a:pt x="229141" y="64331"/>
                </a:lnTo>
                <a:lnTo>
                  <a:pt x="235712" y="96138"/>
                </a:lnTo>
                <a:lnTo>
                  <a:pt x="233652" y="114077"/>
                </a:lnTo>
                <a:lnTo>
                  <a:pt x="227711" y="130778"/>
                </a:lnTo>
                <a:lnTo>
                  <a:pt x="218245" y="145716"/>
                </a:lnTo>
                <a:lnTo>
                  <a:pt x="201803" y="162179"/>
                </a:lnTo>
                <a:lnTo>
                  <a:pt x="199897" y="162179"/>
                </a:lnTo>
                <a:lnTo>
                  <a:pt x="199897" y="163956"/>
                </a:lnTo>
                <a:lnTo>
                  <a:pt x="197993" y="163956"/>
                </a:lnTo>
                <a:lnTo>
                  <a:pt x="196087" y="165862"/>
                </a:lnTo>
                <a:lnTo>
                  <a:pt x="194309" y="165862"/>
                </a:lnTo>
                <a:lnTo>
                  <a:pt x="192405" y="167767"/>
                </a:lnTo>
                <a:lnTo>
                  <a:pt x="190500" y="167767"/>
                </a:lnTo>
                <a:lnTo>
                  <a:pt x="188594" y="169672"/>
                </a:lnTo>
                <a:lnTo>
                  <a:pt x="186690" y="169672"/>
                </a:lnTo>
                <a:lnTo>
                  <a:pt x="184784" y="171576"/>
                </a:lnTo>
                <a:lnTo>
                  <a:pt x="183006" y="171576"/>
                </a:lnTo>
                <a:lnTo>
                  <a:pt x="179197" y="173481"/>
                </a:lnTo>
                <a:lnTo>
                  <a:pt x="175387" y="173481"/>
                </a:lnTo>
                <a:lnTo>
                  <a:pt x="171577" y="175260"/>
                </a:lnTo>
                <a:lnTo>
                  <a:pt x="209296" y="175260"/>
                </a:lnTo>
                <a:lnTo>
                  <a:pt x="211200" y="173481"/>
                </a:lnTo>
                <a:lnTo>
                  <a:pt x="241395" y="136429"/>
                </a:lnTo>
                <a:lnTo>
                  <a:pt x="250825" y="96138"/>
                </a:lnTo>
                <a:lnTo>
                  <a:pt x="243232" y="58828"/>
                </a:lnTo>
                <a:lnTo>
                  <a:pt x="222567" y="28257"/>
                </a:lnTo>
                <a:lnTo>
                  <a:pt x="202934" y="1498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2476880" y="4434332"/>
            <a:ext cx="2540000" cy="843915"/>
          </a:xfrm>
          <a:prstGeom prst="rect">
            <a:avLst/>
          </a:prstGeom>
        </p:spPr>
        <p:txBody>
          <a:bodyPr vert="horz" wrap="square" lIns="0" tIns="14604" rIns="0" bIns="0" rtlCol="0">
            <a:spAutoFit/>
          </a:bodyPr>
          <a:lstStyle/>
          <a:p>
            <a:pPr marL="12700" marR="5080" lvl="0" indent="0" algn="just" defTabSz="914400" rtl="0" eaLnBrk="1" fontAlgn="auto" latinLnBrk="0" hangingPunct="1">
              <a:lnSpc>
                <a:spcPct val="99200"/>
              </a:lnSpc>
              <a:spcBef>
                <a:spcPts val="114"/>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Microsoft YaHei"/>
                <a:ea typeface="+mn-ea"/>
                <a:cs typeface="Microsoft YaHei"/>
              </a:rPr>
              <a:t>挖掘用户思维与爱好，促 进用户依赖及习惯（提升 用户体验）</a:t>
            </a:r>
            <a:endParaRPr kumimoji="0" sz="1800" b="0" i="0" u="none" strike="noStrike" kern="1200" cap="none" spc="0" normalizeH="0" baseline="0" noProof="0">
              <a:ln>
                <a:noFill/>
              </a:ln>
              <a:solidFill>
                <a:prstClr val="black"/>
              </a:solidFill>
              <a:effectLst/>
              <a:uLnTx/>
              <a:uFillTx/>
              <a:latin typeface="Microsoft YaHei"/>
              <a:ea typeface="+mn-ea"/>
              <a:cs typeface="Microsoft YaHei"/>
            </a:endParaRPr>
          </a:p>
        </p:txBody>
      </p:sp>
      <p:sp>
        <p:nvSpPr>
          <p:cNvPr id="10" name="object 10"/>
          <p:cNvSpPr/>
          <p:nvPr/>
        </p:nvSpPr>
        <p:spPr>
          <a:xfrm>
            <a:off x="6389242" y="2735833"/>
            <a:ext cx="622300" cy="622300"/>
          </a:xfrm>
          <a:custGeom>
            <a:avLst/>
            <a:gdLst/>
            <a:ahLst/>
            <a:cxnLst/>
            <a:rect l="l" t="t" r="r" b="b"/>
            <a:pathLst>
              <a:path w="622300" h="622300">
                <a:moveTo>
                  <a:pt x="311150" y="0"/>
                </a:moveTo>
                <a:lnTo>
                  <a:pt x="265144" y="3373"/>
                </a:lnTo>
                <a:lnTo>
                  <a:pt x="221243" y="13174"/>
                </a:lnTo>
                <a:lnTo>
                  <a:pt x="179927" y="28921"/>
                </a:lnTo>
                <a:lnTo>
                  <a:pt x="141674" y="50131"/>
                </a:lnTo>
                <a:lnTo>
                  <a:pt x="106966" y="76324"/>
                </a:lnTo>
                <a:lnTo>
                  <a:pt x="76281" y="107017"/>
                </a:lnTo>
                <a:lnTo>
                  <a:pt x="50099" y="141731"/>
                </a:lnTo>
                <a:lnTo>
                  <a:pt x="28900" y="179982"/>
                </a:lnTo>
                <a:lnTo>
                  <a:pt x="13164" y="221290"/>
                </a:lnTo>
                <a:lnTo>
                  <a:pt x="3371" y="265173"/>
                </a:lnTo>
                <a:lnTo>
                  <a:pt x="0" y="311150"/>
                </a:lnTo>
                <a:lnTo>
                  <a:pt x="3371" y="357126"/>
                </a:lnTo>
                <a:lnTo>
                  <a:pt x="13164" y="401009"/>
                </a:lnTo>
                <a:lnTo>
                  <a:pt x="28900" y="442317"/>
                </a:lnTo>
                <a:lnTo>
                  <a:pt x="50099" y="480568"/>
                </a:lnTo>
                <a:lnTo>
                  <a:pt x="76281" y="515282"/>
                </a:lnTo>
                <a:lnTo>
                  <a:pt x="106966" y="545975"/>
                </a:lnTo>
                <a:lnTo>
                  <a:pt x="141674" y="572168"/>
                </a:lnTo>
                <a:lnTo>
                  <a:pt x="179927" y="593378"/>
                </a:lnTo>
                <a:lnTo>
                  <a:pt x="221243" y="609125"/>
                </a:lnTo>
                <a:lnTo>
                  <a:pt x="265144" y="618926"/>
                </a:lnTo>
                <a:lnTo>
                  <a:pt x="311150" y="622300"/>
                </a:lnTo>
                <a:lnTo>
                  <a:pt x="357126" y="618926"/>
                </a:lnTo>
                <a:lnTo>
                  <a:pt x="401009" y="609125"/>
                </a:lnTo>
                <a:lnTo>
                  <a:pt x="442317" y="593378"/>
                </a:lnTo>
                <a:lnTo>
                  <a:pt x="480568" y="572168"/>
                </a:lnTo>
                <a:lnTo>
                  <a:pt x="515282" y="545975"/>
                </a:lnTo>
                <a:lnTo>
                  <a:pt x="545975" y="515282"/>
                </a:lnTo>
                <a:lnTo>
                  <a:pt x="572168" y="480568"/>
                </a:lnTo>
                <a:lnTo>
                  <a:pt x="593378" y="442317"/>
                </a:lnTo>
                <a:lnTo>
                  <a:pt x="609125" y="401009"/>
                </a:lnTo>
                <a:lnTo>
                  <a:pt x="618926" y="357126"/>
                </a:lnTo>
                <a:lnTo>
                  <a:pt x="622300" y="311150"/>
                </a:lnTo>
                <a:lnTo>
                  <a:pt x="618926" y="265173"/>
                </a:lnTo>
                <a:lnTo>
                  <a:pt x="609125" y="221290"/>
                </a:lnTo>
                <a:lnTo>
                  <a:pt x="593378" y="179982"/>
                </a:lnTo>
                <a:lnTo>
                  <a:pt x="572168" y="141731"/>
                </a:lnTo>
                <a:lnTo>
                  <a:pt x="545975" y="107017"/>
                </a:lnTo>
                <a:lnTo>
                  <a:pt x="515282" y="76324"/>
                </a:lnTo>
                <a:lnTo>
                  <a:pt x="480568" y="50131"/>
                </a:lnTo>
                <a:lnTo>
                  <a:pt x="442317" y="28921"/>
                </a:lnTo>
                <a:lnTo>
                  <a:pt x="401009" y="13174"/>
                </a:lnTo>
                <a:lnTo>
                  <a:pt x="357126" y="3373"/>
                </a:lnTo>
                <a:lnTo>
                  <a:pt x="311150" y="0"/>
                </a:lnTo>
                <a:close/>
              </a:path>
            </a:pathLst>
          </a:custGeom>
          <a:solidFill>
            <a:srgbClr val="A4A4A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6494779" y="2841370"/>
            <a:ext cx="411480" cy="411480"/>
          </a:xfrm>
          <a:custGeom>
            <a:avLst/>
            <a:gdLst/>
            <a:ahLst/>
            <a:cxnLst/>
            <a:rect l="l" t="t" r="r" b="b"/>
            <a:pathLst>
              <a:path w="411479" h="411479">
                <a:moveTo>
                  <a:pt x="205613" y="0"/>
                </a:moveTo>
                <a:lnTo>
                  <a:pt x="158633" y="5458"/>
                </a:lnTo>
                <a:lnTo>
                  <a:pt x="115420" y="20990"/>
                </a:lnTo>
                <a:lnTo>
                  <a:pt x="77233" y="45336"/>
                </a:lnTo>
                <a:lnTo>
                  <a:pt x="45336" y="77233"/>
                </a:lnTo>
                <a:lnTo>
                  <a:pt x="20990" y="115420"/>
                </a:lnTo>
                <a:lnTo>
                  <a:pt x="5458" y="158633"/>
                </a:lnTo>
                <a:lnTo>
                  <a:pt x="0" y="205612"/>
                </a:lnTo>
                <a:lnTo>
                  <a:pt x="5458" y="252585"/>
                </a:lnTo>
                <a:lnTo>
                  <a:pt x="20990" y="295780"/>
                </a:lnTo>
                <a:lnTo>
                  <a:pt x="45336" y="333942"/>
                </a:lnTo>
                <a:lnTo>
                  <a:pt x="77233" y="365812"/>
                </a:lnTo>
                <a:lnTo>
                  <a:pt x="115420" y="390133"/>
                </a:lnTo>
                <a:lnTo>
                  <a:pt x="158633" y="405647"/>
                </a:lnTo>
                <a:lnTo>
                  <a:pt x="205613" y="411099"/>
                </a:lnTo>
                <a:lnTo>
                  <a:pt x="252585" y="405647"/>
                </a:lnTo>
                <a:lnTo>
                  <a:pt x="280192" y="395731"/>
                </a:lnTo>
                <a:lnTo>
                  <a:pt x="200405" y="395731"/>
                </a:lnTo>
                <a:lnTo>
                  <a:pt x="192690" y="395650"/>
                </a:lnTo>
                <a:lnTo>
                  <a:pt x="184975" y="395081"/>
                </a:lnTo>
                <a:lnTo>
                  <a:pt x="177260" y="393535"/>
                </a:lnTo>
                <a:lnTo>
                  <a:pt x="169545" y="390525"/>
                </a:lnTo>
                <a:lnTo>
                  <a:pt x="165996" y="385444"/>
                </a:lnTo>
                <a:lnTo>
                  <a:pt x="149098" y="385444"/>
                </a:lnTo>
                <a:lnTo>
                  <a:pt x="126926" y="378900"/>
                </a:lnTo>
                <a:lnTo>
                  <a:pt x="106695" y="368045"/>
                </a:lnTo>
                <a:lnTo>
                  <a:pt x="88393" y="354333"/>
                </a:lnTo>
                <a:lnTo>
                  <a:pt x="72009" y="339216"/>
                </a:lnTo>
                <a:lnTo>
                  <a:pt x="65087" y="334438"/>
                </a:lnTo>
                <a:lnTo>
                  <a:pt x="59118" y="328231"/>
                </a:lnTo>
                <a:lnTo>
                  <a:pt x="53149" y="321071"/>
                </a:lnTo>
                <a:lnTo>
                  <a:pt x="46227" y="313436"/>
                </a:lnTo>
                <a:lnTo>
                  <a:pt x="378881" y="313436"/>
                </a:lnTo>
                <a:lnTo>
                  <a:pt x="388674" y="298068"/>
                </a:lnTo>
                <a:lnTo>
                  <a:pt x="41148" y="298068"/>
                </a:lnTo>
                <a:lnTo>
                  <a:pt x="30656" y="277933"/>
                </a:lnTo>
                <a:lnTo>
                  <a:pt x="22558" y="256333"/>
                </a:lnTo>
                <a:lnTo>
                  <a:pt x="17341" y="233757"/>
                </a:lnTo>
                <a:lnTo>
                  <a:pt x="15494" y="210692"/>
                </a:lnTo>
                <a:lnTo>
                  <a:pt x="410509" y="210692"/>
                </a:lnTo>
                <a:lnTo>
                  <a:pt x="411099" y="205612"/>
                </a:lnTo>
                <a:lnTo>
                  <a:pt x="409905" y="195325"/>
                </a:lnTo>
                <a:lnTo>
                  <a:pt x="15494" y="195325"/>
                </a:lnTo>
                <a:lnTo>
                  <a:pt x="17341" y="173073"/>
                </a:lnTo>
                <a:lnTo>
                  <a:pt x="22558" y="152273"/>
                </a:lnTo>
                <a:lnTo>
                  <a:pt x="30656" y="132425"/>
                </a:lnTo>
                <a:lnTo>
                  <a:pt x="41148" y="113029"/>
                </a:lnTo>
                <a:lnTo>
                  <a:pt x="388611" y="113029"/>
                </a:lnTo>
                <a:lnTo>
                  <a:pt x="378823" y="97662"/>
                </a:lnTo>
                <a:lnTo>
                  <a:pt x="46227" y="97662"/>
                </a:lnTo>
                <a:lnTo>
                  <a:pt x="53149" y="89947"/>
                </a:lnTo>
                <a:lnTo>
                  <a:pt x="65087" y="74517"/>
                </a:lnTo>
                <a:lnTo>
                  <a:pt x="106695" y="39877"/>
                </a:lnTo>
                <a:lnTo>
                  <a:pt x="149098" y="20574"/>
                </a:lnTo>
                <a:lnTo>
                  <a:pt x="166535" y="20574"/>
                </a:lnTo>
                <a:lnTo>
                  <a:pt x="169545" y="15493"/>
                </a:lnTo>
                <a:lnTo>
                  <a:pt x="280494" y="15493"/>
                </a:lnTo>
                <a:lnTo>
                  <a:pt x="252585" y="5458"/>
                </a:lnTo>
                <a:lnTo>
                  <a:pt x="205613" y="0"/>
                </a:lnTo>
                <a:close/>
              </a:path>
              <a:path w="411479" h="411479">
                <a:moveTo>
                  <a:pt x="215773" y="313436"/>
                </a:moveTo>
                <a:lnTo>
                  <a:pt x="200405" y="313436"/>
                </a:lnTo>
                <a:lnTo>
                  <a:pt x="200405" y="395731"/>
                </a:lnTo>
                <a:lnTo>
                  <a:pt x="215773" y="395731"/>
                </a:lnTo>
                <a:lnTo>
                  <a:pt x="215773" y="313436"/>
                </a:lnTo>
                <a:close/>
              </a:path>
              <a:path w="411479" h="411479">
                <a:moveTo>
                  <a:pt x="298069" y="313436"/>
                </a:moveTo>
                <a:lnTo>
                  <a:pt x="282575" y="313436"/>
                </a:lnTo>
                <a:lnTo>
                  <a:pt x="273958" y="335688"/>
                </a:lnTo>
                <a:lnTo>
                  <a:pt x="263366" y="356488"/>
                </a:lnTo>
                <a:lnTo>
                  <a:pt x="250821" y="376336"/>
                </a:lnTo>
                <a:lnTo>
                  <a:pt x="236347" y="395731"/>
                </a:lnTo>
                <a:lnTo>
                  <a:pt x="280192" y="395731"/>
                </a:lnTo>
                <a:lnTo>
                  <a:pt x="294690" y="390525"/>
                </a:lnTo>
                <a:lnTo>
                  <a:pt x="256921" y="390525"/>
                </a:lnTo>
                <a:lnTo>
                  <a:pt x="270583" y="371282"/>
                </a:lnTo>
                <a:lnTo>
                  <a:pt x="281352" y="352028"/>
                </a:lnTo>
                <a:lnTo>
                  <a:pt x="290225" y="332670"/>
                </a:lnTo>
                <a:lnTo>
                  <a:pt x="298069" y="313436"/>
                </a:lnTo>
                <a:close/>
              </a:path>
              <a:path w="411479" h="411479">
                <a:moveTo>
                  <a:pt x="378881" y="313436"/>
                </a:moveTo>
                <a:lnTo>
                  <a:pt x="364871" y="313436"/>
                </a:lnTo>
                <a:lnTo>
                  <a:pt x="360173" y="321071"/>
                </a:lnTo>
                <a:lnTo>
                  <a:pt x="354536" y="328231"/>
                </a:lnTo>
                <a:lnTo>
                  <a:pt x="324875" y="356610"/>
                </a:lnTo>
                <a:lnTo>
                  <a:pt x="282128" y="381775"/>
                </a:lnTo>
                <a:lnTo>
                  <a:pt x="256921" y="390525"/>
                </a:lnTo>
                <a:lnTo>
                  <a:pt x="294690" y="390525"/>
                </a:lnTo>
                <a:lnTo>
                  <a:pt x="295780" y="390133"/>
                </a:lnTo>
                <a:lnTo>
                  <a:pt x="333942" y="365812"/>
                </a:lnTo>
                <a:lnTo>
                  <a:pt x="365812" y="333942"/>
                </a:lnTo>
                <a:lnTo>
                  <a:pt x="378881" y="313436"/>
                </a:lnTo>
                <a:close/>
              </a:path>
              <a:path w="411479" h="411479">
                <a:moveTo>
                  <a:pt x="128524" y="313436"/>
                </a:moveTo>
                <a:lnTo>
                  <a:pt x="113029" y="313436"/>
                </a:lnTo>
                <a:lnTo>
                  <a:pt x="120861" y="332749"/>
                </a:lnTo>
                <a:lnTo>
                  <a:pt x="129111" y="351393"/>
                </a:lnTo>
                <a:lnTo>
                  <a:pt x="138372" y="369139"/>
                </a:lnTo>
                <a:lnTo>
                  <a:pt x="149098" y="385444"/>
                </a:lnTo>
                <a:lnTo>
                  <a:pt x="165996" y="385444"/>
                </a:lnTo>
                <a:lnTo>
                  <a:pt x="158099" y="374140"/>
                </a:lnTo>
                <a:lnTo>
                  <a:pt x="147129" y="355838"/>
                </a:lnTo>
                <a:lnTo>
                  <a:pt x="137112" y="335607"/>
                </a:lnTo>
                <a:lnTo>
                  <a:pt x="128524" y="313436"/>
                </a:lnTo>
                <a:close/>
              </a:path>
              <a:path w="411479" h="411479">
                <a:moveTo>
                  <a:pt x="107950" y="210692"/>
                </a:moveTo>
                <a:lnTo>
                  <a:pt x="92583" y="210692"/>
                </a:lnTo>
                <a:lnTo>
                  <a:pt x="95680" y="233757"/>
                </a:lnTo>
                <a:lnTo>
                  <a:pt x="98313" y="256333"/>
                </a:lnTo>
                <a:lnTo>
                  <a:pt x="101923" y="277933"/>
                </a:lnTo>
                <a:lnTo>
                  <a:pt x="107950" y="298068"/>
                </a:lnTo>
                <a:lnTo>
                  <a:pt x="123317" y="298068"/>
                </a:lnTo>
                <a:lnTo>
                  <a:pt x="116576" y="277933"/>
                </a:lnTo>
                <a:lnTo>
                  <a:pt x="111775" y="256333"/>
                </a:lnTo>
                <a:lnTo>
                  <a:pt x="108904" y="233757"/>
                </a:lnTo>
                <a:lnTo>
                  <a:pt x="107950" y="210692"/>
                </a:lnTo>
                <a:close/>
              </a:path>
              <a:path w="411479" h="411479">
                <a:moveTo>
                  <a:pt x="215773" y="210692"/>
                </a:moveTo>
                <a:lnTo>
                  <a:pt x="200405" y="210692"/>
                </a:lnTo>
                <a:lnTo>
                  <a:pt x="200405" y="298068"/>
                </a:lnTo>
                <a:lnTo>
                  <a:pt x="215773" y="298068"/>
                </a:lnTo>
                <a:lnTo>
                  <a:pt x="215773" y="210692"/>
                </a:lnTo>
                <a:close/>
              </a:path>
              <a:path w="411479" h="411479">
                <a:moveTo>
                  <a:pt x="313436" y="210692"/>
                </a:moveTo>
                <a:lnTo>
                  <a:pt x="303149" y="210692"/>
                </a:lnTo>
                <a:lnTo>
                  <a:pt x="300051" y="233757"/>
                </a:lnTo>
                <a:lnTo>
                  <a:pt x="297418" y="256333"/>
                </a:lnTo>
                <a:lnTo>
                  <a:pt x="293808" y="277933"/>
                </a:lnTo>
                <a:lnTo>
                  <a:pt x="287781" y="298068"/>
                </a:lnTo>
                <a:lnTo>
                  <a:pt x="303149" y="298068"/>
                </a:lnTo>
                <a:lnTo>
                  <a:pt x="306953" y="277933"/>
                </a:lnTo>
                <a:lnTo>
                  <a:pt x="310245" y="256333"/>
                </a:lnTo>
                <a:lnTo>
                  <a:pt x="312560" y="233757"/>
                </a:lnTo>
                <a:lnTo>
                  <a:pt x="313436" y="210692"/>
                </a:lnTo>
                <a:close/>
              </a:path>
              <a:path w="411479" h="411479">
                <a:moveTo>
                  <a:pt x="410509" y="210692"/>
                </a:moveTo>
                <a:lnTo>
                  <a:pt x="400812" y="210692"/>
                </a:lnTo>
                <a:lnTo>
                  <a:pt x="396767" y="233757"/>
                </a:lnTo>
                <a:lnTo>
                  <a:pt x="391795" y="256333"/>
                </a:lnTo>
                <a:lnTo>
                  <a:pt x="384917" y="277933"/>
                </a:lnTo>
                <a:lnTo>
                  <a:pt x="375158" y="298068"/>
                </a:lnTo>
                <a:lnTo>
                  <a:pt x="388674" y="298068"/>
                </a:lnTo>
                <a:lnTo>
                  <a:pt x="390133" y="295780"/>
                </a:lnTo>
                <a:lnTo>
                  <a:pt x="405647" y="252585"/>
                </a:lnTo>
                <a:lnTo>
                  <a:pt x="410509" y="210692"/>
                </a:lnTo>
                <a:close/>
              </a:path>
              <a:path w="411479" h="411479">
                <a:moveTo>
                  <a:pt x="123317" y="113029"/>
                </a:moveTo>
                <a:lnTo>
                  <a:pt x="107950" y="113029"/>
                </a:lnTo>
                <a:lnTo>
                  <a:pt x="101923" y="133139"/>
                </a:lnTo>
                <a:lnTo>
                  <a:pt x="98313" y="154177"/>
                </a:lnTo>
                <a:lnTo>
                  <a:pt x="95680" y="175216"/>
                </a:lnTo>
                <a:lnTo>
                  <a:pt x="92583" y="195325"/>
                </a:lnTo>
                <a:lnTo>
                  <a:pt x="107950" y="195325"/>
                </a:lnTo>
                <a:lnTo>
                  <a:pt x="108904" y="175216"/>
                </a:lnTo>
                <a:lnTo>
                  <a:pt x="111775" y="154177"/>
                </a:lnTo>
                <a:lnTo>
                  <a:pt x="116576" y="133139"/>
                </a:lnTo>
                <a:lnTo>
                  <a:pt x="123317" y="113029"/>
                </a:lnTo>
                <a:close/>
              </a:path>
              <a:path w="411479" h="411479">
                <a:moveTo>
                  <a:pt x="215773" y="113029"/>
                </a:moveTo>
                <a:lnTo>
                  <a:pt x="200405" y="113029"/>
                </a:lnTo>
                <a:lnTo>
                  <a:pt x="200405" y="195325"/>
                </a:lnTo>
                <a:lnTo>
                  <a:pt x="215773" y="195325"/>
                </a:lnTo>
                <a:lnTo>
                  <a:pt x="215773" y="113029"/>
                </a:lnTo>
                <a:close/>
              </a:path>
              <a:path w="411479" h="411479">
                <a:moveTo>
                  <a:pt x="303149" y="113029"/>
                </a:moveTo>
                <a:lnTo>
                  <a:pt x="287781" y="113029"/>
                </a:lnTo>
                <a:lnTo>
                  <a:pt x="293808" y="133139"/>
                </a:lnTo>
                <a:lnTo>
                  <a:pt x="297418" y="154177"/>
                </a:lnTo>
                <a:lnTo>
                  <a:pt x="300051" y="175216"/>
                </a:lnTo>
                <a:lnTo>
                  <a:pt x="303149" y="195325"/>
                </a:lnTo>
                <a:lnTo>
                  <a:pt x="313436" y="195325"/>
                </a:lnTo>
                <a:lnTo>
                  <a:pt x="312560" y="175216"/>
                </a:lnTo>
                <a:lnTo>
                  <a:pt x="310245" y="154177"/>
                </a:lnTo>
                <a:lnTo>
                  <a:pt x="306953" y="133139"/>
                </a:lnTo>
                <a:lnTo>
                  <a:pt x="303149" y="113029"/>
                </a:lnTo>
                <a:close/>
              </a:path>
              <a:path w="411479" h="411479">
                <a:moveTo>
                  <a:pt x="388611" y="113029"/>
                </a:moveTo>
                <a:lnTo>
                  <a:pt x="375158" y="113029"/>
                </a:lnTo>
                <a:lnTo>
                  <a:pt x="384917" y="132425"/>
                </a:lnTo>
                <a:lnTo>
                  <a:pt x="391795" y="152273"/>
                </a:lnTo>
                <a:lnTo>
                  <a:pt x="396767" y="173073"/>
                </a:lnTo>
                <a:lnTo>
                  <a:pt x="400812" y="195325"/>
                </a:lnTo>
                <a:lnTo>
                  <a:pt x="409905" y="195325"/>
                </a:lnTo>
                <a:lnTo>
                  <a:pt x="405647" y="158633"/>
                </a:lnTo>
                <a:lnTo>
                  <a:pt x="390133" y="115420"/>
                </a:lnTo>
                <a:lnTo>
                  <a:pt x="388611" y="113029"/>
                </a:lnTo>
                <a:close/>
              </a:path>
              <a:path w="411479" h="411479">
                <a:moveTo>
                  <a:pt x="166535" y="20574"/>
                </a:moveTo>
                <a:lnTo>
                  <a:pt x="149098" y="20574"/>
                </a:lnTo>
                <a:lnTo>
                  <a:pt x="138372" y="39887"/>
                </a:lnTo>
                <a:lnTo>
                  <a:pt x="129111" y="59166"/>
                </a:lnTo>
                <a:lnTo>
                  <a:pt x="120826" y="78420"/>
                </a:lnTo>
                <a:lnTo>
                  <a:pt x="113029" y="97662"/>
                </a:lnTo>
                <a:lnTo>
                  <a:pt x="128524" y="97662"/>
                </a:lnTo>
                <a:lnTo>
                  <a:pt x="137112" y="75412"/>
                </a:lnTo>
                <a:lnTo>
                  <a:pt x="147129" y="54625"/>
                </a:lnTo>
                <a:lnTo>
                  <a:pt x="158099" y="34815"/>
                </a:lnTo>
                <a:lnTo>
                  <a:pt x="166535" y="20574"/>
                </a:lnTo>
                <a:close/>
              </a:path>
              <a:path w="411479" h="411479">
                <a:moveTo>
                  <a:pt x="215773" y="15493"/>
                </a:moveTo>
                <a:lnTo>
                  <a:pt x="200405" y="15493"/>
                </a:lnTo>
                <a:lnTo>
                  <a:pt x="200405" y="97662"/>
                </a:lnTo>
                <a:lnTo>
                  <a:pt x="215773" y="97662"/>
                </a:lnTo>
                <a:lnTo>
                  <a:pt x="215773" y="15493"/>
                </a:lnTo>
                <a:close/>
              </a:path>
              <a:path w="411479" h="411479">
                <a:moveTo>
                  <a:pt x="280494" y="15493"/>
                </a:moveTo>
                <a:lnTo>
                  <a:pt x="236347" y="15493"/>
                </a:lnTo>
                <a:lnTo>
                  <a:pt x="250821" y="34815"/>
                </a:lnTo>
                <a:lnTo>
                  <a:pt x="263366" y="54625"/>
                </a:lnTo>
                <a:lnTo>
                  <a:pt x="273989" y="75491"/>
                </a:lnTo>
                <a:lnTo>
                  <a:pt x="282575" y="97662"/>
                </a:lnTo>
                <a:lnTo>
                  <a:pt x="298069" y="97662"/>
                </a:lnTo>
                <a:lnTo>
                  <a:pt x="290158" y="75412"/>
                </a:lnTo>
                <a:lnTo>
                  <a:pt x="281352" y="55260"/>
                </a:lnTo>
                <a:lnTo>
                  <a:pt x="270583" y="36958"/>
                </a:lnTo>
                <a:lnTo>
                  <a:pt x="256921" y="20574"/>
                </a:lnTo>
                <a:lnTo>
                  <a:pt x="294621" y="20574"/>
                </a:lnTo>
                <a:lnTo>
                  <a:pt x="280494" y="15493"/>
                </a:lnTo>
                <a:close/>
              </a:path>
              <a:path w="411479" h="411479">
                <a:moveTo>
                  <a:pt x="294621" y="20574"/>
                </a:moveTo>
                <a:lnTo>
                  <a:pt x="256921" y="20574"/>
                </a:lnTo>
                <a:lnTo>
                  <a:pt x="282128" y="29261"/>
                </a:lnTo>
                <a:lnTo>
                  <a:pt x="304482" y="39887"/>
                </a:lnTo>
                <a:lnTo>
                  <a:pt x="324875" y="52399"/>
                </a:lnTo>
                <a:lnTo>
                  <a:pt x="344297" y="66801"/>
                </a:lnTo>
                <a:lnTo>
                  <a:pt x="348922" y="74517"/>
                </a:lnTo>
                <a:lnTo>
                  <a:pt x="360173" y="89947"/>
                </a:lnTo>
                <a:lnTo>
                  <a:pt x="364871" y="97662"/>
                </a:lnTo>
                <a:lnTo>
                  <a:pt x="378823" y="97662"/>
                </a:lnTo>
                <a:lnTo>
                  <a:pt x="365812" y="77233"/>
                </a:lnTo>
                <a:lnTo>
                  <a:pt x="333942" y="45336"/>
                </a:lnTo>
                <a:lnTo>
                  <a:pt x="295780" y="20990"/>
                </a:lnTo>
                <a:lnTo>
                  <a:pt x="294621" y="2057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7535671" y="2484882"/>
            <a:ext cx="3454400" cy="1118870"/>
          </a:xfrm>
          <a:prstGeom prst="rect">
            <a:avLst/>
          </a:prstGeom>
        </p:spPr>
        <p:txBody>
          <a:bodyPr vert="horz" wrap="square" lIns="0" tIns="13970" rIns="0" bIns="0" rtlCol="0">
            <a:spAutoFit/>
          </a:bodyPr>
          <a:lstStyle/>
          <a:p>
            <a:pPr marL="12700" marR="5080" lvl="0" indent="0" algn="l" defTabSz="914400" rtl="0" eaLnBrk="1" fontAlgn="auto" latinLnBrk="0" hangingPunct="1">
              <a:lnSpc>
                <a:spcPct val="99500"/>
              </a:lnSpc>
              <a:spcBef>
                <a:spcPts val="11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Microsoft YaHei"/>
                <a:ea typeface="+mn-ea"/>
                <a:cs typeface="Microsoft YaHei"/>
              </a:rPr>
              <a:t>与消费者建立对话机制，要和消 费者进行对话，与消费者有双向 </a:t>
            </a:r>
            <a:r>
              <a:rPr kumimoji="0" sz="1800" b="0" i="0" u="none" strike="noStrike" kern="1200" cap="none" spc="-5" normalizeH="0" baseline="0" noProof="0" dirty="0">
                <a:ln>
                  <a:noFill/>
                </a:ln>
                <a:solidFill>
                  <a:prstClr val="black"/>
                </a:solidFill>
                <a:effectLst/>
                <a:uLnTx/>
                <a:uFillTx/>
                <a:latin typeface="Microsoft YaHei"/>
                <a:ea typeface="+mn-ea"/>
                <a:cs typeface="Microsoft YaHei"/>
              </a:rPr>
              <a:t>交流的品牌，其影响力要大过只 </a:t>
            </a:r>
            <a:r>
              <a:rPr kumimoji="0" sz="1800" b="0" i="0" u="none" strike="noStrike" kern="1200" cap="none" spc="0" normalizeH="0" baseline="0" noProof="0" dirty="0">
                <a:ln>
                  <a:noFill/>
                </a:ln>
                <a:solidFill>
                  <a:prstClr val="black"/>
                </a:solidFill>
                <a:effectLst/>
                <a:uLnTx/>
                <a:uFillTx/>
                <a:latin typeface="Microsoft YaHei"/>
                <a:ea typeface="+mn-ea"/>
                <a:cs typeface="Microsoft YaHei"/>
              </a:rPr>
              <a:t>向消费者进行单方面宣讲的品牌。</a:t>
            </a:r>
            <a:endParaRPr kumimoji="0" sz="1800" b="0" i="0" u="none" strike="noStrike" kern="1200" cap="none" spc="0" normalizeH="0" baseline="0" noProof="0">
              <a:ln>
                <a:noFill/>
              </a:ln>
              <a:solidFill>
                <a:prstClr val="black"/>
              </a:solidFill>
              <a:effectLst/>
              <a:uLnTx/>
              <a:uFillTx/>
              <a:latin typeface="Microsoft YaHei"/>
              <a:ea typeface="+mn-ea"/>
              <a:cs typeface="Microsoft YaHei"/>
            </a:endParaRPr>
          </a:p>
        </p:txBody>
      </p:sp>
      <p:sp>
        <p:nvSpPr>
          <p:cNvPr id="13" name="object 13"/>
          <p:cNvSpPr/>
          <p:nvPr/>
        </p:nvSpPr>
        <p:spPr>
          <a:xfrm>
            <a:off x="6403847" y="4584319"/>
            <a:ext cx="581025" cy="624205"/>
          </a:xfrm>
          <a:custGeom>
            <a:avLst/>
            <a:gdLst/>
            <a:ahLst/>
            <a:cxnLst/>
            <a:rect l="l" t="t" r="r" b="b"/>
            <a:pathLst>
              <a:path w="581025" h="624204">
                <a:moveTo>
                  <a:pt x="62229" y="465200"/>
                </a:moveTo>
                <a:lnTo>
                  <a:pt x="37183" y="478944"/>
                </a:lnTo>
                <a:lnTo>
                  <a:pt x="17494" y="494283"/>
                </a:lnTo>
                <a:lnTo>
                  <a:pt x="4615" y="510670"/>
                </a:lnTo>
                <a:lnTo>
                  <a:pt x="0" y="527557"/>
                </a:lnTo>
                <a:lnTo>
                  <a:pt x="7651" y="548979"/>
                </a:lnTo>
                <a:lnTo>
                  <a:pt x="63691" y="586980"/>
                </a:lnTo>
                <a:lnTo>
                  <a:pt x="108632" y="602164"/>
                </a:lnTo>
                <a:lnTo>
                  <a:pt x="162554" y="613873"/>
                </a:lnTo>
                <a:lnTo>
                  <a:pt x="223734" y="621410"/>
                </a:lnTo>
                <a:lnTo>
                  <a:pt x="290449" y="624077"/>
                </a:lnTo>
                <a:lnTo>
                  <a:pt x="357116" y="621410"/>
                </a:lnTo>
                <a:lnTo>
                  <a:pt x="418262" y="613873"/>
                </a:lnTo>
                <a:lnTo>
                  <a:pt x="472162" y="602164"/>
                </a:lnTo>
                <a:lnTo>
                  <a:pt x="517089" y="586980"/>
                </a:lnTo>
                <a:lnTo>
                  <a:pt x="551317" y="569019"/>
                </a:lnTo>
                <a:lnTo>
                  <a:pt x="565475" y="556005"/>
                </a:lnTo>
                <a:lnTo>
                  <a:pt x="290449" y="556005"/>
                </a:lnTo>
                <a:lnTo>
                  <a:pt x="225564" y="553327"/>
                </a:lnTo>
                <a:lnTo>
                  <a:pt x="167320" y="545921"/>
                </a:lnTo>
                <a:lnTo>
                  <a:pt x="118014" y="534733"/>
                </a:lnTo>
                <a:lnTo>
                  <a:pt x="79948" y="520709"/>
                </a:lnTo>
                <a:lnTo>
                  <a:pt x="46736" y="487933"/>
                </a:lnTo>
                <a:lnTo>
                  <a:pt x="47710" y="482774"/>
                </a:lnTo>
                <a:lnTo>
                  <a:pt x="50625" y="476567"/>
                </a:lnTo>
                <a:lnTo>
                  <a:pt x="55469" y="470360"/>
                </a:lnTo>
                <a:lnTo>
                  <a:pt x="62229" y="465200"/>
                </a:lnTo>
                <a:close/>
              </a:path>
              <a:path w="581025" h="624204">
                <a:moveTo>
                  <a:pt x="518541" y="465200"/>
                </a:moveTo>
                <a:lnTo>
                  <a:pt x="525355" y="470360"/>
                </a:lnTo>
                <a:lnTo>
                  <a:pt x="530193" y="476567"/>
                </a:lnTo>
                <a:lnTo>
                  <a:pt x="533078" y="482774"/>
                </a:lnTo>
                <a:lnTo>
                  <a:pt x="534034" y="487933"/>
                </a:lnTo>
                <a:lnTo>
                  <a:pt x="525349" y="504794"/>
                </a:lnTo>
                <a:lnTo>
                  <a:pt x="462772" y="534733"/>
                </a:lnTo>
                <a:lnTo>
                  <a:pt x="413488" y="545921"/>
                </a:lnTo>
                <a:lnTo>
                  <a:pt x="355279" y="553327"/>
                </a:lnTo>
                <a:lnTo>
                  <a:pt x="290449" y="556005"/>
                </a:lnTo>
                <a:lnTo>
                  <a:pt x="565475" y="556005"/>
                </a:lnTo>
                <a:lnTo>
                  <a:pt x="573119" y="548979"/>
                </a:lnTo>
                <a:lnTo>
                  <a:pt x="580771" y="527557"/>
                </a:lnTo>
                <a:lnTo>
                  <a:pt x="576155" y="510670"/>
                </a:lnTo>
                <a:lnTo>
                  <a:pt x="563276" y="494283"/>
                </a:lnTo>
                <a:lnTo>
                  <a:pt x="543587" y="478944"/>
                </a:lnTo>
                <a:lnTo>
                  <a:pt x="518541" y="465200"/>
                </a:lnTo>
                <a:close/>
              </a:path>
              <a:path w="581025" h="624204">
                <a:moveTo>
                  <a:pt x="321563" y="136143"/>
                </a:moveTo>
                <a:lnTo>
                  <a:pt x="254126" y="136143"/>
                </a:lnTo>
                <a:lnTo>
                  <a:pt x="235100" y="141100"/>
                </a:lnTo>
                <a:lnTo>
                  <a:pt x="218503" y="154558"/>
                </a:lnTo>
                <a:lnTo>
                  <a:pt x="206763" y="174398"/>
                </a:lnTo>
                <a:lnTo>
                  <a:pt x="202310" y="198500"/>
                </a:lnTo>
                <a:lnTo>
                  <a:pt x="202310" y="289305"/>
                </a:lnTo>
                <a:lnTo>
                  <a:pt x="204243" y="306069"/>
                </a:lnTo>
                <a:lnTo>
                  <a:pt x="210057" y="321214"/>
                </a:lnTo>
                <a:lnTo>
                  <a:pt x="219777" y="333168"/>
                </a:lnTo>
                <a:lnTo>
                  <a:pt x="233425" y="340359"/>
                </a:lnTo>
                <a:lnTo>
                  <a:pt x="233425" y="527557"/>
                </a:lnTo>
                <a:lnTo>
                  <a:pt x="274827" y="527557"/>
                </a:lnTo>
                <a:lnTo>
                  <a:pt x="290449" y="408431"/>
                </a:lnTo>
                <a:lnTo>
                  <a:pt x="347472" y="408431"/>
                </a:lnTo>
                <a:lnTo>
                  <a:pt x="347472" y="340359"/>
                </a:lnTo>
                <a:lnTo>
                  <a:pt x="358870" y="333168"/>
                </a:lnTo>
                <a:lnTo>
                  <a:pt x="368839" y="321214"/>
                </a:lnTo>
                <a:lnTo>
                  <a:pt x="375904" y="306069"/>
                </a:lnTo>
                <a:lnTo>
                  <a:pt x="378586" y="289305"/>
                </a:lnTo>
                <a:lnTo>
                  <a:pt x="378586" y="198500"/>
                </a:lnTo>
                <a:lnTo>
                  <a:pt x="374052" y="174398"/>
                </a:lnTo>
                <a:lnTo>
                  <a:pt x="361743" y="154558"/>
                </a:lnTo>
                <a:lnTo>
                  <a:pt x="343600" y="141100"/>
                </a:lnTo>
                <a:lnTo>
                  <a:pt x="321563" y="136143"/>
                </a:lnTo>
                <a:close/>
              </a:path>
              <a:path w="581025" h="624204">
                <a:moveTo>
                  <a:pt x="347472" y="408431"/>
                </a:moveTo>
                <a:lnTo>
                  <a:pt x="290449" y="408431"/>
                </a:lnTo>
                <a:lnTo>
                  <a:pt x="305943" y="527557"/>
                </a:lnTo>
                <a:lnTo>
                  <a:pt x="347472" y="527557"/>
                </a:lnTo>
                <a:lnTo>
                  <a:pt x="347472" y="408431"/>
                </a:lnTo>
                <a:close/>
              </a:path>
              <a:path w="581025" h="624204">
                <a:moveTo>
                  <a:pt x="191897" y="147446"/>
                </a:moveTo>
                <a:lnTo>
                  <a:pt x="119252" y="147446"/>
                </a:lnTo>
                <a:lnTo>
                  <a:pt x="98030" y="151530"/>
                </a:lnTo>
                <a:lnTo>
                  <a:pt x="81676" y="163068"/>
                </a:lnTo>
                <a:lnTo>
                  <a:pt x="71157" y="180986"/>
                </a:lnTo>
                <a:lnTo>
                  <a:pt x="67437" y="204215"/>
                </a:lnTo>
                <a:lnTo>
                  <a:pt x="67437" y="289305"/>
                </a:lnTo>
                <a:lnTo>
                  <a:pt x="69306" y="305194"/>
                </a:lnTo>
                <a:lnTo>
                  <a:pt x="74580" y="318404"/>
                </a:lnTo>
                <a:lnTo>
                  <a:pt x="82760" y="328400"/>
                </a:lnTo>
                <a:lnTo>
                  <a:pt x="93344" y="334644"/>
                </a:lnTo>
                <a:lnTo>
                  <a:pt x="93344" y="504951"/>
                </a:lnTo>
                <a:lnTo>
                  <a:pt x="134874" y="504951"/>
                </a:lnTo>
                <a:lnTo>
                  <a:pt x="150368" y="397128"/>
                </a:lnTo>
                <a:lnTo>
                  <a:pt x="202310" y="397128"/>
                </a:lnTo>
                <a:lnTo>
                  <a:pt x="202310" y="351662"/>
                </a:lnTo>
                <a:lnTo>
                  <a:pt x="191652" y="337937"/>
                </a:lnTo>
                <a:lnTo>
                  <a:pt x="183435" y="322627"/>
                </a:lnTo>
                <a:lnTo>
                  <a:pt x="178147" y="306246"/>
                </a:lnTo>
                <a:lnTo>
                  <a:pt x="176275" y="289305"/>
                </a:lnTo>
                <a:lnTo>
                  <a:pt x="176275" y="198500"/>
                </a:lnTo>
                <a:lnTo>
                  <a:pt x="177252" y="185737"/>
                </a:lnTo>
                <a:lnTo>
                  <a:pt x="180181" y="172973"/>
                </a:lnTo>
                <a:lnTo>
                  <a:pt x="185062" y="160210"/>
                </a:lnTo>
                <a:lnTo>
                  <a:pt x="191897" y="147446"/>
                </a:lnTo>
                <a:close/>
              </a:path>
              <a:path w="581025" h="624204">
                <a:moveTo>
                  <a:pt x="202310" y="397128"/>
                </a:moveTo>
                <a:lnTo>
                  <a:pt x="150368" y="397128"/>
                </a:lnTo>
                <a:lnTo>
                  <a:pt x="165988" y="504951"/>
                </a:lnTo>
                <a:lnTo>
                  <a:pt x="202310" y="504951"/>
                </a:lnTo>
                <a:lnTo>
                  <a:pt x="202310" y="397128"/>
                </a:lnTo>
                <a:close/>
              </a:path>
              <a:path w="581025" h="624204">
                <a:moveTo>
                  <a:pt x="461518" y="147446"/>
                </a:moveTo>
                <a:lnTo>
                  <a:pt x="388874" y="147446"/>
                </a:lnTo>
                <a:lnTo>
                  <a:pt x="395708" y="160210"/>
                </a:lnTo>
                <a:lnTo>
                  <a:pt x="400589" y="172973"/>
                </a:lnTo>
                <a:lnTo>
                  <a:pt x="403518" y="185737"/>
                </a:lnTo>
                <a:lnTo>
                  <a:pt x="404495" y="198500"/>
                </a:lnTo>
                <a:lnTo>
                  <a:pt x="404495" y="289305"/>
                </a:lnTo>
                <a:lnTo>
                  <a:pt x="402625" y="306246"/>
                </a:lnTo>
                <a:lnTo>
                  <a:pt x="397351" y="322627"/>
                </a:lnTo>
                <a:lnTo>
                  <a:pt x="389171" y="337937"/>
                </a:lnTo>
                <a:lnTo>
                  <a:pt x="378586" y="351662"/>
                </a:lnTo>
                <a:lnTo>
                  <a:pt x="378586" y="504951"/>
                </a:lnTo>
                <a:lnTo>
                  <a:pt x="414781" y="504951"/>
                </a:lnTo>
                <a:lnTo>
                  <a:pt x="430402" y="397128"/>
                </a:lnTo>
                <a:lnTo>
                  <a:pt x="487425" y="397128"/>
                </a:lnTo>
                <a:lnTo>
                  <a:pt x="487425" y="334644"/>
                </a:lnTo>
                <a:lnTo>
                  <a:pt x="498010" y="328400"/>
                </a:lnTo>
                <a:lnTo>
                  <a:pt x="506190" y="318404"/>
                </a:lnTo>
                <a:lnTo>
                  <a:pt x="511464" y="305194"/>
                </a:lnTo>
                <a:lnTo>
                  <a:pt x="513333" y="289305"/>
                </a:lnTo>
                <a:lnTo>
                  <a:pt x="513333" y="204215"/>
                </a:lnTo>
                <a:lnTo>
                  <a:pt x="509613" y="180986"/>
                </a:lnTo>
                <a:lnTo>
                  <a:pt x="499094" y="163068"/>
                </a:lnTo>
                <a:lnTo>
                  <a:pt x="482740" y="151530"/>
                </a:lnTo>
                <a:lnTo>
                  <a:pt x="461518" y="147446"/>
                </a:lnTo>
                <a:close/>
              </a:path>
              <a:path w="581025" h="624204">
                <a:moveTo>
                  <a:pt x="487425" y="397128"/>
                </a:moveTo>
                <a:lnTo>
                  <a:pt x="430402" y="397128"/>
                </a:lnTo>
                <a:lnTo>
                  <a:pt x="445897" y="504951"/>
                </a:lnTo>
                <a:lnTo>
                  <a:pt x="487425" y="504951"/>
                </a:lnTo>
                <a:lnTo>
                  <a:pt x="487425" y="397128"/>
                </a:lnTo>
                <a:close/>
              </a:path>
              <a:path w="581025" h="624204">
                <a:moveTo>
                  <a:pt x="150368" y="22605"/>
                </a:moveTo>
                <a:lnTo>
                  <a:pt x="129145" y="27493"/>
                </a:lnTo>
                <a:lnTo>
                  <a:pt x="112791" y="40370"/>
                </a:lnTo>
                <a:lnTo>
                  <a:pt x="102272" y="58556"/>
                </a:lnTo>
                <a:lnTo>
                  <a:pt x="98551" y="79374"/>
                </a:lnTo>
                <a:lnTo>
                  <a:pt x="102272" y="102604"/>
                </a:lnTo>
                <a:lnTo>
                  <a:pt x="112791" y="120522"/>
                </a:lnTo>
                <a:lnTo>
                  <a:pt x="129145" y="132060"/>
                </a:lnTo>
                <a:lnTo>
                  <a:pt x="150368" y="136143"/>
                </a:lnTo>
                <a:lnTo>
                  <a:pt x="169414" y="132060"/>
                </a:lnTo>
                <a:lnTo>
                  <a:pt x="186054" y="120522"/>
                </a:lnTo>
                <a:lnTo>
                  <a:pt x="197838" y="102604"/>
                </a:lnTo>
                <a:lnTo>
                  <a:pt x="202310" y="79374"/>
                </a:lnTo>
                <a:lnTo>
                  <a:pt x="197838" y="58556"/>
                </a:lnTo>
                <a:lnTo>
                  <a:pt x="186054" y="40370"/>
                </a:lnTo>
                <a:lnTo>
                  <a:pt x="169414" y="27493"/>
                </a:lnTo>
                <a:lnTo>
                  <a:pt x="150368" y="22605"/>
                </a:lnTo>
                <a:close/>
              </a:path>
              <a:path w="581025" h="624204">
                <a:moveTo>
                  <a:pt x="430402" y="22605"/>
                </a:moveTo>
                <a:lnTo>
                  <a:pt x="411376" y="27493"/>
                </a:lnTo>
                <a:lnTo>
                  <a:pt x="394779" y="40370"/>
                </a:lnTo>
                <a:lnTo>
                  <a:pt x="383039" y="58556"/>
                </a:lnTo>
                <a:lnTo>
                  <a:pt x="378586" y="79374"/>
                </a:lnTo>
                <a:lnTo>
                  <a:pt x="383039" y="102604"/>
                </a:lnTo>
                <a:lnTo>
                  <a:pt x="394779" y="120522"/>
                </a:lnTo>
                <a:lnTo>
                  <a:pt x="411376" y="132060"/>
                </a:lnTo>
                <a:lnTo>
                  <a:pt x="430402" y="136143"/>
                </a:lnTo>
                <a:lnTo>
                  <a:pt x="451625" y="132060"/>
                </a:lnTo>
                <a:lnTo>
                  <a:pt x="467979" y="120522"/>
                </a:lnTo>
                <a:lnTo>
                  <a:pt x="478498" y="102604"/>
                </a:lnTo>
                <a:lnTo>
                  <a:pt x="482219" y="79374"/>
                </a:lnTo>
                <a:lnTo>
                  <a:pt x="478498" y="58556"/>
                </a:lnTo>
                <a:lnTo>
                  <a:pt x="467979" y="40370"/>
                </a:lnTo>
                <a:lnTo>
                  <a:pt x="451625" y="27493"/>
                </a:lnTo>
                <a:lnTo>
                  <a:pt x="430402" y="22605"/>
                </a:lnTo>
                <a:close/>
              </a:path>
              <a:path w="581025" h="624204">
                <a:moveTo>
                  <a:pt x="290449" y="0"/>
                </a:moveTo>
                <a:lnTo>
                  <a:pt x="268412" y="4956"/>
                </a:lnTo>
                <a:lnTo>
                  <a:pt x="250269" y="18414"/>
                </a:lnTo>
                <a:lnTo>
                  <a:pt x="237960" y="38254"/>
                </a:lnTo>
                <a:lnTo>
                  <a:pt x="233425" y="62356"/>
                </a:lnTo>
                <a:lnTo>
                  <a:pt x="237960" y="86459"/>
                </a:lnTo>
                <a:lnTo>
                  <a:pt x="250269" y="106298"/>
                </a:lnTo>
                <a:lnTo>
                  <a:pt x="268412" y="119757"/>
                </a:lnTo>
                <a:lnTo>
                  <a:pt x="290449" y="124713"/>
                </a:lnTo>
                <a:lnTo>
                  <a:pt x="312485" y="119757"/>
                </a:lnTo>
                <a:lnTo>
                  <a:pt x="330628" y="106298"/>
                </a:lnTo>
                <a:lnTo>
                  <a:pt x="342937" y="86459"/>
                </a:lnTo>
                <a:lnTo>
                  <a:pt x="347472" y="62356"/>
                </a:lnTo>
                <a:lnTo>
                  <a:pt x="342937" y="38254"/>
                </a:lnTo>
                <a:lnTo>
                  <a:pt x="330628" y="18414"/>
                </a:lnTo>
                <a:lnTo>
                  <a:pt x="312485" y="4956"/>
                </a:lnTo>
                <a:lnTo>
                  <a:pt x="290449" y="0"/>
                </a:lnTo>
                <a:close/>
              </a:path>
            </a:pathLst>
          </a:custGeom>
          <a:solidFill>
            <a:srgbClr val="6FAC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7633207" y="4554728"/>
            <a:ext cx="2997200" cy="844550"/>
          </a:xfrm>
          <a:prstGeom prst="rect">
            <a:avLst/>
          </a:prstGeom>
        </p:spPr>
        <p:txBody>
          <a:bodyPr vert="horz" wrap="square" lIns="0" tIns="14604" rIns="0" bIns="0" rtlCol="0">
            <a:spAutoFit/>
          </a:bodyPr>
          <a:lstStyle/>
          <a:p>
            <a:pPr marL="12700" marR="5080" lvl="0" indent="0" algn="just" defTabSz="914400" rtl="0" eaLnBrk="1" fontAlgn="auto" latinLnBrk="0" hangingPunct="1">
              <a:lnSpc>
                <a:spcPct val="99200"/>
              </a:lnSpc>
              <a:spcBef>
                <a:spcPts val="114"/>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Microsoft YaHei"/>
                <a:ea typeface="+mn-ea"/>
                <a:cs typeface="Microsoft YaHei"/>
              </a:rPr>
              <a:t>使你的产品值得分享，在社交 </a:t>
            </a:r>
            <a:r>
              <a:rPr kumimoji="0" sz="1800" b="0" i="0" u="none" strike="noStrike" kern="1200" cap="none" spc="-5" normalizeH="0" baseline="0" noProof="0" dirty="0">
                <a:ln>
                  <a:noFill/>
                </a:ln>
                <a:solidFill>
                  <a:prstClr val="black"/>
                </a:solidFill>
                <a:effectLst/>
                <a:uLnTx/>
                <a:uFillTx/>
                <a:latin typeface="Microsoft YaHei"/>
                <a:ea typeface="+mn-ea"/>
                <a:cs typeface="Microsoft YaHei"/>
              </a:rPr>
              <a:t>媒体中，最重要的就是“传递 </a:t>
            </a:r>
            <a:r>
              <a:rPr kumimoji="0" sz="1800" b="0" i="0" u="none" strike="noStrike" kern="1200" cap="none" spc="0" normalizeH="0" baseline="0" noProof="0" dirty="0">
                <a:ln>
                  <a:noFill/>
                </a:ln>
                <a:solidFill>
                  <a:prstClr val="black"/>
                </a:solidFill>
                <a:effectLst/>
                <a:uLnTx/>
                <a:uFillTx/>
                <a:latin typeface="Microsoft YaHei"/>
                <a:ea typeface="+mn-ea"/>
                <a:cs typeface="Microsoft YaHei"/>
              </a:rPr>
              <a:t>价值”。</a:t>
            </a:r>
            <a:endParaRPr kumimoji="0" sz="1800" b="0" i="0" u="none" strike="noStrike" kern="1200" cap="none" spc="0" normalizeH="0" baseline="0" noProof="0">
              <a:ln>
                <a:noFill/>
              </a:ln>
              <a:solidFill>
                <a:prstClr val="black"/>
              </a:solidFill>
              <a:effectLst/>
              <a:uLnTx/>
              <a:uFillTx/>
              <a:latin typeface="Microsoft YaHei"/>
              <a:ea typeface="+mn-ea"/>
              <a:cs typeface="Microsoft YaHei"/>
            </a:endParaRPr>
          </a:p>
        </p:txBody>
      </p:sp>
    </p:spTree>
    <p:extLst>
      <p:ext uri="{BB962C8B-B14F-4D97-AF65-F5344CB8AC3E}">
        <p14:creationId xmlns:p14="http://schemas.microsoft.com/office/powerpoint/2010/main" val="354925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48530"/>
            <a:ext cx="12192000" cy="109470"/>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宋体" panose="02010600030101010101" pitchFamily="2" charset="-122"/>
              <a:sym typeface="Arial" panose="020B0604020202020204" pitchFamily="34" charset="0"/>
            </a:endParaRPr>
          </a:p>
        </p:txBody>
      </p:sp>
      <p:cxnSp>
        <p:nvCxnSpPr>
          <p:cNvPr id="7" name="直接连接符 6"/>
          <p:cNvCxnSpPr/>
          <p:nvPr/>
        </p:nvCxnSpPr>
        <p:spPr>
          <a:xfrm>
            <a:off x="240406" y="837126"/>
            <a:ext cx="1173694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40406" y="276884"/>
            <a:ext cx="9264075" cy="584775"/>
          </a:xfrm>
          <a:prstGeom prst="rect">
            <a:avLst/>
          </a:prstGeom>
        </p:spPr>
        <p:txBody>
          <a:bodyPr wrap="none">
            <a:spAutoFit/>
          </a:bodyPr>
          <a:lstStyle/>
          <a:p>
            <a:r>
              <a:rPr lang="en-US" altLang="zh-CN" sz="3200" b="1" dirty="0">
                <a:solidFill>
                  <a:srgbClr val="C00000"/>
                </a:solidFill>
                <a:latin typeface="华文中宋" panose="02010600040101010101" pitchFamily="2" charset="-122"/>
                <a:ea typeface="华文中宋" panose="02010600040101010101" pitchFamily="2" charset="-122"/>
                <a:sym typeface="宋体" panose="02010600030101010101" pitchFamily="2" charset="-122"/>
              </a:rPr>
              <a:t>Demand</a:t>
            </a:r>
            <a:r>
              <a:rPr lang="zh-CN" altLang="en-US" sz="3200" b="1" dirty="0">
                <a:solidFill>
                  <a:srgbClr val="C00000"/>
                </a:solidFill>
                <a:latin typeface="华文中宋" panose="02010600040101010101" pitchFamily="2" charset="-122"/>
                <a:ea typeface="华文中宋" panose="02010600040101010101" pitchFamily="2" charset="-122"/>
                <a:sym typeface="宋体" panose="02010600030101010101" pitchFamily="2" charset="-122"/>
              </a:rPr>
              <a:t>（需求）：聚焦用户需求，直达用户痛点</a:t>
            </a:r>
          </a:p>
        </p:txBody>
      </p:sp>
      <p:sp>
        <p:nvSpPr>
          <p:cNvPr id="2" name="矩形 1"/>
          <p:cNvSpPr/>
          <p:nvPr/>
        </p:nvSpPr>
        <p:spPr>
          <a:xfrm>
            <a:off x="240406" y="1094704"/>
            <a:ext cx="11736946" cy="1043189"/>
          </a:xfrm>
          <a:prstGeom prst="rect">
            <a:avLst/>
          </a:prstGeom>
          <a:noFill/>
          <a:ln w="1905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楷体" panose="02010609060101010101" pitchFamily="49" charset="-122"/>
                <a:ea typeface="楷体" panose="02010609060101010101" pitchFamily="49" charset="-122"/>
              </a:rPr>
              <a:t>了解、预测和创造消费者需求。以“我了解消费者”为核心竞争力，用超出消费者最高期望的方式去满足其需求</a:t>
            </a:r>
          </a:p>
        </p:txBody>
      </p:sp>
      <p:sp>
        <p:nvSpPr>
          <p:cNvPr id="6" name="矩形 5"/>
          <p:cNvSpPr/>
          <p:nvPr/>
        </p:nvSpPr>
        <p:spPr>
          <a:xfrm>
            <a:off x="0" y="6748530"/>
            <a:ext cx="12192000" cy="109470"/>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宋体" panose="02010600030101010101" pitchFamily="2" charset="-122"/>
              <a:sym typeface="Arial" panose="020B0604020202020204" pitchFamily="34" charset="0"/>
            </a:endParaRPr>
          </a:p>
        </p:txBody>
      </p:sp>
      <p:sp>
        <p:nvSpPr>
          <p:cNvPr id="8" name="燕尾形 7"/>
          <p:cNvSpPr/>
          <p:nvPr/>
        </p:nvSpPr>
        <p:spPr>
          <a:xfrm>
            <a:off x="802185" y="2425569"/>
            <a:ext cx="2896050" cy="523693"/>
          </a:xfrm>
          <a:prstGeom prst="chevron">
            <a:avLst/>
          </a:prstGeom>
          <a:noFill/>
          <a:ln w="1905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rPr>
              <a:t>关注营销各环节需求</a:t>
            </a:r>
            <a:endParaRPr lang="en-US" altLang="zh-CN" sz="1600" b="1" dirty="0">
              <a:solidFill>
                <a:schemeClr val="tx1"/>
              </a:solidFill>
            </a:endParaRPr>
          </a:p>
          <a:p>
            <a:pPr algn="ctr"/>
            <a:r>
              <a:rPr lang="zh-CN" altLang="en-US" sz="1600" b="1" dirty="0">
                <a:solidFill>
                  <a:schemeClr val="tx1"/>
                </a:solidFill>
              </a:rPr>
              <a:t>优化营销价值链</a:t>
            </a:r>
          </a:p>
        </p:txBody>
      </p:sp>
      <p:sp>
        <p:nvSpPr>
          <p:cNvPr id="10" name="燕尾形 9"/>
          <p:cNvSpPr/>
          <p:nvPr/>
        </p:nvSpPr>
        <p:spPr>
          <a:xfrm>
            <a:off x="4951064" y="2435232"/>
            <a:ext cx="2896050" cy="523692"/>
          </a:xfrm>
          <a:prstGeom prst="chevron">
            <a:avLst/>
          </a:prstGeom>
          <a:noFill/>
          <a:ln w="1905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rPr>
              <a:t>利用互联网工具</a:t>
            </a:r>
            <a:endParaRPr lang="en-US" altLang="zh-CN" sz="1600" b="1" dirty="0">
              <a:solidFill>
                <a:schemeClr val="tx1"/>
              </a:solidFill>
            </a:endParaRPr>
          </a:p>
          <a:p>
            <a:pPr algn="ctr"/>
            <a:r>
              <a:rPr lang="zh-CN" altLang="en-US" sz="1600" b="1" dirty="0">
                <a:solidFill>
                  <a:schemeClr val="tx1"/>
                </a:solidFill>
              </a:rPr>
              <a:t>掌握和预测用户需求</a:t>
            </a:r>
          </a:p>
        </p:txBody>
      </p:sp>
      <p:sp>
        <p:nvSpPr>
          <p:cNvPr id="11" name="燕尾形 10"/>
          <p:cNvSpPr/>
          <p:nvPr/>
        </p:nvSpPr>
        <p:spPr>
          <a:xfrm>
            <a:off x="8866465" y="2435232"/>
            <a:ext cx="2896050" cy="523692"/>
          </a:xfrm>
          <a:prstGeom prst="chevron">
            <a:avLst/>
          </a:prstGeom>
          <a:noFill/>
          <a:ln w="1905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0000"/>
                </a:solidFill>
                <a:latin typeface="Calibri" panose="020F0502020204030204" pitchFamily="34" charset="0"/>
                <a:sym typeface="宋体" panose="02010600030101010101" pitchFamily="2" charset="-122"/>
              </a:rPr>
              <a:t>利用社交媒体平台</a:t>
            </a:r>
            <a:endParaRPr lang="en-US" altLang="zh-CN" sz="1600" b="1" dirty="0">
              <a:solidFill>
                <a:srgbClr val="000000"/>
              </a:solidFill>
              <a:latin typeface="Calibri" panose="020F0502020204030204" pitchFamily="34" charset="0"/>
              <a:sym typeface="宋体" panose="02010600030101010101" pitchFamily="2" charset="-122"/>
            </a:endParaRPr>
          </a:p>
          <a:p>
            <a:pPr algn="ctr"/>
            <a:r>
              <a:rPr lang="zh-CN" altLang="en-US" sz="1600" b="1" dirty="0">
                <a:solidFill>
                  <a:srgbClr val="000000"/>
                </a:solidFill>
                <a:latin typeface="Calibri" panose="020F0502020204030204" pitchFamily="34" charset="0"/>
                <a:sym typeface="宋体" panose="02010600030101010101" pitchFamily="2" charset="-122"/>
              </a:rPr>
              <a:t>获取和创造用户需求</a:t>
            </a:r>
          </a:p>
        </p:txBody>
      </p:sp>
      <p:pic>
        <p:nvPicPr>
          <p:cNvPr id="34" name="图片框 10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71" y="3443164"/>
            <a:ext cx="3919624" cy="257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框 1057"/>
          <p:cNvPicPr>
            <a:picLocks noChangeAspect="1" noChangeArrowheads="1"/>
          </p:cNvPicPr>
          <p:nvPr/>
        </p:nvPicPr>
        <p:blipFill>
          <a:blip r:embed="rId4" cstate="print">
            <a:clrChange>
              <a:clrFrom>
                <a:srgbClr val="FFFFFF"/>
              </a:clrFrom>
              <a:clrTo>
                <a:srgbClr val="FFFFFF">
                  <a:alpha val="0"/>
                </a:srgbClr>
              </a:clrTo>
            </a:clrChange>
            <a:duotone>
              <a:prstClr val="black"/>
              <a:srgbClr val="4573C4">
                <a:tint val="45000"/>
                <a:satMod val="400000"/>
              </a:srgbClr>
            </a:duotone>
            <a:extLst>
              <a:ext uri="{28A0092B-C50C-407E-A947-70E740481C1C}">
                <a14:useLocalDpi xmlns:a14="http://schemas.microsoft.com/office/drawing/2010/main" val="0"/>
              </a:ext>
            </a:extLst>
          </a:blip>
          <a:srcRect/>
          <a:stretch>
            <a:fillRect/>
          </a:stretch>
        </p:blipFill>
        <p:spPr bwMode="auto">
          <a:xfrm>
            <a:off x="4164223" y="3254761"/>
            <a:ext cx="4524901" cy="295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p:cNvSpPr/>
          <p:nvPr/>
        </p:nvSpPr>
        <p:spPr>
          <a:xfrm>
            <a:off x="8866465" y="5389633"/>
            <a:ext cx="3086527" cy="969496"/>
          </a:xfrm>
          <a:prstGeom prst="rect">
            <a:avLst/>
          </a:prstGeom>
          <a:ln w="12700">
            <a:noFill/>
            <a:prstDash val="sysDash"/>
          </a:ln>
        </p:spPr>
        <p:txBody>
          <a:bodyPr wrap="square">
            <a:spAutoFit/>
          </a:bodyPr>
          <a:lstStyle/>
          <a:p>
            <a:pPr algn="ctr">
              <a:lnSpc>
                <a:spcPct val="150000"/>
              </a:lnSpc>
            </a:pPr>
            <a:r>
              <a:rPr lang="zh-CN" altLang="en-US" sz="1400" b="1" dirty="0">
                <a:solidFill>
                  <a:srgbClr val="FF0000"/>
                </a:solidFill>
                <a:latin typeface="宋体" panose="02010600030101010101" pitchFamily="2" charset="-122"/>
              </a:rPr>
              <a:t>澳洲航空</a:t>
            </a:r>
            <a:endParaRPr lang="en-US" altLang="zh-CN" sz="1400" b="1" dirty="0">
              <a:solidFill>
                <a:srgbClr val="FF0000"/>
              </a:solidFill>
              <a:latin typeface="宋体" panose="02010600030101010101" pitchFamily="2" charset="-122"/>
            </a:endParaRPr>
          </a:p>
          <a:p>
            <a:pPr marL="171450" indent="-171450">
              <a:lnSpc>
                <a:spcPct val="150000"/>
              </a:lnSpc>
              <a:buFont typeface="Arial" panose="020B0604020202020204" pitchFamily="34" charset="0"/>
              <a:buChar char="•"/>
            </a:pPr>
            <a:r>
              <a:rPr lang="zh-CN" altLang="en-US" sz="1200" b="1" dirty="0">
                <a:solidFill>
                  <a:srgbClr val="0F0F0F"/>
                </a:solidFill>
                <a:latin typeface="宋体" panose="02010600030101010101" pitchFamily="2" charset="-122"/>
              </a:rPr>
              <a:t>曾经邀请</a:t>
            </a:r>
            <a:r>
              <a:rPr lang="en-US" altLang="zh-CN" sz="1200" b="1" dirty="0">
                <a:solidFill>
                  <a:srgbClr val="0F0F0F"/>
                </a:solidFill>
                <a:latin typeface="宋体" panose="02010600030101010101" pitchFamily="2" charset="-122"/>
              </a:rPr>
              <a:t>30</a:t>
            </a:r>
            <a:r>
              <a:rPr lang="zh-CN" altLang="en-US" sz="1200" b="1" dirty="0">
                <a:solidFill>
                  <a:srgbClr val="0F0F0F"/>
                </a:solidFill>
                <a:latin typeface="宋体" panose="02010600030101010101" pitchFamily="2" charset="-122"/>
              </a:rPr>
              <a:t>位在社交媒体中具有影响力的用户参与了“</a:t>
            </a:r>
            <a:r>
              <a:rPr lang="en-US" altLang="zh-CN" sz="1200" b="1" dirty="0">
                <a:solidFill>
                  <a:srgbClr val="0F0F0F"/>
                </a:solidFill>
                <a:latin typeface="宋体" panose="02010600030101010101" pitchFamily="2" charset="-122"/>
              </a:rPr>
              <a:t>Tweet And Greet”</a:t>
            </a:r>
            <a:r>
              <a:rPr lang="zh-CN" altLang="en-US" sz="1200" b="1" dirty="0">
                <a:solidFill>
                  <a:srgbClr val="0F0F0F"/>
                </a:solidFill>
                <a:latin typeface="宋体" panose="02010600030101010101" pitchFamily="2" charset="-122"/>
              </a:rPr>
              <a:t>活动</a:t>
            </a:r>
          </a:p>
        </p:txBody>
      </p:sp>
      <p:pic>
        <p:nvPicPr>
          <p:cNvPr id="38" name="图片框 105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5579"/>
          <a:stretch>
            <a:fillRect/>
          </a:stretch>
        </p:blipFill>
        <p:spPr bwMode="auto">
          <a:xfrm>
            <a:off x="8689124" y="3322130"/>
            <a:ext cx="3250731" cy="1705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 name="矩形 38"/>
          <p:cNvSpPr/>
          <p:nvPr/>
        </p:nvSpPr>
        <p:spPr>
          <a:xfrm>
            <a:off x="8689125" y="5223640"/>
            <a:ext cx="3288228" cy="1345493"/>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2249487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0406" y="1094704"/>
            <a:ext cx="11736946" cy="483504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latin typeface="微软雅黑" panose="020B0503020204020204" charset="-122"/>
                <a:ea typeface="微软雅黑" panose="020B0503020204020204" charset="-122"/>
              </a:rPr>
              <a:t>寻找“客户需求”</a:t>
            </a:r>
            <a:endParaRPr lang="en-US" altLang="zh-CN" sz="3600" dirty="0">
              <a:solidFill>
                <a:schemeClr val="tx1"/>
              </a:solidFill>
              <a:latin typeface="微软雅黑" panose="020B0503020204020204" charset="-122"/>
              <a:ea typeface="微软雅黑" panose="020B0503020204020204" charset="-122"/>
            </a:endParaRPr>
          </a:p>
          <a:p>
            <a:r>
              <a:rPr lang="zh-CN" altLang="en-US" sz="3600" dirty="0">
                <a:solidFill>
                  <a:schemeClr val="tx1"/>
                </a:solidFill>
                <a:latin typeface="楷体" pitchFamily="49" charset="-122"/>
                <a:ea typeface="楷体" pitchFamily="49" charset="-122"/>
              </a:rPr>
              <a:t>    对客户需求的理解不能狭窄，不要以为客户说出来的是需求，其实需求是一种逻辑学和哲学，是人性的持续激活与成长，是人类文明发展的必然趋势，客户面临的现实问题是客户需求，面向未来的科技创新也是客户需求。有时</a:t>
            </a:r>
            <a:r>
              <a:rPr lang="zh-CN" altLang="en-US" sz="3600" b="1" dirty="0">
                <a:solidFill>
                  <a:srgbClr val="FF0000"/>
                </a:solidFill>
                <a:latin typeface="楷体" pitchFamily="49" charset="-122"/>
                <a:ea typeface="楷体" pitchFamily="49" charset="-122"/>
              </a:rPr>
              <a:t>需要将创新的产品和服务摆在客户面前才能激发需求，甚至创造需求。</a:t>
            </a:r>
            <a:r>
              <a:rPr lang="zh-CN" altLang="en-US" sz="3600" dirty="0">
                <a:solidFill>
                  <a:schemeClr val="tx1"/>
                </a:solidFill>
                <a:latin typeface="楷体" pitchFamily="49" charset="-122"/>
                <a:ea typeface="楷体" pitchFamily="49" charset="-122"/>
              </a:rPr>
              <a:t>这样才有可能在战略上领先</a:t>
            </a:r>
            <a:r>
              <a:rPr lang="zh-CN" altLang="en-US" sz="2400" dirty="0">
                <a:solidFill>
                  <a:schemeClr val="tx1"/>
                </a:solidFill>
                <a:latin typeface="楷体" pitchFamily="49" charset="-122"/>
                <a:ea typeface="楷体" pitchFamily="49" charset="-122"/>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411" y="1094727"/>
            <a:ext cx="11737340" cy="1104790"/>
          </a:xfrm>
          <a:prstGeom prst="rect">
            <a:avLst/>
          </a:prstGeom>
          <a:ln w="19050">
            <a:solidFill>
              <a:srgbClr val="830016"/>
            </a:solidFill>
          </a:ln>
        </p:spPr>
        <p:txBody>
          <a:bodyPr vert="horz" wrap="square" lIns="0" tIns="4445" rIns="0" bIns="0" rtlCol="0">
            <a:spAutoFit/>
          </a:bodyPr>
          <a:lstStyle/>
          <a:p>
            <a:pPr>
              <a:lnSpc>
                <a:spcPct val="100000"/>
              </a:lnSpc>
              <a:spcBef>
                <a:spcPts val="35"/>
              </a:spcBef>
            </a:pPr>
            <a:endParaRPr sz="2350" b="1" dirty="0">
              <a:latin typeface="+mn-ea"/>
              <a:cs typeface="Times New Roman"/>
            </a:endParaRPr>
          </a:p>
          <a:p>
            <a:pPr marL="91440">
              <a:lnSpc>
                <a:spcPct val="100000"/>
              </a:lnSpc>
              <a:spcBef>
                <a:spcPts val="5"/>
              </a:spcBef>
            </a:pPr>
            <a:r>
              <a:rPr sz="2400" b="1" spc="0" dirty="0">
                <a:latin typeface="楷体" panose="02010609060101010101" pitchFamily="49" charset="-122"/>
                <a:ea typeface="楷体" panose="02010609060101010101" pitchFamily="49" charset="-122"/>
                <a:cs typeface="Microsoft JhengHei"/>
              </a:rPr>
              <a:t>建立动态多点沟通和多对多、立体化的动态沟</a:t>
            </a:r>
            <a:r>
              <a:rPr sz="2400" b="1" spc="5" dirty="0">
                <a:latin typeface="楷体" panose="02010609060101010101" pitchFamily="49" charset="-122"/>
                <a:ea typeface="楷体" panose="02010609060101010101" pitchFamily="49" charset="-122"/>
                <a:cs typeface="Microsoft JhengHei"/>
              </a:rPr>
              <a:t>通</a:t>
            </a:r>
            <a:r>
              <a:rPr sz="2400" b="1" spc="0" dirty="0">
                <a:latin typeface="楷体" panose="02010609060101010101" pitchFamily="49" charset="-122"/>
                <a:ea typeface="楷体" panose="02010609060101010101" pitchFamily="49" charset="-122"/>
                <a:cs typeface="Microsoft JhengHei"/>
              </a:rPr>
              <a:t>机制，获取粉丝，激发参与感</a:t>
            </a:r>
            <a:endParaRPr lang="en-US" sz="2400" b="1" spc="0" dirty="0">
              <a:latin typeface="楷体" panose="02010609060101010101" pitchFamily="49" charset="-122"/>
              <a:ea typeface="楷体" panose="02010609060101010101" pitchFamily="49" charset="-122"/>
              <a:cs typeface="Microsoft JhengHei"/>
            </a:endParaRPr>
          </a:p>
          <a:p>
            <a:pPr marL="91440">
              <a:lnSpc>
                <a:spcPct val="100000"/>
              </a:lnSpc>
              <a:spcBef>
                <a:spcPts val="5"/>
              </a:spcBef>
            </a:pPr>
            <a:endParaRPr sz="2400" b="1" dirty="0">
              <a:latin typeface="+mn-ea"/>
              <a:cs typeface="Microsoft JhengHei"/>
            </a:endParaRPr>
          </a:p>
        </p:txBody>
      </p:sp>
      <p:sp>
        <p:nvSpPr>
          <p:cNvPr id="3" name="object 3"/>
          <p:cNvSpPr txBox="1"/>
          <p:nvPr/>
        </p:nvSpPr>
        <p:spPr>
          <a:xfrm>
            <a:off x="1856358" y="2715641"/>
            <a:ext cx="10121265" cy="1019810"/>
          </a:xfrm>
          <a:prstGeom prst="rect">
            <a:avLst/>
          </a:prstGeom>
          <a:ln w="12700">
            <a:solidFill>
              <a:srgbClr val="7E7E7E"/>
            </a:solidFill>
          </a:ln>
        </p:spPr>
        <p:txBody>
          <a:bodyPr vert="horz" wrap="square" lIns="0" tIns="38100" rIns="0" bIns="0" rtlCol="0">
            <a:spAutoFit/>
          </a:bodyPr>
          <a:lstStyle/>
          <a:p>
            <a:pPr marL="91440" marR="275590" algn="just">
              <a:lnSpc>
                <a:spcPct val="100000"/>
              </a:lnSpc>
              <a:spcBef>
                <a:spcPts val="300"/>
              </a:spcBef>
            </a:pPr>
            <a:r>
              <a:rPr sz="1600" spc="-5" dirty="0">
                <a:latin typeface="Microsoft YaHei"/>
                <a:cs typeface="Microsoft YaHei"/>
              </a:rPr>
              <a:t>港龙航空联合北京某餐厅推出了全</a:t>
            </a:r>
            <a:r>
              <a:rPr sz="1600" dirty="0">
                <a:latin typeface="Microsoft YaHei"/>
                <a:cs typeface="Microsoft YaHei"/>
              </a:rPr>
              <a:t>新</a:t>
            </a:r>
            <a:r>
              <a:rPr sz="1600" spc="-5" dirty="0">
                <a:latin typeface="Microsoft YaHei"/>
                <a:cs typeface="Microsoft YaHei"/>
              </a:rPr>
              <a:t>的地</a:t>
            </a:r>
            <a:r>
              <a:rPr sz="1600" dirty="0">
                <a:latin typeface="Microsoft YaHei"/>
                <a:cs typeface="Microsoft YaHei"/>
              </a:rPr>
              <a:t>中</a:t>
            </a:r>
            <a:r>
              <a:rPr sz="1600" spc="-5" dirty="0">
                <a:latin typeface="Microsoft YaHei"/>
                <a:cs typeface="Microsoft YaHei"/>
              </a:rPr>
              <a:t>海风</a:t>
            </a:r>
            <a:r>
              <a:rPr sz="1600" dirty="0">
                <a:latin typeface="Microsoft YaHei"/>
                <a:cs typeface="Microsoft YaHei"/>
              </a:rPr>
              <a:t>味</a:t>
            </a:r>
            <a:r>
              <a:rPr sz="1600" spc="-5" dirty="0">
                <a:latin typeface="Microsoft YaHei"/>
                <a:cs typeface="Microsoft YaHei"/>
              </a:rPr>
              <a:t>美食</a:t>
            </a:r>
            <a:r>
              <a:rPr sz="1600" dirty="0">
                <a:latin typeface="Microsoft YaHei"/>
                <a:cs typeface="Microsoft YaHei"/>
              </a:rPr>
              <a:t>。</a:t>
            </a:r>
            <a:r>
              <a:rPr sz="1600" spc="-5" dirty="0">
                <a:latin typeface="Microsoft YaHei"/>
                <a:cs typeface="Microsoft YaHei"/>
              </a:rPr>
              <a:t>以往</a:t>
            </a:r>
            <a:r>
              <a:rPr sz="1600" dirty="0">
                <a:latin typeface="Microsoft YaHei"/>
                <a:cs typeface="Microsoft YaHei"/>
              </a:rPr>
              <a:t>他</a:t>
            </a:r>
            <a:r>
              <a:rPr sz="1600" spc="-5" dirty="0">
                <a:latin typeface="Microsoft YaHei"/>
                <a:cs typeface="Microsoft YaHei"/>
              </a:rPr>
              <a:t>们都</a:t>
            </a:r>
            <a:r>
              <a:rPr sz="1600" dirty="0">
                <a:latin typeface="Microsoft YaHei"/>
                <a:cs typeface="Microsoft YaHei"/>
              </a:rPr>
              <a:t>是</a:t>
            </a:r>
            <a:r>
              <a:rPr sz="1600" spc="-5" dirty="0">
                <a:latin typeface="Microsoft YaHei"/>
                <a:cs typeface="Microsoft YaHei"/>
              </a:rPr>
              <a:t>邀请</a:t>
            </a:r>
            <a:r>
              <a:rPr sz="1600" dirty="0">
                <a:latin typeface="Microsoft YaHei"/>
                <a:cs typeface="Microsoft YaHei"/>
              </a:rPr>
              <a:t>传</a:t>
            </a:r>
            <a:r>
              <a:rPr sz="1600" spc="-5" dirty="0">
                <a:latin typeface="Microsoft YaHei"/>
                <a:cs typeface="Microsoft YaHei"/>
              </a:rPr>
              <a:t>统媒</a:t>
            </a:r>
            <a:r>
              <a:rPr sz="1600" dirty="0">
                <a:latin typeface="Microsoft YaHei"/>
                <a:cs typeface="Microsoft YaHei"/>
              </a:rPr>
              <a:t>体</a:t>
            </a:r>
            <a:r>
              <a:rPr sz="1600" spc="-5" dirty="0">
                <a:latin typeface="Microsoft YaHei"/>
                <a:cs typeface="Microsoft YaHei"/>
              </a:rPr>
              <a:t>，但</a:t>
            </a:r>
            <a:r>
              <a:rPr sz="1600" dirty="0">
                <a:latin typeface="Microsoft YaHei"/>
                <a:cs typeface="Microsoft YaHei"/>
              </a:rPr>
              <a:t>这</a:t>
            </a:r>
            <a:r>
              <a:rPr sz="1600" spc="-5" dirty="0">
                <a:latin typeface="Microsoft YaHei"/>
                <a:cs typeface="Microsoft YaHei"/>
              </a:rPr>
              <a:t>次却</a:t>
            </a:r>
            <a:r>
              <a:rPr sz="1600" dirty="0">
                <a:latin typeface="Microsoft YaHei"/>
                <a:cs typeface="Microsoft YaHei"/>
              </a:rPr>
              <a:t>创</a:t>
            </a:r>
            <a:r>
              <a:rPr sz="1600" spc="-5" dirty="0">
                <a:latin typeface="Microsoft YaHei"/>
                <a:cs typeface="Microsoft YaHei"/>
              </a:rPr>
              <a:t>新性</a:t>
            </a:r>
            <a:r>
              <a:rPr sz="1600" dirty="0">
                <a:latin typeface="Microsoft YaHei"/>
                <a:cs typeface="Microsoft YaHei"/>
              </a:rPr>
              <a:t>地</a:t>
            </a:r>
            <a:r>
              <a:rPr sz="1600" spc="-5" dirty="0">
                <a:latin typeface="Microsoft YaHei"/>
                <a:cs typeface="Microsoft YaHei"/>
              </a:rPr>
              <a:t>在微 博上征集感兴趣的博主一起参加。</a:t>
            </a:r>
            <a:r>
              <a:rPr sz="1600" spc="0" dirty="0">
                <a:latin typeface="Microsoft YaHei"/>
                <a:cs typeface="Microsoft YaHei"/>
              </a:rPr>
              <a:t>港</a:t>
            </a:r>
            <a:r>
              <a:rPr sz="1600" spc="-5" dirty="0">
                <a:latin typeface="Microsoft YaHei"/>
                <a:cs typeface="Microsoft YaHei"/>
              </a:rPr>
              <a:t>龙航</a:t>
            </a:r>
            <a:r>
              <a:rPr sz="1600" dirty="0">
                <a:latin typeface="Microsoft YaHei"/>
                <a:cs typeface="Microsoft YaHei"/>
              </a:rPr>
              <a:t>空</a:t>
            </a:r>
            <a:r>
              <a:rPr sz="1600" spc="-5" dirty="0">
                <a:latin typeface="Microsoft YaHei"/>
                <a:cs typeface="Microsoft YaHei"/>
              </a:rPr>
              <a:t>在应</a:t>
            </a:r>
            <a:r>
              <a:rPr sz="1600" dirty="0">
                <a:latin typeface="Microsoft YaHei"/>
                <a:cs typeface="Microsoft YaHei"/>
              </a:rPr>
              <a:t>征</a:t>
            </a:r>
            <a:r>
              <a:rPr sz="1600" spc="-5" dirty="0">
                <a:latin typeface="Microsoft YaHei"/>
                <a:cs typeface="Microsoft YaHei"/>
              </a:rPr>
              <a:t>者中</a:t>
            </a:r>
            <a:r>
              <a:rPr sz="1600" dirty="0">
                <a:latin typeface="Microsoft YaHei"/>
                <a:cs typeface="Microsoft YaHei"/>
              </a:rPr>
              <a:t>甄</a:t>
            </a:r>
            <a:r>
              <a:rPr sz="1600" spc="-5" dirty="0">
                <a:latin typeface="Microsoft YaHei"/>
                <a:cs typeface="Microsoft YaHei"/>
              </a:rPr>
              <a:t>选了</a:t>
            </a:r>
            <a:r>
              <a:rPr sz="1600" dirty="0">
                <a:latin typeface="Microsoft YaHei"/>
                <a:cs typeface="Microsoft YaHei"/>
              </a:rPr>
              <a:t>一</a:t>
            </a:r>
            <a:r>
              <a:rPr sz="1600" spc="-5" dirty="0">
                <a:latin typeface="Microsoft YaHei"/>
                <a:cs typeface="Microsoft YaHei"/>
              </a:rPr>
              <a:t>位拥</a:t>
            </a:r>
            <a:r>
              <a:rPr sz="1600" dirty="0">
                <a:latin typeface="Microsoft YaHei"/>
                <a:cs typeface="Microsoft YaHei"/>
              </a:rPr>
              <a:t>有</a:t>
            </a:r>
            <a:r>
              <a:rPr sz="1600" spc="-5" dirty="0">
                <a:latin typeface="Microsoft YaHei"/>
                <a:cs typeface="Microsoft YaHei"/>
              </a:rPr>
              <a:t>最多</a:t>
            </a:r>
            <a:r>
              <a:rPr sz="1600" dirty="0">
                <a:latin typeface="Microsoft YaHei"/>
                <a:cs typeface="Microsoft YaHei"/>
              </a:rPr>
              <a:t>“</a:t>
            </a:r>
            <a:r>
              <a:rPr sz="1600" spc="-5" dirty="0">
                <a:latin typeface="Microsoft YaHei"/>
                <a:cs typeface="Microsoft YaHei"/>
              </a:rPr>
              <a:t>粉丝</a:t>
            </a:r>
            <a:r>
              <a:rPr sz="1600" dirty="0">
                <a:latin typeface="Microsoft YaHei"/>
                <a:cs typeface="Microsoft YaHei"/>
              </a:rPr>
              <a:t>”</a:t>
            </a:r>
            <a:r>
              <a:rPr sz="1600" spc="-5" dirty="0">
                <a:latin typeface="Microsoft YaHei"/>
                <a:cs typeface="Microsoft YaHei"/>
              </a:rPr>
              <a:t>的博</a:t>
            </a:r>
            <a:r>
              <a:rPr sz="1600" dirty="0">
                <a:latin typeface="Microsoft YaHei"/>
                <a:cs typeface="Microsoft YaHei"/>
              </a:rPr>
              <a:t>主</a:t>
            </a:r>
            <a:r>
              <a:rPr sz="1600" spc="-5" dirty="0">
                <a:latin typeface="Microsoft YaHei"/>
                <a:cs typeface="Microsoft YaHei"/>
              </a:rPr>
              <a:t>，他</a:t>
            </a:r>
            <a:r>
              <a:rPr sz="1600" dirty="0">
                <a:latin typeface="Microsoft YaHei"/>
                <a:cs typeface="Microsoft YaHei"/>
              </a:rPr>
              <a:t>在</a:t>
            </a:r>
            <a:r>
              <a:rPr sz="1600" spc="-5" dirty="0">
                <a:latin typeface="Microsoft YaHei"/>
                <a:cs typeface="Microsoft YaHei"/>
              </a:rPr>
              <a:t>试餐</a:t>
            </a:r>
            <a:r>
              <a:rPr sz="1600" dirty="0">
                <a:latin typeface="Microsoft YaHei"/>
                <a:cs typeface="Microsoft YaHei"/>
              </a:rPr>
              <a:t>的</a:t>
            </a:r>
            <a:r>
              <a:rPr sz="1600" spc="-5" dirty="0">
                <a:latin typeface="Microsoft YaHei"/>
                <a:cs typeface="Microsoft YaHei"/>
              </a:rPr>
              <a:t>过程 中不断地更新微博，以最快地速度</a:t>
            </a:r>
            <a:r>
              <a:rPr sz="1600" dirty="0">
                <a:latin typeface="Microsoft YaHei"/>
                <a:cs typeface="Microsoft YaHei"/>
              </a:rPr>
              <a:t>将</a:t>
            </a:r>
            <a:r>
              <a:rPr sz="1600" spc="-5" dirty="0">
                <a:latin typeface="Microsoft YaHei"/>
                <a:cs typeface="Microsoft YaHei"/>
              </a:rPr>
              <a:t>精美</a:t>
            </a:r>
            <a:r>
              <a:rPr sz="1600" dirty="0">
                <a:latin typeface="Microsoft YaHei"/>
                <a:cs typeface="Microsoft YaHei"/>
              </a:rPr>
              <a:t>的</a:t>
            </a:r>
            <a:r>
              <a:rPr sz="1600" spc="-5" dirty="0">
                <a:latin typeface="Microsoft YaHei"/>
                <a:cs typeface="Microsoft YaHei"/>
              </a:rPr>
              <a:t>餐膳</a:t>
            </a:r>
            <a:r>
              <a:rPr sz="1600" dirty="0">
                <a:latin typeface="Microsoft YaHei"/>
                <a:cs typeface="Microsoft YaHei"/>
              </a:rPr>
              <a:t>和</a:t>
            </a:r>
            <a:r>
              <a:rPr sz="1600" spc="-5" dirty="0">
                <a:latin typeface="Microsoft YaHei"/>
                <a:cs typeface="Microsoft YaHei"/>
              </a:rPr>
              <a:t>“粉</a:t>
            </a:r>
            <a:r>
              <a:rPr sz="1600" dirty="0">
                <a:latin typeface="Microsoft YaHei"/>
                <a:cs typeface="Microsoft YaHei"/>
              </a:rPr>
              <a:t>丝</a:t>
            </a:r>
            <a:r>
              <a:rPr sz="1600" spc="-5" dirty="0">
                <a:latin typeface="Microsoft YaHei"/>
                <a:cs typeface="Microsoft YaHei"/>
              </a:rPr>
              <a:t>”们</a:t>
            </a:r>
            <a:r>
              <a:rPr sz="1600" dirty="0">
                <a:latin typeface="Microsoft YaHei"/>
                <a:cs typeface="Microsoft YaHei"/>
              </a:rPr>
              <a:t>分</a:t>
            </a:r>
            <a:r>
              <a:rPr sz="1600" spc="-5" dirty="0">
                <a:latin typeface="Microsoft YaHei"/>
                <a:cs typeface="Microsoft YaHei"/>
              </a:rPr>
              <a:t>享。</a:t>
            </a:r>
            <a:r>
              <a:rPr sz="1600" dirty="0">
                <a:latin typeface="Microsoft YaHei"/>
                <a:cs typeface="Microsoft YaHei"/>
              </a:rPr>
              <a:t>借</a:t>
            </a:r>
            <a:r>
              <a:rPr sz="1600" spc="-5" dirty="0">
                <a:latin typeface="Microsoft YaHei"/>
                <a:cs typeface="Microsoft YaHei"/>
              </a:rPr>
              <a:t>助该</a:t>
            </a:r>
            <a:r>
              <a:rPr sz="1600" dirty="0">
                <a:latin typeface="Microsoft YaHei"/>
                <a:cs typeface="Microsoft YaHei"/>
              </a:rPr>
              <a:t>位</a:t>
            </a:r>
            <a:r>
              <a:rPr sz="1600" spc="-5" dirty="0">
                <a:latin typeface="Microsoft YaHei"/>
                <a:cs typeface="Microsoft YaHei"/>
              </a:rPr>
              <a:t>博主</a:t>
            </a:r>
            <a:r>
              <a:rPr sz="1600" dirty="0">
                <a:latin typeface="Microsoft YaHei"/>
                <a:cs typeface="Microsoft YaHei"/>
              </a:rPr>
              <a:t>的</a:t>
            </a:r>
            <a:r>
              <a:rPr sz="1600" spc="-5" dirty="0">
                <a:latin typeface="Microsoft YaHei"/>
                <a:cs typeface="Microsoft YaHei"/>
              </a:rPr>
              <a:t>影响</a:t>
            </a:r>
            <a:r>
              <a:rPr sz="1600" dirty="0">
                <a:latin typeface="Microsoft YaHei"/>
                <a:cs typeface="Microsoft YaHei"/>
              </a:rPr>
              <a:t>力</a:t>
            </a:r>
            <a:r>
              <a:rPr sz="1600" spc="-5" dirty="0">
                <a:latin typeface="Microsoft YaHei"/>
                <a:cs typeface="Microsoft YaHei"/>
              </a:rPr>
              <a:t>，让</a:t>
            </a:r>
            <a:r>
              <a:rPr sz="1600" dirty="0">
                <a:latin typeface="Microsoft YaHei"/>
                <a:cs typeface="Microsoft YaHei"/>
              </a:rPr>
              <a:t>传</a:t>
            </a:r>
            <a:r>
              <a:rPr sz="1600" spc="-5" dirty="0">
                <a:latin typeface="Microsoft YaHei"/>
                <a:cs typeface="Microsoft YaHei"/>
              </a:rPr>
              <a:t>播内</a:t>
            </a:r>
            <a:r>
              <a:rPr sz="1600" dirty="0">
                <a:latin typeface="Microsoft YaHei"/>
                <a:cs typeface="Microsoft YaHei"/>
              </a:rPr>
              <a:t>容</a:t>
            </a:r>
            <a:r>
              <a:rPr sz="1600" spc="-5" dirty="0">
                <a:latin typeface="Microsoft YaHei"/>
                <a:cs typeface="Microsoft YaHei"/>
              </a:rPr>
              <a:t>的可 信度变得更高，也更易于让网友接</a:t>
            </a:r>
            <a:r>
              <a:rPr sz="1600" dirty="0">
                <a:latin typeface="Microsoft YaHei"/>
                <a:cs typeface="Microsoft YaHei"/>
              </a:rPr>
              <a:t>受</a:t>
            </a:r>
            <a:r>
              <a:rPr sz="1600" spc="-5" dirty="0">
                <a:latin typeface="Microsoft YaHei"/>
                <a:cs typeface="Microsoft YaHei"/>
              </a:rPr>
              <a:t>。</a:t>
            </a:r>
            <a:endParaRPr sz="1600">
              <a:latin typeface="Microsoft YaHei"/>
              <a:cs typeface="Microsoft YaHei"/>
            </a:endParaRPr>
          </a:p>
        </p:txBody>
      </p:sp>
      <p:sp>
        <p:nvSpPr>
          <p:cNvPr id="4" name="object 4"/>
          <p:cNvSpPr txBox="1"/>
          <p:nvPr/>
        </p:nvSpPr>
        <p:spPr>
          <a:xfrm>
            <a:off x="1858136" y="4007142"/>
            <a:ext cx="10121265" cy="1027430"/>
          </a:xfrm>
          <a:prstGeom prst="rect">
            <a:avLst/>
          </a:prstGeom>
          <a:ln w="12700">
            <a:solidFill>
              <a:srgbClr val="7E7E7E"/>
            </a:solidFill>
          </a:ln>
        </p:spPr>
        <p:txBody>
          <a:bodyPr vert="horz" wrap="square" lIns="0" tIns="38100" rIns="0" bIns="0" rtlCol="0">
            <a:spAutoFit/>
          </a:bodyPr>
          <a:lstStyle/>
          <a:p>
            <a:pPr marL="91440" marR="158115">
              <a:lnSpc>
                <a:spcPct val="100000"/>
              </a:lnSpc>
              <a:spcBef>
                <a:spcPts val="300"/>
              </a:spcBef>
            </a:pPr>
            <a:r>
              <a:rPr sz="1600" spc="-5" dirty="0">
                <a:latin typeface="Microsoft YaHei"/>
                <a:cs typeface="Microsoft YaHei"/>
              </a:rPr>
              <a:t>“高富帅”、“白富美”、“月光</a:t>
            </a:r>
            <a:r>
              <a:rPr sz="1600" spc="0" dirty="0">
                <a:latin typeface="Microsoft YaHei"/>
                <a:cs typeface="Microsoft YaHei"/>
              </a:rPr>
              <a:t>族</a:t>
            </a:r>
            <a:r>
              <a:rPr sz="1600" spc="-5" dirty="0">
                <a:latin typeface="Microsoft YaHei"/>
                <a:cs typeface="Microsoft YaHei"/>
              </a:rPr>
              <a:t>”、</a:t>
            </a:r>
            <a:r>
              <a:rPr sz="1600" dirty="0">
                <a:latin typeface="Microsoft YaHei"/>
                <a:cs typeface="Microsoft YaHei"/>
              </a:rPr>
              <a:t>“</a:t>
            </a:r>
            <a:r>
              <a:rPr sz="1600" spc="-5" dirty="0">
                <a:latin typeface="Microsoft YaHei"/>
                <a:cs typeface="Microsoft YaHei"/>
              </a:rPr>
              <a:t>喵星</a:t>
            </a:r>
            <a:r>
              <a:rPr sz="1600" dirty="0">
                <a:latin typeface="Microsoft YaHei"/>
                <a:cs typeface="Microsoft YaHei"/>
              </a:rPr>
              <a:t>人</a:t>
            </a:r>
            <a:r>
              <a:rPr sz="1600" spc="-35" dirty="0">
                <a:latin typeface="Microsoft YaHei"/>
                <a:cs typeface="Microsoft YaHei"/>
              </a:rPr>
              <a:t>”……</a:t>
            </a:r>
            <a:r>
              <a:rPr sz="1600" spc="-5" dirty="0">
                <a:latin typeface="Microsoft YaHei"/>
                <a:cs typeface="Microsoft YaHei"/>
              </a:rPr>
              <a:t>在可</a:t>
            </a:r>
            <a:r>
              <a:rPr sz="1600" dirty="0">
                <a:latin typeface="Microsoft YaHei"/>
                <a:cs typeface="Microsoft YaHei"/>
              </a:rPr>
              <a:t>口</a:t>
            </a:r>
            <a:r>
              <a:rPr sz="1600" spc="-5" dirty="0">
                <a:latin typeface="Microsoft YaHei"/>
                <a:cs typeface="Microsoft YaHei"/>
              </a:rPr>
              <a:t>可乐</a:t>
            </a:r>
            <a:r>
              <a:rPr sz="1600" dirty="0">
                <a:latin typeface="Microsoft YaHei"/>
                <a:cs typeface="Microsoft YaHei"/>
              </a:rPr>
              <a:t>的</a:t>
            </a:r>
            <a:r>
              <a:rPr sz="1600" spc="-5" dirty="0">
                <a:latin typeface="Microsoft YaHei"/>
                <a:cs typeface="Microsoft YaHei"/>
              </a:rPr>
              <a:t>包装</a:t>
            </a:r>
            <a:r>
              <a:rPr sz="1600" dirty="0">
                <a:latin typeface="Microsoft YaHei"/>
                <a:cs typeface="Microsoft YaHei"/>
              </a:rPr>
              <a:t>上</a:t>
            </a:r>
            <a:r>
              <a:rPr sz="1600" spc="-5" dirty="0">
                <a:latin typeface="Microsoft YaHei"/>
                <a:cs typeface="Microsoft YaHei"/>
              </a:rPr>
              <a:t>印上</a:t>
            </a:r>
            <a:r>
              <a:rPr sz="1600" dirty="0">
                <a:latin typeface="Microsoft YaHei"/>
                <a:cs typeface="Microsoft YaHei"/>
              </a:rPr>
              <a:t>这</a:t>
            </a:r>
            <a:r>
              <a:rPr sz="1600" spc="-5" dirty="0">
                <a:latin typeface="Microsoft YaHei"/>
                <a:cs typeface="Microsoft YaHei"/>
              </a:rPr>
              <a:t>些互</a:t>
            </a:r>
            <a:r>
              <a:rPr sz="1600" dirty="0">
                <a:latin typeface="Microsoft YaHei"/>
                <a:cs typeface="Microsoft YaHei"/>
              </a:rPr>
              <a:t>联</a:t>
            </a:r>
            <a:r>
              <a:rPr sz="1600" spc="-5" dirty="0">
                <a:latin typeface="Microsoft YaHei"/>
                <a:cs typeface="Microsoft YaHei"/>
              </a:rPr>
              <a:t>网时</a:t>
            </a:r>
            <a:r>
              <a:rPr sz="1600" dirty="0">
                <a:latin typeface="Microsoft YaHei"/>
                <a:cs typeface="Microsoft YaHei"/>
              </a:rPr>
              <a:t>代</a:t>
            </a:r>
            <a:r>
              <a:rPr sz="1600" spc="-5" dirty="0">
                <a:latin typeface="Microsoft YaHei"/>
                <a:cs typeface="Microsoft YaHei"/>
              </a:rPr>
              <a:t>的“</a:t>
            </a:r>
            <a:r>
              <a:rPr sz="1600" dirty="0">
                <a:latin typeface="Microsoft YaHei"/>
                <a:cs typeface="Microsoft YaHei"/>
              </a:rPr>
              <a:t>昵</a:t>
            </a:r>
            <a:r>
              <a:rPr sz="1600" spc="-5" dirty="0">
                <a:latin typeface="Microsoft YaHei"/>
                <a:cs typeface="Microsoft YaHei"/>
              </a:rPr>
              <a:t>称”，  是可口可乐“昵称瓶”的创意，已</a:t>
            </a:r>
            <a:r>
              <a:rPr sz="1600" dirty="0">
                <a:latin typeface="Microsoft YaHei"/>
                <a:cs typeface="Microsoft YaHei"/>
              </a:rPr>
              <a:t>经</a:t>
            </a:r>
            <a:r>
              <a:rPr sz="1600" spc="-5" dirty="0">
                <a:latin typeface="Microsoft YaHei"/>
                <a:cs typeface="Microsoft YaHei"/>
              </a:rPr>
              <a:t>在中</a:t>
            </a:r>
            <a:r>
              <a:rPr sz="1600" dirty="0">
                <a:latin typeface="Microsoft YaHei"/>
                <a:cs typeface="Microsoft YaHei"/>
              </a:rPr>
              <a:t>国</a:t>
            </a:r>
            <a:r>
              <a:rPr sz="1600" spc="-5" dirty="0">
                <a:latin typeface="Microsoft YaHei"/>
                <a:cs typeface="Microsoft YaHei"/>
              </a:rPr>
              <a:t>市场</a:t>
            </a:r>
            <a:r>
              <a:rPr sz="1600" dirty="0">
                <a:latin typeface="Microsoft YaHei"/>
                <a:cs typeface="Microsoft YaHei"/>
              </a:rPr>
              <a:t>推</a:t>
            </a:r>
            <a:r>
              <a:rPr sz="1600" spc="-5" dirty="0">
                <a:latin typeface="Microsoft YaHei"/>
                <a:cs typeface="Microsoft YaHei"/>
              </a:rPr>
              <a:t>出一</a:t>
            </a:r>
            <a:r>
              <a:rPr sz="1600" dirty="0">
                <a:latin typeface="Microsoft YaHei"/>
                <a:cs typeface="Microsoft YaHei"/>
              </a:rPr>
              <a:t>段</a:t>
            </a:r>
            <a:r>
              <a:rPr sz="1600" spc="-5" dirty="0">
                <a:latin typeface="Microsoft YaHei"/>
                <a:cs typeface="Microsoft YaHei"/>
              </a:rPr>
              <a:t>时间</a:t>
            </a:r>
            <a:r>
              <a:rPr sz="1600" dirty="0">
                <a:latin typeface="Microsoft YaHei"/>
                <a:cs typeface="Microsoft YaHei"/>
              </a:rPr>
              <a:t>了</a:t>
            </a:r>
            <a:r>
              <a:rPr sz="1600" spc="-5" dirty="0">
                <a:latin typeface="Microsoft YaHei"/>
                <a:cs typeface="Microsoft YaHei"/>
              </a:rPr>
              <a:t>。从</a:t>
            </a:r>
            <a:r>
              <a:rPr sz="1600" dirty="0">
                <a:latin typeface="Microsoft YaHei"/>
                <a:cs typeface="Microsoft YaHei"/>
              </a:rPr>
              <a:t>最</a:t>
            </a:r>
            <a:r>
              <a:rPr sz="1600" spc="-5" dirty="0">
                <a:latin typeface="Microsoft YaHei"/>
                <a:cs typeface="Microsoft YaHei"/>
              </a:rPr>
              <a:t>初的</a:t>
            </a:r>
            <a:r>
              <a:rPr sz="1600" dirty="0">
                <a:latin typeface="Microsoft YaHei"/>
                <a:cs typeface="Microsoft YaHei"/>
              </a:rPr>
              <a:t>微</a:t>
            </a:r>
            <a:r>
              <a:rPr sz="1600" spc="-5" dirty="0">
                <a:latin typeface="Microsoft YaHei"/>
                <a:cs typeface="Microsoft YaHei"/>
              </a:rPr>
              <a:t>博预</a:t>
            </a:r>
            <a:r>
              <a:rPr sz="1600" dirty="0">
                <a:latin typeface="Microsoft YaHei"/>
                <a:cs typeface="Microsoft YaHei"/>
              </a:rPr>
              <a:t>热</a:t>
            </a:r>
            <a:r>
              <a:rPr sz="1600" spc="-5" dirty="0">
                <a:latin typeface="Microsoft YaHei"/>
                <a:cs typeface="Microsoft YaHei"/>
              </a:rPr>
              <a:t>，到</a:t>
            </a:r>
            <a:r>
              <a:rPr sz="1600" dirty="0">
                <a:latin typeface="Microsoft YaHei"/>
                <a:cs typeface="Microsoft YaHei"/>
              </a:rPr>
              <a:t>后</a:t>
            </a:r>
            <a:r>
              <a:rPr sz="1600" spc="-5" dirty="0">
                <a:latin typeface="Microsoft YaHei"/>
                <a:cs typeface="Microsoft YaHei"/>
              </a:rPr>
              <a:t>期不</a:t>
            </a:r>
            <a:r>
              <a:rPr sz="1600" dirty="0">
                <a:latin typeface="Microsoft YaHei"/>
                <a:cs typeface="Microsoft YaHei"/>
              </a:rPr>
              <a:t>同</a:t>
            </a:r>
            <a:r>
              <a:rPr sz="1600" spc="-5" dirty="0">
                <a:latin typeface="Microsoft YaHei"/>
                <a:cs typeface="Microsoft YaHei"/>
              </a:rPr>
              <a:t>渠道</a:t>
            </a:r>
            <a:r>
              <a:rPr sz="1600" dirty="0">
                <a:latin typeface="Microsoft YaHei"/>
                <a:cs typeface="Microsoft YaHei"/>
              </a:rPr>
              <a:t>的</a:t>
            </a:r>
            <a:r>
              <a:rPr sz="1600" spc="-5" dirty="0">
                <a:latin typeface="Microsoft YaHei"/>
                <a:cs typeface="Microsoft YaHei"/>
              </a:rPr>
              <a:t>跨界 营销，可口可乐打出了一套完美的</a:t>
            </a:r>
            <a:r>
              <a:rPr sz="1600" dirty="0">
                <a:latin typeface="Microsoft YaHei"/>
                <a:cs typeface="Microsoft YaHei"/>
              </a:rPr>
              <a:t>营</a:t>
            </a:r>
            <a:r>
              <a:rPr sz="1600" spc="-5" dirty="0">
                <a:latin typeface="Microsoft YaHei"/>
                <a:cs typeface="Microsoft YaHei"/>
              </a:rPr>
              <a:t>销组</a:t>
            </a:r>
            <a:r>
              <a:rPr sz="1600" dirty="0">
                <a:latin typeface="Microsoft YaHei"/>
                <a:cs typeface="Microsoft YaHei"/>
              </a:rPr>
              <a:t>合</a:t>
            </a:r>
            <a:r>
              <a:rPr sz="1600" spc="-5" dirty="0">
                <a:latin typeface="Microsoft YaHei"/>
                <a:cs typeface="Microsoft YaHei"/>
              </a:rPr>
              <a:t>拳。</a:t>
            </a:r>
            <a:r>
              <a:rPr sz="1600" dirty="0">
                <a:latin typeface="Microsoft YaHei"/>
                <a:cs typeface="Microsoft YaHei"/>
              </a:rPr>
              <a:t>这</a:t>
            </a:r>
            <a:r>
              <a:rPr sz="1600" spc="-5" dirty="0">
                <a:latin typeface="Microsoft YaHei"/>
                <a:cs typeface="Microsoft YaHei"/>
              </a:rPr>
              <a:t>一营</a:t>
            </a:r>
            <a:r>
              <a:rPr sz="1600" dirty="0">
                <a:latin typeface="Microsoft YaHei"/>
                <a:cs typeface="Microsoft YaHei"/>
              </a:rPr>
              <a:t>销</a:t>
            </a:r>
            <a:r>
              <a:rPr sz="1600" spc="-5" dirty="0">
                <a:latin typeface="Microsoft YaHei"/>
                <a:cs typeface="Microsoft YaHei"/>
              </a:rPr>
              <a:t>活动</a:t>
            </a:r>
            <a:r>
              <a:rPr sz="1600" dirty="0">
                <a:latin typeface="Microsoft YaHei"/>
                <a:cs typeface="Microsoft YaHei"/>
              </a:rPr>
              <a:t>还</a:t>
            </a:r>
            <a:r>
              <a:rPr sz="1600" spc="-5" dirty="0">
                <a:latin typeface="Microsoft YaHei"/>
                <a:cs typeface="Microsoft YaHei"/>
              </a:rPr>
              <a:t>整合</a:t>
            </a:r>
            <a:r>
              <a:rPr sz="1600" dirty="0">
                <a:latin typeface="Microsoft YaHei"/>
                <a:cs typeface="Microsoft YaHei"/>
              </a:rPr>
              <a:t>了</a:t>
            </a:r>
            <a:r>
              <a:rPr sz="1600" spc="-5" dirty="0">
                <a:latin typeface="Microsoft YaHei"/>
                <a:cs typeface="Microsoft YaHei"/>
              </a:rPr>
              <a:t>多种</a:t>
            </a:r>
            <a:r>
              <a:rPr sz="1600" dirty="0">
                <a:latin typeface="Microsoft YaHei"/>
                <a:cs typeface="Microsoft YaHei"/>
              </a:rPr>
              <a:t>新</a:t>
            </a:r>
            <a:r>
              <a:rPr sz="1600" spc="-5" dirty="0">
                <a:latin typeface="Microsoft YaHei"/>
                <a:cs typeface="Microsoft YaHei"/>
              </a:rPr>
              <a:t>媒体</a:t>
            </a:r>
            <a:r>
              <a:rPr sz="1600" dirty="0">
                <a:latin typeface="Microsoft YaHei"/>
                <a:cs typeface="Microsoft YaHei"/>
              </a:rPr>
              <a:t>渠</a:t>
            </a:r>
            <a:r>
              <a:rPr sz="1600" spc="-5" dirty="0">
                <a:latin typeface="Microsoft YaHei"/>
                <a:cs typeface="Microsoft YaHei"/>
              </a:rPr>
              <a:t>道，</a:t>
            </a:r>
            <a:r>
              <a:rPr sz="1600" dirty="0">
                <a:latin typeface="Microsoft YaHei"/>
                <a:cs typeface="Microsoft YaHei"/>
              </a:rPr>
              <a:t>多</a:t>
            </a:r>
            <a:r>
              <a:rPr sz="1600" spc="-5" dirty="0">
                <a:latin typeface="Microsoft YaHei"/>
                <a:cs typeface="Microsoft YaHei"/>
              </a:rPr>
              <a:t>管齐</a:t>
            </a:r>
            <a:r>
              <a:rPr sz="1600" dirty="0">
                <a:latin typeface="Microsoft YaHei"/>
                <a:cs typeface="Microsoft YaHei"/>
              </a:rPr>
              <a:t>下</a:t>
            </a:r>
            <a:r>
              <a:rPr sz="1600" spc="-5" dirty="0">
                <a:latin typeface="Microsoft YaHei"/>
                <a:cs typeface="Microsoft YaHei"/>
              </a:rPr>
              <a:t>，进</a:t>
            </a:r>
            <a:r>
              <a:rPr sz="1600" dirty="0">
                <a:latin typeface="Microsoft YaHei"/>
                <a:cs typeface="Microsoft YaHei"/>
              </a:rPr>
              <a:t>行</a:t>
            </a:r>
            <a:r>
              <a:rPr sz="1600" spc="-5" dirty="0">
                <a:latin typeface="Microsoft YaHei"/>
                <a:cs typeface="Microsoft YaHei"/>
              </a:rPr>
              <a:t>营销 推广，体现了新经济时代营销共赢</a:t>
            </a:r>
            <a:r>
              <a:rPr sz="1600" dirty="0">
                <a:latin typeface="Microsoft YaHei"/>
                <a:cs typeface="Microsoft YaHei"/>
              </a:rPr>
              <a:t>的</a:t>
            </a:r>
            <a:r>
              <a:rPr sz="1600" spc="-5" dirty="0">
                <a:latin typeface="Microsoft YaHei"/>
                <a:cs typeface="Microsoft YaHei"/>
              </a:rPr>
              <a:t>特点。</a:t>
            </a:r>
            <a:endParaRPr sz="1600">
              <a:latin typeface="Microsoft YaHei"/>
              <a:cs typeface="Microsoft YaHei"/>
            </a:endParaRPr>
          </a:p>
        </p:txBody>
      </p:sp>
      <p:sp>
        <p:nvSpPr>
          <p:cNvPr id="5" name="object 5"/>
          <p:cNvSpPr txBox="1"/>
          <p:nvPr/>
        </p:nvSpPr>
        <p:spPr>
          <a:xfrm>
            <a:off x="1856358" y="5306263"/>
            <a:ext cx="10121265" cy="957580"/>
          </a:xfrm>
          <a:prstGeom prst="rect">
            <a:avLst/>
          </a:prstGeom>
          <a:ln w="12700">
            <a:solidFill>
              <a:srgbClr val="7E7E7E"/>
            </a:solidFill>
          </a:ln>
        </p:spPr>
        <p:txBody>
          <a:bodyPr vert="horz" wrap="square" lIns="0" tIns="38735" rIns="0" bIns="0" rtlCol="0">
            <a:spAutoFit/>
          </a:bodyPr>
          <a:lstStyle/>
          <a:p>
            <a:pPr marL="91440" marR="276860" algn="just">
              <a:lnSpc>
                <a:spcPct val="100000"/>
              </a:lnSpc>
              <a:spcBef>
                <a:spcPts val="305"/>
              </a:spcBef>
            </a:pPr>
            <a:r>
              <a:rPr sz="1600" spc="-5" dirty="0">
                <a:latin typeface="Microsoft YaHei"/>
                <a:cs typeface="Microsoft YaHei"/>
              </a:rPr>
              <a:t>小米联合创始人、副总裁黎万强用</a:t>
            </a:r>
            <a:r>
              <a:rPr sz="1600" dirty="0">
                <a:latin typeface="Microsoft YaHei"/>
                <a:cs typeface="Microsoft YaHei"/>
              </a:rPr>
              <a:t>三</a:t>
            </a:r>
            <a:r>
              <a:rPr sz="1600" spc="-5" dirty="0">
                <a:latin typeface="Microsoft YaHei"/>
                <a:cs typeface="Microsoft YaHei"/>
              </a:rPr>
              <a:t>个关</a:t>
            </a:r>
            <a:r>
              <a:rPr sz="1600" dirty="0">
                <a:latin typeface="Microsoft YaHei"/>
                <a:cs typeface="Microsoft YaHei"/>
              </a:rPr>
              <a:t>键</a:t>
            </a:r>
            <a:r>
              <a:rPr sz="1600" spc="-5" dirty="0">
                <a:latin typeface="Microsoft YaHei"/>
                <a:cs typeface="Microsoft YaHei"/>
              </a:rPr>
              <a:t>词总</a:t>
            </a:r>
            <a:r>
              <a:rPr sz="1600" dirty="0">
                <a:latin typeface="Microsoft YaHei"/>
                <a:cs typeface="Microsoft YaHei"/>
              </a:rPr>
              <a:t>结</a:t>
            </a:r>
            <a:r>
              <a:rPr sz="1600" spc="-5" dirty="0">
                <a:latin typeface="Microsoft YaHei"/>
                <a:cs typeface="Microsoft YaHei"/>
              </a:rPr>
              <a:t>了小</a:t>
            </a:r>
            <a:r>
              <a:rPr sz="1600" dirty="0">
                <a:latin typeface="Microsoft YaHei"/>
                <a:cs typeface="Microsoft YaHei"/>
              </a:rPr>
              <a:t>米</a:t>
            </a:r>
            <a:r>
              <a:rPr sz="1600" spc="-5" dirty="0">
                <a:latin typeface="Microsoft YaHei"/>
                <a:cs typeface="Microsoft YaHei"/>
              </a:rPr>
              <a:t>的口</a:t>
            </a:r>
            <a:r>
              <a:rPr sz="1600" dirty="0">
                <a:latin typeface="Microsoft YaHei"/>
                <a:cs typeface="Microsoft YaHei"/>
              </a:rPr>
              <a:t>碑</a:t>
            </a:r>
            <a:r>
              <a:rPr sz="1600" spc="-5" dirty="0">
                <a:latin typeface="Microsoft YaHei"/>
                <a:cs typeface="Microsoft YaHei"/>
              </a:rPr>
              <a:t>传播</a:t>
            </a:r>
            <a:r>
              <a:rPr sz="1600" dirty="0">
                <a:latin typeface="Microsoft YaHei"/>
                <a:cs typeface="Microsoft YaHei"/>
              </a:rPr>
              <a:t>：</a:t>
            </a:r>
            <a:r>
              <a:rPr sz="1600" spc="-5" dirty="0">
                <a:latin typeface="Microsoft YaHei"/>
                <a:cs typeface="Microsoft YaHei"/>
              </a:rPr>
              <a:t>加速</a:t>
            </a:r>
            <a:r>
              <a:rPr sz="1600" dirty="0">
                <a:latin typeface="Microsoft YaHei"/>
                <a:cs typeface="Microsoft YaHei"/>
              </a:rPr>
              <a:t>器</a:t>
            </a:r>
            <a:r>
              <a:rPr sz="1600" spc="-5" dirty="0">
                <a:latin typeface="Microsoft YaHei"/>
                <a:cs typeface="Microsoft YaHei"/>
              </a:rPr>
              <a:t>、关</a:t>
            </a:r>
            <a:r>
              <a:rPr sz="1600" dirty="0">
                <a:latin typeface="Microsoft YaHei"/>
                <a:cs typeface="Microsoft YaHei"/>
              </a:rPr>
              <a:t>系</a:t>
            </a:r>
            <a:r>
              <a:rPr sz="1600" spc="-5" dirty="0">
                <a:latin typeface="Microsoft YaHei"/>
                <a:cs typeface="Microsoft YaHei"/>
              </a:rPr>
              <a:t>链和</a:t>
            </a:r>
            <a:r>
              <a:rPr sz="1600" dirty="0">
                <a:latin typeface="Microsoft YaHei"/>
                <a:cs typeface="Microsoft YaHei"/>
              </a:rPr>
              <a:t>发</a:t>
            </a:r>
            <a:r>
              <a:rPr sz="1600" spc="-5" dirty="0">
                <a:latin typeface="Microsoft YaHei"/>
                <a:cs typeface="Microsoft YaHei"/>
              </a:rPr>
              <a:t>动机</a:t>
            </a:r>
            <a:r>
              <a:rPr sz="1600" dirty="0">
                <a:latin typeface="Microsoft YaHei"/>
                <a:cs typeface="Microsoft YaHei"/>
              </a:rPr>
              <a:t>，</a:t>
            </a:r>
            <a:r>
              <a:rPr sz="1600" spc="-5" dirty="0">
                <a:latin typeface="Microsoft YaHei"/>
                <a:cs typeface="Microsoft YaHei"/>
              </a:rPr>
              <a:t>也就</a:t>
            </a:r>
            <a:r>
              <a:rPr sz="1600" dirty="0">
                <a:latin typeface="Microsoft YaHei"/>
                <a:cs typeface="Microsoft YaHei"/>
              </a:rPr>
              <a:t>是</a:t>
            </a:r>
            <a:r>
              <a:rPr sz="1600" spc="-5" dirty="0">
                <a:latin typeface="Microsoft YaHei"/>
                <a:cs typeface="Microsoft YaHei"/>
              </a:rPr>
              <a:t>其口 碑传播的铁三角。社交媒体是当下</a:t>
            </a:r>
            <a:r>
              <a:rPr sz="1600" dirty="0">
                <a:latin typeface="Microsoft YaHei"/>
                <a:cs typeface="Microsoft YaHei"/>
              </a:rPr>
              <a:t>口</a:t>
            </a:r>
            <a:r>
              <a:rPr sz="1600" spc="-5" dirty="0">
                <a:latin typeface="Microsoft YaHei"/>
                <a:cs typeface="Microsoft YaHei"/>
              </a:rPr>
              <a:t>碑传</a:t>
            </a:r>
            <a:r>
              <a:rPr sz="1600" dirty="0">
                <a:latin typeface="Microsoft YaHei"/>
                <a:cs typeface="Microsoft YaHei"/>
              </a:rPr>
              <a:t>播</a:t>
            </a:r>
            <a:r>
              <a:rPr sz="1600" spc="-5" dirty="0">
                <a:latin typeface="Microsoft YaHei"/>
                <a:cs typeface="Microsoft YaHei"/>
              </a:rPr>
              <a:t>的新</a:t>
            </a:r>
            <a:r>
              <a:rPr sz="1600" dirty="0">
                <a:latin typeface="Microsoft YaHei"/>
                <a:cs typeface="Microsoft YaHei"/>
              </a:rPr>
              <a:t>渠</a:t>
            </a:r>
            <a:r>
              <a:rPr sz="1600" spc="-5" dirty="0">
                <a:latin typeface="Microsoft YaHei"/>
                <a:cs typeface="Microsoft YaHei"/>
              </a:rPr>
              <a:t>道，</a:t>
            </a:r>
            <a:r>
              <a:rPr sz="1600" dirty="0">
                <a:latin typeface="Microsoft YaHei"/>
                <a:cs typeface="Microsoft YaHei"/>
              </a:rPr>
              <a:t>是</a:t>
            </a:r>
            <a:r>
              <a:rPr sz="1600" spc="-5" dirty="0">
                <a:latin typeface="Microsoft YaHei"/>
                <a:cs typeface="Microsoft YaHei"/>
              </a:rPr>
              <a:t>加速</a:t>
            </a:r>
            <a:r>
              <a:rPr sz="1600" dirty="0">
                <a:latin typeface="Microsoft YaHei"/>
                <a:cs typeface="Microsoft YaHei"/>
              </a:rPr>
              <a:t>器</a:t>
            </a:r>
            <a:r>
              <a:rPr sz="1600" spc="-5" dirty="0">
                <a:latin typeface="Microsoft YaHei"/>
                <a:cs typeface="Microsoft YaHei"/>
              </a:rPr>
              <a:t>；和</a:t>
            </a:r>
            <a:r>
              <a:rPr sz="1600" dirty="0">
                <a:latin typeface="Microsoft YaHei"/>
                <a:cs typeface="Microsoft YaHei"/>
              </a:rPr>
              <a:t>用</a:t>
            </a:r>
            <a:r>
              <a:rPr sz="1600" spc="-5" dirty="0">
                <a:latin typeface="Microsoft YaHei"/>
                <a:cs typeface="Microsoft YaHei"/>
              </a:rPr>
              <a:t>户肩</a:t>
            </a:r>
            <a:r>
              <a:rPr sz="1600" dirty="0">
                <a:latin typeface="Microsoft YaHei"/>
                <a:cs typeface="Microsoft YaHei"/>
              </a:rPr>
              <a:t>并</a:t>
            </a:r>
            <a:r>
              <a:rPr sz="1600" spc="-5" dirty="0">
                <a:latin typeface="Microsoft YaHei"/>
                <a:cs typeface="Microsoft YaHei"/>
              </a:rPr>
              <a:t>肩的</a:t>
            </a:r>
            <a:r>
              <a:rPr sz="1600" dirty="0">
                <a:latin typeface="Microsoft YaHei"/>
                <a:cs typeface="Microsoft YaHei"/>
              </a:rPr>
              <a:t>站</a:t>
            </a:r>
            <a:r>
              <a:rPr sz="1600" spc="-5" dirty="0">
                <a:latin typeface="Microsoft YaHei"/>
                <a:cs typeface="Microsoft YaHei"/>
              </a:rPr>
              <a:t>在一</a:t>
            </a:r>
            <a:r>
              <a:rPr sz="1600" dirty="0">
                <a:latin typeface="Microsoft YaHei"/>
                <a:cs typeface="Microsoft YaHei"/>
              </a:rPr>
              <a:t>起</a:t>
            </a:r>
            <a:r>
              <a:rPr sz="1600" spc="-5" dirty="0">
                <a:latin typeface="Microsoft YaHei"/>
                <a:cs typeface="Microsoft YaHei"/>
              </a:rPr>
              <a:t>，和</a:t>
            </a:r>
            <a:r>
              <a:rPr sz="1600" dirty="0">
                <a:latin typeface="Microsoft YaHei"/>
                <a:cs typeface="Microsoft YaHei"/>
              </a:rPr>
              <a:t>用</a:t>
            </a:r>
            <a:r>
              <a:rPr sz="1600" spc="-5" dirty="0">
                <a:latin typeface="Microsoft YaHei"/>
                <a:cs typeface="Microsoft YaHei"/>
              </a:rPr>
              <a:t>户一</a:t>
            </a:r>
            <a:r>
              <a:rPr sz="1600" dirty="0">
                <a:latin typeface="Microsoft YaHei"/>
                <a:cs typeface="Microsoft YaHei"/>
              </a:rPr>
              <a:t>起</a:t>
            </a:r>
            <a:r>
              <a:rPr sz="1600" spc="-5" dirty="0">
                <a:latin typeface="Microsoft YaHei"/>
                <a:cs typeface="Microsoft YaHei"/>
              </a:rPr>
              <a:t>玩，  </a:t>
            </a:r>
            <a:r>
              <a:rPr sz="1600" spc="-10" dirty="0">
                <a:latin typeface="Microsoft YaHei"/>
                <a:cs typeface="Microsoft YaHei"/>
              </a:rPr>
              <a:t>是口碑传播的关系链；而好产品，</a:t>
            </a:r>
            <a:r>
              <a:rPr sz="1600" spc="-5" dirty="0">
                <a:latin typeface="Microsoft YaHei"/>
                <a:cs typeface="Microsoft YaHei"/>
              </a:rPr>
              <a:t>则</a:t>
            </a:r>
            <a:r>
              <a:rPr sz="1600" spc="-10" dirty="0">
                <a:latin typeface="Microsoft YaHei"/>
                <a:cs typeface="Microsoft YaHei"/>
              </a:rPr>
              <a:t>是好</a:t>
            </a:r>
            <a:r>
              <a:rPr sz="1600" spc="-5" dirty="0">
                <a:latin typeface="Microsoft YaHei"/>
                <a:cs typeface="Microsoft YaHei"/>
              </a:rPr>
              <a:t>口</a:t>
            </a:r>
            <a:r>
              <a:rPr sz="1600" spc="-10" dirty="0">
                <a:latin typeface="Microsoft YaHei"/>
                <a:cs typeface="Microsoft YaHei"/>
              </a:rPr>
              <a:t>碑的</a:t>
            </a:r>
            <a:r>
              <a:rPr sz="1600" spc="-5" dirty="0">
                <a:latin typeface="Microsoft YaHei"/>
                <a:cs typeface="Microsoft YaHei"/>
              </a:rPr>
              <a:t>基</a:t>
            </a:r>
            <a:r>
              <a:rPr sz="1600" spc="-10" dirty="0">
                <a:latin typeface="Microsoft YaHei"/>
                <a:cs typeface="Microsoft YaHei"/>
              </a:rPr>
              <a:t>石，</a:t>
            </a:r>
            <a:r>
              <a:rPr sz="1600" spc="-5" dirty="0">
                <a:latin typeface="Microsoft YaHei"/>
                <a:cs typeface="Microsoft YaHei"/>
              </a:rPr>
              <a:t>是</a:t>
            </a:r>
            <a:r>
              <a:rPr sz="1600" spc="-10" dirty="0">
                <a:latin typeface="Microsoft YaHei"/>
                <a:cs typeface="Microsoft YaHei"/>
              </a:rPr>
              <a:t>推动</a:t>
            </a:r>
            <a:r>
              <a:rPr sz="1600" spc="-5" dirty="0">
                <a:latin typeface="Microsoft YaHei"/>
                <a:cs typeface="Microsoft YaHei"/>
              </a:rPr>
              <a:t>整</a:t>
            </a:r>
            <a:r>
              <a:rPr sz="1600" spc="-10" dirty="0">
                <a:latin typeface="Microsoft YaHei"/>
                <a:cs typeface="Microsoft YaHei"/>
              </a:rPr>
              <a:t>个口</a:t>
            </a:r>
            <a:r>
              <a:rPr sz="1600" spc="-5" dirty="0">
                <a:latin typeface="Microsoft YaHei"/>
                <a:cs typeface="Microsoft YaHei"/>
              </a:rPr>
              <a:t>碑</a:t>
            </a:r>
            <a:r>
              <a:rPr sz="1600" spc="-10" dirty="0">
                <a:latin typeface="Microsoft YaHei"/>
                <a:cs typeface="Microsoft YaHei"/>
              </a:rPr>
              <a:t>传播</a:t>
            </a:r>
            <a:r>
              <a:rPr sz="1600" spc="-5" dirty="0">
                <a:latin typeface="Microsoft YaHei"/>
                <a:cs typeface="Microsoft YaHei"/>
              </a:rPr>
              <a:t>的</a:t>
            </a:r>
            <a:r>
              <a:rPr sz="1600" spc="-10" dirty="0">
                <a:latin typeface="Microsoft YaHei"/>
                <a:cs typeface="Microsoft YaHei"/>
              </a:rPr>
              <a:t>发动</a:t>
            </a:r>
            <a:r>
              <a:rPr sz="1600" spc="-5" dirty="0">
                <a:latin typeface="Microsoft YaHei"/>
                <a:cs typeface="Microsoft YaHei"/>
              </a:rPr>
              <a:t>机。</a:t>
            </a:r>
            <a:endParaRPr sz="1600">
              <a:latin typeface="Microsoft YaHei"/>
              <a:cs typeface="Microsoft YaHei"/>
            </a:endParaRPr>
          </a:p>
        </p:txBody>
      </p:sp>
      <p:sp>
        <p:nvSpPr>
          <p:cNvPr id="6" name="object 6"/>
          <p:cNvSpPr/>
          <p:nvPr/>
        </p:nvSpPr>
        <p:spPr>
          <a:xfrm>
            <a:off x="465416" y="4007142"/>
            <a:ext cx="1042365" cy="102726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51650" y="5306263"/>
            <a:ext cx="1027645" cy="957529"/>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354951" y="317603"/>
            <a:ext cx="9219972"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C00000"/>
                </a:solidFill>
                <a:latin typeface="华文中宋" panose="02010600040101010101" pitchFamily="2" charset="-122"/>
                <a:ea typeface="华文中宋" panose="02010600040101010101" pitchFamily="2" charset="-122"/>
                <a:cs typeface="Times New Roman"/>
              </a:rPr>
              <a:t>Dynamic</a:t>
            </a:r>
            <a:r>
              <a:rPr sz="3200" b="1" dirty="0">
                <a:solidFill>
                  <a:srgbClr val="C00000"/>
                </a:solidFill>
                <a:latin typeface="华文中宋" panose="02010600040101010101" pitchFamily="2" charset="-122"/>
                <a:ea typeface="华文中宋" panose="02010600040101010101" pitchFamily="2" charset="-122"/>
                <a:cs typeface="Microsoft YaHei"/>
              </a:rPr>
              <a:t>（动态</a:t>
            </a:r>
            <a:r>
              <a:rPr sz="3200" b="1" spc="-5" dirty="0">
                <a:solidFill>
                  <a:srgbClr val="C00000"/>
                </a:solidFill>
                <a:latin typeface="华文中宋" panose="02010600040101010101" pitchFamily="2" charset="-122"/>
                <a:ea typeface="华文中宋" panose="02010600040101010101" pitchFamily="2" charset="-122"/>
                <a:cs typeface="Microsoft YaHei"/>
              </a:rPr>
              <a:t>）：</a:t>
            </a:r>
            <a:r>
              <a:rPr sz="3200" b="1" dirty="0">
                <a:solidFill>
                  <a:srgbClr val="C00000"/>
                </a:solidFill>
                <a:latin typeface="华文中宋" panose="02010600040101010101" pitchFamily="2" charset="-122"/>
                <a:ea typeface="华文中宋" panose="02010600040101010101" pitchFamily="2" charset="-122"/>
                <a:cs typeface="Microsoft YaHei"/>
              </a:rPr>
              <a:t>建立</a:t>
            </a:r>
            <a:r>
              <a:rPr sz="3200" b="1" spc="-15" dirty="0">
                <a:solidFill>
                  <a:srgbClr val="C00000"/>
                </a:solidFill>
                <a:latin typeface="华文中宋" panose="02010600040101010101" pitchFamily="2" charset="-122"/>
                <a:ea typeface="华文中宋" panose="02010600040101010101" pitchFamily="2" charset="-122"/>
                <a:cs typeface="Microsoft YaHei"/>
              </a:rPr>
              <a:t>动</a:t>
            </a:r>
            <a:r>
              <a:rPr sz="3200" b="1" dirty="0">
                <a:solidFill>
                  <a:srgbClr val="C00000"/>
                </a:solidFill>
                <a:latin typeface="华文中宋" panose="02010600040101010101" pitchFamily="2" charset="-122"/>
                <a:ea typeface="华文中宋" panose="02010600040101010101" pitchFamily="2" charset="-122"/>
                <a:cs typeface="Microsoft YaHei"/>
              </a:rPr>
              <a:t>态沟</a:t>
            </a:r>
            <a:r>
              <a:rPr sz="3200" b="1" spc="-15" dirty="0">
                <a:solidFill>
                  <a:srgbClr val="C00000"/>
                </a:solidFill>
                <a:latin typeface="华文中宋" panose="02010600040101010101" pitchFamily="2" charset="-122"/>
                <a:ea typeface="华文中宋" panose="02010600040101010101" pitchFamily="2" charset="-122"/>
                <a:cs typeface="Microsoft YaHei"/>
              </a:rPr>
              <a:t>通</a:t>
            </a:r>
            <a:r>
              <a:rPr sz="3200" b="1" dirty="0">
                <a:solidFill>
                  <a:srgbClr val="C00000"/>
                </a:solidFill>
                <a:latin typeface="华文中宋" panose="02010600040101010101" pitchFamily="2" charset="-122"/>
                <a:ea typeface="华文中宋" panose="02010600040101010101" pitchFamily="2" charset="-122"/>
                <a:cs typeface="Microsoft YaHei"/>
              </a:rPr>
              <a:t>，打</a:t>
            </a:r>
            <a:r>
              <a:rPr sz="3200" b="1" spc="-15" dirty="0">
                <a:solidFill>
                  <a:srgbClr val="C00000"/>
                </a:solidFill>
                <a:latin typeface="华文中宋" panose="02010600040101010101" pitchFamily="2" charset="-122"/>
                <a:ea typeface="华文中宋" panose="02010600040101010101" pitchFamily="2" charset="-122"/>
                <a:cs typeface="Microsoft YaHei"/>
              </a:rPr>
              <a:t>造</a:t>
            </a:r>
            <a:r>
              <a:rPr sz="3200" b="1" dirty="0">
                <a:solidFill>
                  <a:srgbClr val="C00000"/>
                </a:solidFill>
                <a:latin typeface="华文中宋" panose="02010600040101010101" pitchFamily="2" charset="-122"/>
                <a:ea typeface="华文中宋" panose="02010600040101010101" pitchFamily="2" charset="-122"/>
                <a:cs typeface="Microsoft YaHei"/>
              </a:rPr>
              <a:t>粉丝</a:t>
            </a:r>
            <a:r>
              <a:rPr sz="3200" b="1" spc="-15" dirty="0">
                <a:solidFill>
                  <a:srgbClr val="C00000"/>
                </a:solidFill>
                <a:latin typeface="华文中宋" panose="02010600040101010101" pitchFamily="2" charset="-122"/>
                <a:ea typeface="华文中宋" panose="02010600040101010101" pitchFamily="2" charset="-122"/>
                <a:cs typeface="Microsoft YaHei"/>
              </a:rPr>
              <a:t>群</a:t>
            </a:r>
            <a:r>
              <a:rPr sz="3200" b="1" dirty="0">
                <a:solidFill>
                  <a:srgbClr val="C00000"/>
                </a:solidFill>
                <a:latin typeface="华文中宋" panose="02010600040101010101" pitchFamily="2" charset="-122"/>
                <a:ea typeface="华文中宋" panose="02010600040101010101" pitchFamily="2" charset="-122"/>
                <a:cs typeface="Microsoft YaHei"/>
              </a:rPr>
              <a:t>体</a:t>
            </a:r>
            <a:endParaRPr sz="3200" b="1" dirty="0">
              <a:latin typeface="华文中宋" panose="02010600040101010101" pitchFamily="2" charset="-122"/>
              <a:ea typeface="华文中宋" panose="02010600040101010101" pitchFamily="2" charset="-122"/>
              <a:cs typeface="Microsoft YaHei"/>
            </a:endParaRPr>
          </a:p>
        </p:txBody>
      </p:sp>
      <p:sp>
        <p:nvSpPr>
          <p:cNvPr id="9" name="object 9"/>
          <p:cNvSpPr/>
          <p:nvPr/>
        </p:nvSpPr>
        <p:spPr>
          <a:xfrm>
            <a:off x="465416" y="2566250"/>
            <a:ext cx="1001951" cy="114509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7224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075522A-5DE6-4BE6-BDEA-151CCD24E309}"/>
              </a:ext>
            </a:extLst>
          </p:cNvPr>
          <p:cNvPicPr>
            <a:picLocks noChangeAspect="1"/>
          </p:cNvPicPr>
          <p:nvPr/>
        </p:nvPicPr>
        <p:blipFill rotWithShape="1">
          <a:blip r:embed="rId2" cstate="print"/>
          <a:srcRect l="14812" t="14709" r="21806" b="9684"/>
          <a:stretch/>
        </p:blipFill>
        <p:spPr>
          <a:xfrm>
            <a:off x="667407" y="1493581"/>
            <a:ext cx="1496619" cy="2143160"/>
          </a:xfrm>
          <a:prstGeom prst="rect">
            <a:avLst/>
          </a:prstGeom>
        </p:spPr>
      </p:pic>
      <p:pic>
        <p:nvPicPr>
          <p:cNvPr id="6" name="图片 5">
            <a:extLst>
              <a:ext uri="{FF2B5EF4-FFF2-40B4-BE49-F238E27FC236}">
                <a16:creationId xmlns:a16="http://schemas.microsoft.com/office/drawing/2014/main" id="{5AC343DD-0F7E-46CA-9228-A899AF1B582C}"/>
              </a:ext>
            </a:extLst>
          </p:cNvPr>
          <p:cNvPicPr>
            <a:picLocks noChangeAspect="1"/>
          </p:cNvPicPr>
          <p:nvPr/>
        </p:nvPicPr>
        <p:blipFill rotWithShape="1">
          <a:blip r:embed="rId3" cstate="print"/>
          <a:srcRect l="3479" t="773" r="4387" b="2059"/>
          <a:stretch/>
        </p:blipFill>
        <p:spPr>
          <a:xfrm>
            <a:off x="2238012" y="1493581"/>
            <a:ext cx="1496619" cy="2149120"/>
          </a:xfrm>
          <a:prstGeom prst="rect">
            <a:avLst/>
          </a:prstGeom>
        </p:spPr>
      </p:pic>
      <p:pic>
        <p:nvPicPr>
          <p:cNvPr id="7" name="图片 6">
            <a:extLst>
              <a:ext uri="{FF2B5EF4-FFF2-40B4-BE49-F238E27FC236}">
                <a16:creationId xmlns:a16="http://schemas.microsoft.com/office/drawing/2014/main" id="{B3D5129D-BAF8-43C3-BA04-68DE97A46A2C}"/>
              </a:ext>
            </a:extLst>
          </p:cNvPr>
          <p:cNvPicPr>
            <a:picLocks noChangeAspect="1"/>
          </p:cNvPicPr>
          <p:nvPr/>
        </p:nvPicPr>
        <p:blipFill rotWithShape="1">
          <a:blip r:embed="rId4" cstate="print"/>
          <a:srcRect l="5705" t="2365" r="6591" b="4624"/>
          <a:stretch/>
        </p:blipFill>
        <p:spPr>
          <a:xfrm>
            <a:off x="3808617" y="1493582"/>
            <a:ext cx="1496619" cy="2149120"/>
          </a:xfrm>
          <a:prstGeom prst="rect">
            <a:avLst/>
          </a:prstGeom>
        </p:spPr>
      </p:pic>
      <p:pic>
        <p:nvPicPr>
          <p:cNvPr id="8" name="图片 7">
            <a:extLst>
              <a:ext uri="{FF2B5EF4-FFF2-40B4-BE49-F238E27FC236}">
                <a16:creationId xmlns:a16="http://schemas.microsoft.com/office/drawing/2014/main" id="{2EB8557C-39A0-4105-A145-4DE989F21EB1}"/>
              </a:ext>
            </a:extLst>
          </p:cNvPr>
          <p:cNvPicPr>
            <a:picLocks noChangeAspect="1"/>
          </p:cNvPicPr>
          <p:nvPr/>
        </p:nvPicPr>
        <p:blipFill rotWithShape="1">
          <a:blip r:embed="rId5" cstate="print"/>
          <a:srcRect l="2780" t="2364" r="2487" b="1377"/>
          <a:stretch/>
        </p:blipFill>
        <p:spPr>
          <a:xfrm>
            <a:off x="5379222" y="1493581"/>
            <a:ext cx="1496619" cy="2143160"/>
          </a:xfrm>
          <a:prstGeom prst="rect">
            <a:avLst/>
          </a:prstGeom>
        </p:spPr>
      </p:pic>
      <p:pic>
        <p:nvPicPr>
          <p:cNvPr id="9" name="Picture 6" descr="20067115_b">
            <a:extLst>
              <a:ext uri="{FF2B5EF4-FFF2-40B4-BE49-F238E27FC236}">
                <a16:creationId xmlns:a16="http://schemas.microsoft.com/office/drawing/2014/main" id="{16CE046A-7D52-4288-8425-34F7CD0D93A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82" t="3863" r="3081" b="2465"/>
          <a:stretch/>
        </p:blipFill>
        <p:spPr bwMode="auto">
          <a:xfrm>
            <a:off x="6949826" y="1493581"/>
            <a:ext cx="1496619" cy="214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FB8F4258-711F-443C-B8FA-87921EC2285A}"/>
              </a:ext>
            </a:extLst>
          </p:cNvPr>
          <p:cNvPicPr>
            <a:picLocks noChangeAspect="1"/>
          </p:cNvPicPr>
          <p:nvPr/>
        </p:nvPicPr>
        <p:blipFill rotWithShape="1">
          <a:blip r:embed="rId7" cstate="print"/>
          <a:srcRect l="5738" t="3877" r="10353" b="5362"/>
          <a:stretch/>
        </p:blipFill>
        <p:spPr>
          <a:xfrm>
            <a:off x="8520431" y="1493581"/>
            <a:ext cx="1496619" cy="2149120"/>
          </a:xfrm>
          <a:prstGeom prst="rect">
            <a:avLst/>
          </a:prstGeom>
        </p:spPr>
      </p:pic>
      <p:pic>
        <p:nvPicPr>
          <p:cNvPr id="12" name="图片 11">
            <a:extLst>
              <a:ext uri="{FF2B5EF4-FFF2-40B4-BE49-F238E27FC236}">
                <a16:creationId xmlns:a16="http://schemas.microsoft.com/office/drawing/2014/main" id="{579F29F4-74F7-4275-9B1B-F5E35FFA3E1D}"/>
              </a:ext>
            </a:extLst>
          </p:cNvPr>
          <p:cNvPicPr>
            <a:picLocks noChangeAspect="1"/>
          </p:cNvPicPr>
          <p:nvPr/>
        </p:nvPicPr>
        <p:blipFill rotWithShape="1">
          <a:blip r:embed="rId8" cstate="print"/>
          <a:srcRect r="994" b="1984"/>
          <a:stretch/>
        </p:blipFill>
        <p:spPr>
          <a:xfrm>
            <a:off x="10091037" y="1493581"/>
            <a:ext cx="1496619" cy="2143160"/>
          </a:xfrm>
          <a:prstGeom prst="rect">
            <a:avLst/>
          </a:prstGeom>
        </p:spPr>
      </p:pic>
      <p:pic>
        <p:nvPicPr>
          <p:cNvPr id="13" name="图片 12">
            <a:extLst>
              <a:ext uri="{FF2B5EF4-FFF2-40B4-BE49-F238E27FC236}">
                <a16:creationId xmlns:a16="http://schemas.microsoft.com/office/drawing/2014/main" id="{14487F86-D692-44C1-AE4A-65FD7297BEBE}"/>
              </a:ext>
            </a:extLst>
          </p:cNvPr>
          <p:cNvPicPr>
            <a:picLocks noChangeAspect="1"/>
          </p:cNvPicPr>
          <p:nvPr/>
        </p:nvPicPr>
        <p:blipFill>
          <a:blip r:embed="rId9" cstate="print"/>
          <a:stretch>
            <a:fillRect/>
          </a:stretch>
        </p:blipFill>
        <p:spPr>
          <a:xfrm>
            <a:off x="667406" y="3802910"/>
            <a:ext cx="1262472" cy="1780918"/>
          </a:xfrm>
          <a:prstGeom prst="rect">
            <a:avLst/>
          </a:prstGeom>
        </p:spPr>
      </p:pic>
      <p:pic>
        <p:nvPicPr>
          <p:cNvPr id="15" name="Picture 3" descr="351234">
            <a:extLst>
              <a:ext uri="{FF2B5EF4-FFF2-40B4-BE49-F238E27FC236}">
                <a16:creationId xmlns:a16="http://schemas.microsoft.com/office/drawing/2014/main" id="{D7C906E8-5E19-45AF-9541-2AF0BB6AEF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26927" y="3802911"/>
            <a:ext cx="1369722" cy="177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AE844DA1-EA3C-43A7-91EF-61757081EEE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489" t="7160" b="3297"/>
          <a:stretch/>
        </p:blipFill>
        <p:spPr>
          <a:xfrm rot="5400000">
            <a:off x="3242818" y="4053789"/>
            <a:ext cx="1778656" cy="1276899"/>
          </a:xfrm>
          <a:prstGeom prst="rect">
            <a:avLst/>
          </a:prstGeom>
        </p:spPr>
      </p:pic>
      <p:pic>
        <p:nvPicPr>
          <p:cNvPr id="17" name="图片 16">
            <a:extLst>
              <a:ext uri="{FF2B5EF4-FFF2-40B4-BE49-F238E27FC236}">
                <a16:creationId xmlns:a16="http://schemas.microsoft.com/office/drawing/2014/main" id="{9213A5D2-AEF7-44CE-9808-B62180106FE0}"/>
              </a:ext>
            </a:extLst>
          </p:cNvPr>
          <p:cNvPicPr>
            <a:picLocks noChangeAspect="1"/>
          </p:cNvPicPr>
          <p:nvPr/>
        </p:nvPicPr>
        <p:blipFill>
          <a:blip r:embed="rId12" cstate="print"/>
          <a:stretch>
            <a:fillRect/>
          </a:stretch>
        </p:blipFill>
        <p:spPr>
          <a:xfrm>
            <a:off x="4867643" y="3802911"/>
            <a:ext cx="1262472" cy="1778656"/>
          </a:xfrm>
          <a:prstGeom prst="rect">
            <a:avLst/>
          </a:prstGeom>
        </p:spPr>
      </p:pic>
      <p:pic>
        <p:nvPicPr>
          <p:cNvPr id="18" name="图片 17">
            <a:extLst>
              <a:ext uri="{FF2B5EF4-FFF2-40B4-BE49-F238E27FC236}">
                <a16:creationId xmlns:a16="http://schemas.microsoft.com/office/drawing/2014/main" id="{9C6D6D22-7878-45A2-BC50-7E426E65F3D0}"/>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3926" b="89630" l="32604" r="67813">
                        <a14:foregroundMark x1="35833" y1="15852" x2="50833" y2="46667"/>
                        <a14:foregroundMark x1="50833" y1="46667" x2="58333" y2="74519"/>
                        <a14:foregroundMark x1="58333" y1="74519" x2="65779" y2="86388"/>
                        <a14:foregroundMark x1="48021" y1="25926" x2="56146" y2="24000"/>
                        <a14:foregroundMark x1="56146" y1="24000" x2="63542" y2="25037"/>
                        <a14:foregroundMark x1="63542" y1="25037" x2="65104" y2="29333"/>
                        <a14:foregroundMark x1="48021" y1="13926" x2="65833" y2="20148"/>
                        <a14:foregroundMark x1="65833" y1="20148" x2="66354" y2="21037"/>
                        <a14:foregroundMark x1="32604" y1="15111" x2="37917" y2="27111"/>
                        <a14:foregroundMark x1="37917" y1="27111" x2="40729" y2="65778"/>
                        <a14:foregroundMark x1="44271" y1="40444" x2="59167" y2="34667"/>
                        <a14:foregroundMark x1="59167" y1="34667" x2="60729" y2="40148"/>
                        <a14:foregroundMark x1="46563" y1="37778" x2="61563" y2="41630"/>
                        <a14:foregroundMark x1="50313" y1="36296" x2="57083" y2="40889"/>
                        <a14:foregroundMark x1="57083" y1="40889" x2="58750" y2="49778"/>
                        <a14:foregroundMark x1="43229" y1="15111" x2="46563" y2="24000"/>
                        <a14:backgroundMark x1="66563" y1="87852" x2="68125" y2="88593"/>
                        <a14:backgroundMark x1="66563" y1="87407" x2="66042" y2="90370"/>
                        <a14:backgroundMark x1="64792" y1="88593" x2="67083" y2="88593"/>
                        <a14:backgroundMark x1="66354" y1="87111" x2="68854" y2="89333"/>
                      </a14:backgroundRemoval>
                    </a14:imgEffect>
                  </a14:imgLayer>
                </a14:imgProps>
              </a:ext>
              <a:ext uri="{28A0092B-C50C-407E-A947-70E740481C1C}">
                <a14:useLocalDpi xmlns:a14="http://schemas.microsoft.com/office/drawing/2010/main" val="0"/>
              </a:ext>
            </a:extLst>
          </a:blip>
          <a:srcRect l="31915" t="10273" r="32379" b="9289"/>
          <a:stretch/>
        </p:blipFill>
        <p:spPr>
          <a:xfrm>
            <a:off x="8946204" y="3762951"/>
            <a:ext cx="1266880" cy="1945088"/>
          </a:xfrm>
          <a:prstGeom prst="rect">
            <a:avLst/>
          </a:prstGeom>
        </p:spPr>
      </p:pic>
      <p:pic>
        <p:nvPicPr>
          <p:cNvPr id="1026" name="Picture 2" descr="ç§»å¨äºèè¥éï¼ä»4Pæ¶ä»£å°4Dæ¶ä»£">
            <a:extLst>
              <a:ext uri="{FF2B5EF4-FFF2-40B4-BE49-F238E27FC236}">
                <a16:creationId xmlns:a16="http://schemas.microsoft.com/office/drawing/2014/main" id="{0B7ED0CE-D2A5-4157-867A-4FB3C1E8D75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86684" y="3802911"/>
            <a:ext cx="1262472" cy="1803532"/>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a:extLst>
              <a:ext uri="{FF2B5EF4-FFF2-40B4-BE49-F238E27FC236}">
                <a16:creationId xmlns:a16="http://schemas.microsoft.com/office/drawing/2014/main" id="{2E4D3DEA-9533-4F6D-B9D3-FEB8D88096A9}"/>
              </a:ext>
            </a:extLst>
          </p:cNvPr>
          <p:cNvPicPr>
            <a:picLocks noChangeAspect="1"/>
          </p:cNvPicPr>
          <p:nvPr/>
        </p:nvPicPr>
        <p:blipFill>
          <a:blip r:embed="rId16" cstate="print"/>
          <a:stretch>
            <a:fillRect/>
          </a:stretch>
        </p:blipFill>
        <p:spPr>
          <a:xfrm>
            <a:off x="6227164" y="3802911"/>
            <a:ext cx="1262472" cy="1791319"/>
          </a:xfrm>
          <a:prstGeom prst="rect">
            <a:avLst/>
          </a:prstGeom>
        </p:spPr>
      </p:pic>
      <p:pic>
        <p:nvPicPr>
          <p:cNvPr id="4" name="图片 3">
            <a:extLst>
              <a:ext uri="{FF2B5EF4-FFF2-40B4-BE49-F238E27FC236}">
                <a16:creationId xmlns:a16="http://schemas.microsoft.com/office/drawing/2014/main" id="{1786143C-DFB5-4C43-8B67-7E07419B07E2}"/>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6404" b="99015" l="6822" r="91847">
                        <a14:foregroundMark x1="41265" y1="9852" x2="51082" y2="49877"/>
                        <a14:foregroundMark x1="51082" y1="49877" x2="49085" y2="44951"/>
                        <a14:foregroundMark x1="24459" y1="14409" x2="24958" y2="31773"/>
                        <a14:foregroundMark x1="24958" y1="31773" x2="24958" y2="31034"/>
                        <a14:foregroundMark x1="24958" y1="11823" x2="26955" y2="37192"/>
                        <a14:foregroundMark x1="26955" y1="37192" x2="31281" y2="39901"/>
                        <a14:foregroundMark x1="27121" y1="14901" x2="21963" y2="46182"/>
                        <a14:foregroundMark x1="21963" y1="46182" x2="25624" y2="47660"/>
                        <a14:foregroundMark x1="38602" y1="15640" x2="43261" y2="48276"/>
                        <a14:foregroundMark x1="43261" y1="48276" x2="64725" y2="20690"/>
                        <a14:foregroundMark x1="67221" y1="14901" x2="67055" y2="69335"/>
                        <a14:foregroundMark x1="67055" y1="69335" x2="66223" y2="59606"/>
                        <a14:foregroundMark x1="76206" y1="21059" x2="77704" y2="59113"/>
                        <a14:foregroundMark x1="77704" y1="59113" x2="80366" y2="62315"/>
                        <a14:foregroundMark x1="92845" y1="22537" x2="92819" y2="22906"/>
                        <a14:foregroundMark x1="91514" y1="41379" x2="90849" y2="41502"/>
                        <a14:foregroundMark x1="91942" y1="45705" x2="91847" y2="46182"/>
                        <a14:foregroundMark x1="98669" y1="11823" x2="96468" y2="22906"/>
                        <a14:foregroundMark x1="91847" y1="46182" x2="91847" y2="46182"/>
                        <a14:foregroundMark x1="84526" y1="7143" x2="65724" y2="41502"/>
                        <a14:foregroundMark x1="65724" y1="41502" x2="65724" y2="41502"/>
                        <a14:foregroundMark x1="13478" y1="7143" x2="55241" y2="16379"/>
                        <a14:foregroundMark x1="24459" y1="6404" x2="72546" y2="8251"/>
                        <a14:foregroundMark x1="11980" y1="7143" x2="7407" y2="23846"/>
                        <a14:foregroundMark x1="8763" y1="33434" x2="11314" y2="43227"/>
                        <a14:foregroundMark x1="11314" y1="43227" x2="19301" y2="48030"/>
                        <a14:foregroundMark x1="10982" y1="24877" x2="14143" y2="51970"/>
                        <a14:foregroundMark x1="26622" y1="63916" x2="28619" y2="79187"/>
                        <a14:foregroundMark x1="28619" y1="79187" x2="31780" y2="81650"/>
                        <a14:foregroundMark x1="10982" y1="59236" x2="9817" y2="76478"/>
                        <a14:foregroundMark x1="9817" y1="76478" x2="14642" y2="87069"/>
                        <a14:foregroundMark x1="24459" y1="64655" x2="31947" y2="80788"/>
                        <a14:foregroundMark x1="31947" y1="80788" x2="47421" y2="83621"/>
                        <a14:foregroundMark x1="18802" y1="85961" x2="81364" y2="78571"/>
                        <a14:foregroundMark x1="26622" y1="72414" x2="61564" y2="83990"/>
                        <a14:foregroundMark x1="20799" y1="90517" x2="90849" y2="84360"/>
                        <a14:foregroundMark x1="29285" y1="89778" x2="77704" y2="86700"/>
                        <a14:foregroundMark x1="23461" y1="92118" x2="50582" y2="92611"/>
                        <a14:foregroundMark x1="50582" y1="92611" x2="86522" y2="89409"/>
                        <a14:foregroundMark x1="18802" y1="94458" x2="22229" y2="96134"/>
                        <a14:backgroundMark x1="96007" y1="22906" x2="96007" y2="32266"/>
                        <a14:backgroundMark x1="96007" y1="32266" x2="95507" y2="37685"/>
                        <a14:backgroundMark x1="96007" y1="36823" x2="95507" y2="45813"/>
                        <a14:backgroundMark x1="27621" y1="98276" x2="16140" y2="99877"/>
                        <a14:backgroundMark x1="6822" y1="23768" x2="4160" y2="34606"/>
                      </a14:backgroundRemoval>
                    </a14:imgEffect>
                  </a14:imgLayer>
                </a14:imgProps>
              </a:ext>
            </a:extLst>
          </a:blip>
          <a:stretch>
            <a:fillRect/>
          </a:stretch>
        </p:blipFill>
        <p:spPr>
          <a:xfrm>
            <a:off x="10248595" y="3748391"/>
            <a:ext cx="1450429" cy="1959649"/>
          </a:xfrm>
          <a:prstGeom prst="rect">
            <a:avLst/>
          </a:prstGeom>
        </p:spPr>
      </p:pic>
      <p:sp>
        <p:nvSpPr>
          <p:cNvPr id="19" name="文本框 1">
            <a:extLst>
              <a:ext uri="{FF2B5EF4-FFF2-40B4-BE49-F238E27FC236}">
                <a16:creationId xmlns:a16="http://schemas.microsoft.com/office/drawing/2014/main" id="{F72F4B5C-257E-47BE-A40D-B7A05D4F5098}"/>
              </a:ext>
            </a:extLst>
          </p:cNvPr>
          <p:cNvSpPr txBox="1"/>
          <p:nvPr/>
        </p:nvSpPr>
        <p:spPr>
          <a:xfrm>
            <a:off x="270713" y="166553"/>
            <a:ext cx="8812778" cy="617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1282" tIns="31282" rIns="31282" bIns="31282" numCol="1" spcCol="38100" rtlCol="0" anchor="ctr">
            <a:spAutoFit/>
          </a:bodyPr>
          <a:lstStyle/>
          <a:p>
            <a:r>
              <a:rPr lang="zh-CN" altLang="en-US" sz="3600" b="1" spc="143" dirty="0">
                <a:solidFill>
                  <a:srgbClr val="FF0000"/>
                </a:solidFill>
                <a:latin typeface="华文中宋" panose="02010600040101010101" pitchFamily="2" charset="-122"/>
                <a:ea typeface="华文中宋" panose="02010600040101010101" pitchFamily="2" charset="-122"/>
              </a:rPr>
              <a:t>出版的部分专著、译著</a:t>
            </a:r>
          </a:p>
        </p:txBody>
      </p:sp>
    </p:spTree>
    <p:extLst>
      <p:ext uri="{BB962C8B-B14F-4D97-AF65-F5344CB8AC3E}">
        <p14:creationId xmlns:p14="http://schemas.microsoft.com/office/powerpoint/2010/main" val="1565226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411" y="1094727"/>
            <a:ext cx="11737340" cy="905376"/>
          </a:xfrm>
          <a:prstGeom prst="rect">
            <a:avLst/>
          </a:prstGeom>
          <a:ln w="19050">
            <a:solidFill>
              <a:srgbClr val="E60012"/>
            </a:solidFill>
          </a:ln>
        </p:spPr>
        <p:txBody>
          <a:bodyPr vert="horz" wrap="square" lIns="0" tIns="165100" rIns="0" bIns="0" rtlCol="0">
            <a:spAutoFit/>
          </a:bodyPr>
          <a:lstStyle/>
          <a:p>
            <a:pPr marL="91440">
              <a:lnSpc>
                <a:spcPct val="100000"/>
              </a:lnSpc>
              <a:spcBef>
                <a:spcPts val="1300"/>
              </a:spcBef>
            </a:pPr>
            <a:r>
              <a:rPr sz="2400" b="1" spc="0" dirty="0">
                <a:latin typeface="楷体" panose="02010609060101010101" pitchFamily="49" charset="-122"/>
                <a:ea typeface="楷体" panose="02010609060101010101" pitchFamily="49" charset="-122"/>
                <a:cs typeface="Microsoft JhengHei"/>
              </a:rPr>
              <a:t>在价值传递中，个性化定制更以用户为中心，其运作特点</a:t>
            </a:r>
            <a:r>
              <a:rPr sz="2400" b="1" spc="5" dirty="0">
                <a:latin typeface="楷体" panose="02010609060101010101" pitchFamily="49" charset="-122"/>
                <a:ea typeface="楷体" panose="02010609060101010101" pitchFamily="49" charset="-122"/>
                <a:cs typeface="Microsoft JhengHei"/>
              </a:rPr>
              <a:t>是</a:t>
            </a:r>
            <a:r>
              <a:rPr sz="2400" b="1" spc="0" dirty="0">
                <a:latin typeface="楷体" panose="02010609060101010101" pitchFamily="49" charset="-122"/>
                <a:ea typeface="楷体" panose="02010609060101010101" pitchFamily="49" charset="-122"/>
                <a:cs typeface="Microsoft JhengHei"/>
              </a:rPr>
              <a:t>由用户引发并由自身参与、 控制需求的满足过程，企业运</a:t>
            </a:r>
            <a:r>
              <a:rPr sz="2400" b="1" spc="5" dirty="0">
                <a:latin typeface="楷体" panose="02010609060101010101" pitchFamily="49" charset="-122"/>
                <a:ea typeface="楷体" panose="02010609060101010101" pitchFamily="49" charset="-122"/>
                <a:cs typeface="Microsoft JhengHei"/>
              </a:rPr>
              <a:t>作</a:t>
            </a:r>
            <a:r>
              <a:rPr sz="2400" b="1" spc="0" dirty="0">
                <a:latin typeface="楷体" panose="02010609060101010101" pitchFamily="49" charset="-122"/>
                <a:ea typeface="楷体" panose="02010609060101010101" pitchFamily="49" charset="-122"/>
                <a:cs typeface="Microsoft JhengHei"/>
              </a:rPr>
              <a:t>由用户订</a:t>
            </a:r>
            <a:r>
              <a:rPr sz="2400" b="1" spc="5" dirty="0">
                <a:latin typeface="楷体" panose="02010609060101010101" pitchFamily="49" charset="-122"/>
                <a:ea typeface="楷体" panose="02010609060101010101" pitchFamily="49" charset="-122"/>
                <a:cs typeface="Microsoft JhengHei"/>
              </a:rPr>
              <a:t>单</a:t>
            </a:r>
            <a:r>
              <a:rPr sz="2400" b="1" spc="0" dirty="0">
                <a:latin typeface="楷体" panose="02010609060101010101" pitchFamily="49" charset="-122"/>
                <a:ea typeface="楷体" panose="02010609060101010101" pitchFamily="49" charset="-122"/>
                <a:cs typeface="Microsoft JhengHei"/>
              </a:rPr>
              <a:t>驱动</a:t>
            </a:r>
            <a:endParaRPr sz="2400" dirty="0">
              <a:latin typeface="楷体" panose="02010609060101010101" pitchFamily="49" charset="-122"/>
              <a:ea typeface="楷体" panose="02010609060101010101" pitchFamily="49" charset="-122"/>
              <a:cs typeface="Microsoft JhengHei"/>
            </a:endParaRPr>
          </a:p>
        </p:txBody>
      </p:sp>
      <p:sp>
        <p:nvSpPr>
          <p:cNvPr id="3" name="object 3"/>
          <p:cNvSpPr txBox="1"/>
          <p:nvPr/>
        </p:nvSpPr>
        <p:spPr>
          <a:xfrm>
            <a:off x="4154423" y="2385948"/>
            <a:ext cx="3959860" cy="527050"/>
          </a:xfrm>
          <a:prstGeom prst="rect">
            <a:avLst/>
          </a:prstGeom>
          <a:solidFill>
            <a:srgbClr val="830016"/>
          </a:solidFill>
        </p:spPr>
        <p:txBody>
          <a:bodyPr vert="horz" wrap="square" lIns="0" tIns="141605" rIns="0" bIns="0" rtlCol="0">
            <a:spAutoFit/>
          </a:bodyPr>
          <a:lstStyle/>
          <a:p>
            <a:pPr marL="459105">
              <a:lnSpc>
                <a:spcPct val="100000"/>
              </a:lnSpc>
              <a:spcBef>
                <a:spcPts val="1115"/>
              </a:spcBef>
            </a:pPr>
            <a:r>
              <a:rPr sz="1600" b="1" spc="-5" dirty="0">
                <a:solidFill>
                  <a:srgbClr val="FFFFFF"/>
                </a:solidFill>
                <a:latin typeface="Microsoft YaHei"/>
                <a:cs typeface="Microsoft YaHei"/>
              </a:rPr>
              <a:t>小米手机“参与感销售”收效显著</a:t>
            </a:r>
            <a:endParaRPr sz="1600">
              <a:latin typeface="Microsoft YaHei"/>
              <a:cs typeface="Microsoft YaHei"/>
            </a:endParaRPr>
          </a:p>
        </p:txBody>
      </p:sp>
      <p:sp>
        <p:nvSpPr>
          <p:cNvPr id="4" name="object 4"/>
          <p:cNvSpPr txBox="1"/>
          <p:nvPr/>
        </p:nvSpPr>
        <p:spPr>
          <a:xfrm>
            <a:off x="8310498" y="2395601"/>
            <a:ext cx="3667125" cy="527050"/>
          </a:xfrm>
          <a:prstGeom prst="rect">
            <a:avLst/>
          </a:prstGeom>
          <a:solidFill>
            <a:srgbClr val="830016"/>
          </a:solidFill>
        </p:spPr>
        <p:txBody>
          <a:bodyPr vert="horz" wrap="square" lIns="0" tIns="141605" rIns="0" bIns="0" rtlCol="0">
            <a:spAutoFit/>
          </a:bodyPr>
          <a:lstStyle/>
          <a:p>
            <a:pPr marL="211454">
              <a:lnSpc>
                <a:spcPct val="100000"/>
              </a:lnSpc>
              <a:spcBef>
                <a:spcPts val="1115"/>
              </a:spcBef>
            </a:pPr>
            <a:r>
              <a:rPr sz="1600" b="1" spc="-5" dirty="0">
                <a:solidFill>
                  <a:srgbClr val="FFFFFF"/>
                </a:solidFill>
                <a:latin typeface="Microsoft YaHei"/>
                <a:cs typeface="Microsoft YaHei"/>
              </a:rPr>
              <a:t>华为电商：“渠道之争，价值为尊”</a:t>
            </a:r>
            <a:endParaRPr sz="1600">
              <a:latin typeface="Microsoft YaHei"/>
              <a:cs typeface="Microsoft YaHei"/>
            </a:endParaRPr>
          </a:p>
        </p:txBody>
      </p:sp>
      <p:sp>
        <p:nvSpPr>
          <p:cNvPr id="5" name="object 5"/>
          <p:cNvSpPr txBox="1"/>
          <p:nvPr/>
        </p:nvSpPr>
        <p:spPr>
          <a:xfrm>
            <a:off x="240398" y="2385948"/>
            <a:ext cx="3717925" cy="527050"/>
          </a:xfrm>
          <a:prstGeom prst="rect">
            <a:avLst/>
          </a:prstGeom>
          <a:solidFill>
            <a:srgbClr val="830016"/>
          </a:solidFill>
        </p:spPr>
        <p:txBody>
          <a:bodyPr vert="horz" wrap="square" lIns="0" tIns="19685" rIns="0" bIns="0" rtlCol="0">
            <a:spAutoFit/>
          </a:bodyPr>
          <a:lstStyle/>
          <a:p>
            <a:pPr marL="1270" algn="ctr">
              <a:lnSpc>
                <a:spcPct val="100000"/>
              </a:lnSpc>
              <a:spcBef>
                <a:spcPts val="155"/>
              </a:spcBef>
            </a:pPr>
            <a:r>
              <a:rPr sz="1600" b="1" spc="-10" dirty="0">
                <a:solidFill>
                  <a:srgbClr val="FFFFFF"/>
                </a:solidFill>
                <a:latin typeface="Microsoft YaHei"/>
                <a:cs typeface="Microsoft YaHei"/>
              </a:rPr>
              <a:t>Priceline</a:t>
            </a:r>
            <a:endParaRPr sz="1600">
              <a:latin typeface="Microsoft YaHei"/>
              <a:cs typeface="Microsoft YaHei"/>
            </a:endParaRPr>
          </a:p>
          <a:p>
            <a:pPr marL="3810" algn="ctr">
              <a:lnSpc>
                <a:spcPct val="100000"/>
              </a:lnSpc>
            </a:pPr>
            <a:r>
              <a:rPr sz="1600" b="1" spc="-5" dirty="0">
                <a:solidFill>
                  <a:srgbClr val="FFFFFF"/>
                </a:solidFill>
                <a:latin typeface="Microsoft YaHei"/>
                <a:cs typeface="Microsoft YaHei"/>
              </a:rPr>
              <a:t>让旅客成为航空公司粉丝</a:t>
            </a:r>
            <a:endParaRPr sz="1600">
              <a:latin typeface="Microsoft YaHei"/>
              <a:cs typeface="Microsoft YaHei"/>
            </a:endParaRPr>
          </a:p>
        </p:txBody>
      </p:sp>
      <p:sp>
        <p:nvSpPr>
          <p:cNvPr id="6" name="object 6"/>
          <p:cNvSpPr txBox="1"/>
          <p:nvPr/>
        </p:nvSpPr>
        <p:spPr>
          <a:xfrm>
            <a:off x="4154423" y="2919145"/>
            <a:ext cx="3959860" cy="3763010"/>
          </a:xfrm>
          <a:prstGeom prst="rect">
            <a:avLst/>
          </a:prstGeom>
          <a:ln w="12700">
            <a:solidFill>
              <a:srgbClr val="7E7E7E"/>
            </a:solidFill>
          </a:ln>
        </p:spPr>
        <p:txBody>
          <a:bodyPr vert="horz" wrap="square" lIns="0" tIns="0" rIns="0" bIns="0" rtlCol="0">
            <a:spAutoFit/>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35"/>
              </a:spcBef>
            </a:pPr>
            <a:endParaRPr sz="2400">
              <a:latin typeface="Times New Roman"/>
              <a:cs typeface="Times New Roman"/>
            </a:endParaRPr>
          </a:p>
          <a:p>
            <a:pPr marL="264160" indent="-172085">
              <a:lnSpc>
                <a:spcPct val="100000"/>
              </a:lnSpc>
              <a:buFont typeface="Wingdings"/>
              <a:buChar char=""/>
              <a:tabLst>
                <a:tab pos="264795" algn="l"/>
              </a:tabLst>
            </a:pPr>
            <a:r>
              <a:rPr sz="1400" b="1" dirty="0">
                <a:latin typeface="Microsoft YaHei"/>
                <a:cs typeface="Microsoft YaHei"/>
              </a:rPr>
              <a:t>研发阶段：</a:t>
            </a:r>
            <a:r>
              <a:rPr sz="1400" dirty="0">
                <a:latin typeface="Microsoft YaHei"/>
                <a:cs typeface="Microsoft YaHei"/>
              </a:rPr>
              <a:t>“众包”模</a:t>
            </a:r>
            <a:r>
              <a:rPr sz="1400" spc="-15" dirty="0">
                <a:latin typeface="Microsoft YaHei"/>
                <a:cs typeface="Microsoft YaHei"/>
              </a:rPr>
              <a:t>式</a:t>
            </a:r>
            <a:r>
              <a:rPr sz="1400" dirty="0">
                <a:latin typeface="Microsoft YaHei"/>
                <a:cs typeface="Microsoft YaHei"/>
              </a:rPr>
              <a:t>，用</a:t>
            </a:r>
            <a:r>
              <a:rPr sz="1400" spc="-15" dirty="0">
                <a:latin typeface="Microsoft YaHei"/>
                <a:cs typeface="Microsoft YaHei"/>
              </a:rPr>
              <a:t>户</a:t>
            </a:r>
            <a:r>
              <a:rPr sz="1400" dirty="0">
                <a:latin typeface="Microsoft YaHei"/>
                <a:cs typeface="Microsoft YaHei"/>
              </a:rPr>
              <a:t>参与</a:t>
            </a:r>
            <a:endParaRPr sz="1400">
              <a:latin typeface="Microsoft YaHei"/>
              <a:cs typeface="Microsoft YaHei"/>
            </a:endParaRPr>
          </a:p>
          <a:p>
            <a:pPr marL="264160" indent="-172085">
              <a:lnSpc>
                <a:spcPct val="100000"/>
              </a:lnSpc>
              <a:buFont typeface="Wingdings"/>
              <a:buChar char=""/>
              <a:tabLst>
                <a:tab pos="264795" algn="l"/>
              </a:tabLst>
            </a:pPr>
            <a:r>
              <a:rPr sz="1400" b="1" dirty="0">
                <a:latin typeface="Microsoft YaHei"/>
                <a:cs typeface="Microsoft YaHei"/>
              </a:rPr>
              <a:t>营销阶段：</a:t>
            </a:r>
            <a:r>
              <a:rPr sz="1400" dirty="0">
                <a:latin typeface="Microsoft YaHei"/>
                <a:cs typeface="Microsoft YaHei"/>
              </a:rPr>
              <a:t>“发烧友”</a:t>
            </a:r>
            <a:r>
              <a:rPr sz="1400" spc="-15" dirty="0">
                <a:latin typeface="Microsoft YaHei"/>
                <a:cs typeface="Microsoft YaHei"/>
              </a:rPr>
              <a:t>口</a:t>
            </a:r>
            <a:r>
              <a:rPr sz="1400" dirty="0">
                <a:latin typeface="Microsoft YaHei"/>
                <a:cs typeface="Microsoft YaHei"/>
              </a:rPr>
              <a:t>碑传播</a:t>
            </a:r>
            <a:endParaRPr sz="1400">
              <a:latin typeface="Microsoft YaHei"/>
              <a:cs typeface="Microsoft YaHei"/>
            </a:endParaRPr>
          </a:p>
          <a:p>
            <a:pPr marL="264160" marR="304165" indent="-172085">
              <a:lnSpc>
                <a:spcPct val="100000"/>
              </a:lnSpc>
              <a:buFont typeface="Wingdings"/>
              <a:buChar char=""/>
              <a:tabLst>
                <a:tab pos="264795" algn="l"/>
              </a:tabLst>
            </a:pPr>
            <a:r>
              <a:rPr sz="1400" b="1" dirty="0">
                <a:latin typeface="Microsoft YaHei"/>
                <a:cs typeface="Microsoft YaHei"/>
              </a:rPr>
              <a:t>有效的价值传递链条：</a:t>
            </a:r>
            <a:r>
              <a:rPr sz="1400" spc="-15" dirty="0">
                <a:latin typeface="Microsoft YaHei"/>
                <a:cs typeface="Microsoft YaHei"/>
              </a:rPr>
              <a:t>从</a:t>
            </a:r>
            <a:r>
              <a:rPr sz="1400" dirty="0">
                <a:latin typeface="Microsoft YaHei"/>
                <a:cs typeface="Microsoft YaHei"/>
              </a:rPr>
              <a:t>消费</a:t>
            </a:r>
            <a:r>
              <a:rPr sz="1400" spc="-15" dirty="0">
                <a:latin typeface="Microsoft YaHei"/>
                <a:cs typeface="Microsoft YaHei"/>
              </a:rPr>
              <a:t>者</a:t>
            </a:r>
            <a:r>
              <a:rPr sz="1400" dirty="0">
                <a:latin typeface="Microsoft YaHei"/>
                <a:cs typeface="Microsoft YaHei"/>
              </a:rPr>
              <a:t>来，</a:t>
            </a:r>
            <a:r>
              <a:rPr sz="1400" spc="-15" dirty="0">
                <a:latin typeface="Microsoft YaHei"/>
                <a:cs typeface="Microsoft YaHei"/>
              </a:rPr>
              <a:t>到</a:t>
            </a:r>
            <a:r>
              <a:rPr sz="1400" dirty="0">
                <a:latin typeface="Microsoft YaHei"/>
                <a:cs typeface="Microsoft YaHei"/>
              </a:rPr>
              <a:t>消费 者中去</a:t>
            </a:r>
            <a:endParaRPr sz="1400">
              <a:latin typeface="Microsoft YaHei"/>
              <a:cs typeface="Microsoft YaHei"/>
            </a:endParaRPr>
          </a:p>
          <a:p>
            <a:pPr marL="264160" indent="-172085">
              <a:lnSpc>
                <a:spcPct val="100000"/>
              </a:lnSpc>
              <a:spcBef>
                <a:spcPts val="5"/>
              </a:spcBef>
              <a:buFont typeface="Wingdings"/>
              <a:buChar char=""/>
              <a:tabLst>
                <a:tab pos="264795" algn="l"/>
              </a:tabLst>
            </a:pPr>
            <a:r>
              <a:rPr sz="1400" b="1" dirty="0">
                <a:latin typeface="Microsoft YaHei"/>
                <a:cs typeface="Microsoft YaHei"/>
              </a:rPr>
              <a:t>参与感带来满意度提升</a:t>
            </a:r>
            <a:r>
              <a:rPr sz="1400" b="1" spc="-10" dirty="0">
                <a:latin typeface="Microsoft YaHei"/>
                <a:cs typeface="Microsoft YaHei"/>
              </a:rPr>
              <a:t>：</a:t>
            </a:r>
            <a:r>
              <a:rPr sz="1400" spc="0" dirty="0">
                <a:latin typeface="Microsoft YaHei"/>
                <a:cs typeface="Microsoft YaHei"/>
              </a:rPr>
              <a:t>参</a:t>
            </a:r>
            <a:r>
              <a:rPr sz="1400" dirty="0">
                <a:latin typeface="Microsoft YaHei"/>
                <a:cs typeface="Microsoft YaHei"/>
              </a:rPr>
              <a:t>与</a:t>
            </a:r>
            <a:r>
              <a:rPr sz="1400" spc="-10" dirty="0">
                <a:latin typeface="Microsoft YaHei"/>
                <a:cs typeface="Microsoft YaHei"/>
              </a:rPr>
              <a:t>“</a:t>
            </a:r>
            <a:r>
              <a:rPr sz="1400" spc="0" dirty="0">
                <a:latin typeface="Microsoft YaHei"/>
                <a:cs typeface="Microsoft YaHei"/>
              </a:rPr>
              <a:t>产</a:t>
            </a:r>
            <a:r>
              <a:rPr sz="1400" dirty="0">
                <a:latin typeface="Microsoft YaHei"/>
                <a:cs typeface="Microsoft YaHei"/>
              </a:rPr>
              <a:t>生</a:t>
            </a:r>
            <a:r>
              <a:rPr sz="1400" spc="-10" dirty="0">
                <a:latin typeface="Microsoft YaHei"/>
                <a:cs typeface="Microsoft YaHei"/>
              </a:rPr>
              <a:t>”</a:t>
            </a:r>
            <a:r>
              <a:rPr sz="1400" dirty="0">
                <a:latin typeface="Microsoft YaHei"/>
                <a:cs typeface="Microsoft YaHei"/>
              </a:rPr>
              <a:t>美好</a:t>
            </a:r>
            <a:endParaRPr sz="1400">
              <a:latin typeface="Microsoft YaHei"/>
              <a:cs typeface="Microsoft YaHei"/>
            </a:endParaRPr>
          </a:p>
        </p:txBody>
      </p:sp>
      <p:sp>
        <p:nvSpPr>
          <p:cNvPr id="7" name="object 7"/>
          <p:cNvSpPr/>
          <p:nvPr/>
        </p:nvSpPr>
        <p:spPr>
          <a:xfrm>
            <a:off x="4253991" y="2994660"/>
            <a:ext cx="3797808" cy="215150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480932" y="3013964"/>
            <a:ext cx="3353434" cy="2133092"/>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8310498" y="2928797"/>
            <a:ext cx="3667125" cy="3752850"/>
          </a:xfrm>
          <a:prstGeom prst="rect">
            <a:avLst/>
          </a:prstGeom>
          <a:ln w="12700">
            <a:solidFill>
              <a:srgbClr val="7E7E7E"/>
            </a:solidFill>
          </a:ln>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spcBef>
                <a:spcPts val="20"/>
              </a:spcBef>
            </a:pPr>
            <a:endParaRPr sz="2350" dirty="0">
              <a:latin typeface="Times New Roman"/>
              <a:cs typeface="Times New Roman"/>
            </a:endParaRPr>
          </a:p>
          <a:p>
            <a:pPr marL="364490" indent="-172085">
              <a:lnSpc>
                <a:spcPct val="100000"/>
              </a:lnSpc>
              <a:spcBef>
                <a:spcPts val="5"/>
              </a:spcBef>
              <a:buFont typeface="Wingdings"/>
              <a:buChar char=""/>
              <a:tabLst>
                <a:tab pos="365125" algn="l"/>
              </a:tabLst>
            </a:pPr>
            <a:r>
              <a:rPr sz="1400" dirty="0">
                <a:latin typeface="Microsoft YaHei"/>
                <a:cs typeface="Microsoft YaHei"/>
              </a:rPr>
              <a:t>发布电商独立品牌荣耀</a:t>
            </a:r>
            <a:r>
              <a:rPr sz="1400" spc="-5" dirty="0">
                <a:latin typeface="Microsoft YaHei"/>
                <a:cs typeface="Microsoft YaHei"/>
              </a:rPr>
              <a:t>（Honor）</a:t>
            </a:r>
            <a:r>
              <a:rPr sz="1400" dirty="0">
                <a:latin typeface="Microsoft YaHei"/>
                <a:cs typeface="Microsoft YaHei"/>
              </a:rPr>
              <a:t>系列</a:t>
            </a:r>
          </a:p>
          <a:p>
            <a:pPr marL="364490" marR="88900" indent="-172085" algn="just">
              <a:lnSpc>
                <a:spcPct val="100000"/>
              </a:lnSpc>
              <a:buFont typeface="Wingdings"/>
              <a:buChar char=""/>
              <a:tabLst>
                <a:tab pos="365125" algn="l"/>
              </a:tabLst>
            </a:pPr>
            <a:r>
              <a:rPr sz="1400" dirty="0">
                <a:latin typeface="Microsoft YaHei"/>
                <a:cs typeface="Microsoft YaHei"/>
              </a:rPr>
              <a:t>作为华为子品牌，重点</a:t>
            </a:r>
            <a:r>
              <a:rPr sz="1400" spc="-15" dirty="0">
                <a:latin typeface="Microsoft YaHei"/>
                <a:cs typeface="Microsoft YaHei"/>
              </a:rPr>
              <a:t>为</a:t>
            </a:r>
            <a:r>
              <a:rPr sz="1400" dirty="0">
                <a:latin typeface="Microsoft YaHei"/>
                <a:cs typeface="Microsoft YaHei"/>
              </a:rPr>
              <a:t>移动</a:t>
            </a:r>
            <a:r>
              <a:rPr sz="1400" spc="-15" dirty="0">
                <a:latin typeface="Microsoft YaHei"/>
                <a:cs typeface="Microsoft YaHei"/>
              </a:rPr>
              <a:t>互</a:t>
            </a:r>
            <a:r>
              <a:rPr sz="1400" dirty="0">
                <a:latin typeface="Microsoft YaHei"/>
                <a:cs typeface="Microsoft YaHei"/>
              </a:rPr>
              <a:t>联网</a:t>
            </a:r>
            <a:r>
              <a:rPr sz="1400" spc="-15" dirty="0">
                <a:latin typeface="Microsoft YaHei"/>
                <a:cs typeface="Microsoft YaHei"/>
              </a:rPr>
              <a:t>消</a:t>
            </a:r>
            <a:r>
              <a:rPr sz="1400" dirty="0">
                <a:latin typeface="Microsoft YaHei"/>
                <a:cs typeface="Microsoft YaHei"/>
              </a:rPr>
              <a:t>费 者提供产品，荣耀品牌</a:t>
            </a:r>
            <a:r>
              <a:rPr sz="1400" spc="-15" dirty="0">
                <a:latin typeface="Microsoft YaHei"/>
                <a:cs typeface="Microsoft YaHei"/>
              </a:rPr>
              <a:t>主</a:t>
            </a:r>
            <a:r>
              <a:rPr sz="1400" dirty="0">
                <a:latin typeface="Microsoft YaHei"/>
                <a:cs typeface="Microsoft YaHei"/>
              </a:rPr>
              <a:t>打性</a:t>
            </a:r>
            <a:r>
              <a:rPr sz="1400" spc="-15" dirty="0">
                <a:latin typeface="Microsoft YaHei"/>
                <a:cs typeface="Microsoft YaHei"/>
              </a:rPr>
              <a:t>价</a:t>
            </a:r>
            <a:r>
              <a:rPr sz="1400" dirty="0">
                <a:latin typeface="Microsoft YaHei"/>
                <a:cs typeface="Microsoft YaHei"/>
              </a:rPr>
              <a:t>比和</a:t>
            </a:r>
            <a:r>
              <a:rPr sz="1400" spc="-15" dirty="0">
                <a:latin typeface="Microsoft YaHei"/>
                <a:cs typeface="Microsoft YaHei"/>
              </a:rPr>
              <a:t>互</a:t>
            </a:r>
            <a:r>
              <a:rPr sz="1400" dirty="0">
                <a:latin typeface="Microsoft YaHei"/>
                <a:cs typeface="Microsoft YaHei"/>
              </a:rPr>
              <a:t>联 网营销</a:t>
            </a:r>
          </a:p>
          <a:p>
            <a:pPr marL="364490" indent="-172085">
              <a:lnSpc>
                <a:spcPct val="100000"/>
              </a:lnSpc>
              <a:buFont typeface="Wingdings"/>
              <a:buChar char=""/>
              <a:tabLst>
                <a:tab pos="365125" algn="l"/>
              </a:tabLst>
            </a:pPr>
            <a:r>
              <a:rPr sz="1400" dirty="0">
                <a:latin typeface="Microsoft YaHei"/>
                <a:cs typeface="Microsoft YaHei"/>
              </a:rPr>
              <a:t>减少渠道冲突</a:t>
            </a:r>
          </a:p>
        </p:txBody>
      </p:sp>
      <p:sp>
        <p:nvSpPr>
          <p:cNvPr id="10" name="object 10"/>
          <p:cNvSpPr txBox="1"/>
          <p:nvPr/>
        </p:nvSpPr>
        <p:spPr>
          <a:xfrm>
            <a:off x="240398" y="2919183"/>
            <a:ext cx="3717925" cy="3724096"/>
          </a:xfrm>
          <a:prstGeom prst="rect">
            <a:avLst/>
          </a:prstGeom>
          <a:ln w="12700">
            <a:solidFill>
              <a:srgbClr val="7E7E7E"/>
            </a:solidFill>
          </a:ln>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marL="377190" indent="-285750">
              <a:lnSpc>
                <a:spcPct val="100000"/>
              </a:lnSpc>
              <a:spcBef>
                <a:spcPts val="5"/>
              </a:spcBef>
              <a:buFont typeface="Wingdings" panose="05000000000000000000" pitchFamily="2" charset="2"/>
              <a:buChar char="n"/>
              <a:tabLst>
                <a:tab pos="264160" algn="l"/>
              </a:tabLst>
            </a:pPr>
            <a:endParaRPr lang="en-US" sz="1400" spc="-5" dirty="0">
              <a:latin typeface="Microsoft YaHei"/>
              <a:cs typeface="Microsoft YaHei"/>
            </a:endParaRPr>
          </a:p>
          <a:p>
            <a:pPr marL="377190" indent="-285750">
              <a:lnSpc>
                <a:spcPct val="100000"/>
              </a:lnSpc>
              <a:spcBef>
                <a:spcPts val="5"/>
              </a:spcBef>
              <a:buFont typeface="Wingdings" panose="05000000000000000000" pitchFamily="2" charset="2"/>
              <a:buChar char="n"/>
              <a:tabLst>
                <a:tab pos="264160" algn="l"/>
              </a:tabLst>
            </a:pPr>
            <a:r>
              <a:rPr sz="1400" spc="-5" dirty="0">
                <a:latin typeface="Microsoft YaHei"/>
                <a:cs typeface="Microsoft YaHei"/>
              </a:rPr>
              <a:t>Priceline</a:t>
            </a:r>
            <a:r>
              <a:rPr sz="1400" dirty="0">
                <a:latin typeface="Microsoft YaHei"/>
                <a:cs typeface="Microsoft YaHei"/>
              </a:rPr>
              <a:t>以其独有的“Name</a:t>
            </a:r>
            <a:r>
              <a:rPr sz="1400" spc="-25" dirty="0">
                <a:latin typeface="Microsoft YaHei"/>
                <a:cs typeface="Microsoft YaHei"/>
              </a:rPr>
              <a:t> </a:t>
            </a:r>
            <a:r>
              <a:rPr sz="1400" spc="-10" dirty="0">
                <a:latin typeface="Microsoft YaHei"/>
                <a:cs typeface="Microsoft YaHei"/>
              </a:rPr>
              <a:t>your</a:t>
            </a:r>
            <a:r>
              <a:rPr sz="1400" spc="-5" dirty="0">
                <a:latin typeface="Microsoft YaHei"/>
                <a:cs typeface="Microsoft YaHei"/>
              </a:rPr>
              <a:t> own</a:t>
            </a:r>
            <a:endParaRPr sz="1400" dirty="0">
              <a:latin typeface="Microsoft YaHei"/>
              <a:cs typeface="Microsoft YaHei"/>
            </a:endParaRPr>
          </a:p>
          <a:p>
            <a:pPr marL="263525">
              <a:lnSpc>
                <a:spcPct val="100000"/>
              </a:lnSpc>
            </a:pPr>
            <a:r>
              <a:rPr sz="1400" spc="-5" dirty="0">
                <a:latin typeface="Microsoft YaHei"/>
                <a:cs typeface="Microsoft YaHei"/>
              </a:rPr>
              <a:t>price”</a:t>
            </a:r>
            <a:r>
              <a:rPr sz="1400" dirty="0">
                <a:latin typeface="Microsoft YaHei"/>
                <a:cs typeface="Microsoft YaHei"/>
              </a:rPr>
              <a:t>模式赢得了无数用户</a:t>
            </a:r>
            <a:r>
              <a:rPr sz="1400" spc="-15" dirty="0">
                <a:latin typeface="Microsoft YaHei"/>
                <a:cs typeface="Microsoft YaHei"/>
              </a:rPr>
              <a:t>，</a:t>
            </a:r>
            <a:r>
              <a:rPr sz="1400" dirty="0">
                <a:latin typeface="Microsoft YaHei"/>
                <a:cs typeface="Microsoft YaHei"/>
              </a:rPr>
              <a:t>它还</a:t>
            </a:r>
            <a:r>
              <a:rPr sz="1400" spc="-15" dirty="0">
                <a:latin typeface="Microsoft YaHei"/>
                <a:cs typeface="Microsoft YaHei"/>
              </a:rPr>
              <a:t>衍</a:t>
            </a:r>
            <a:r>
              <a:rPr sz="1400" dirty="0">
                <a:latin typeface="Microsoft YaHei"/>
                <a:cs typeface="Microsoft YaHei"/>
              </a:rPr>
              <a:t>生出众 多如何bid酒店或机票的攻略</a:t>
            </a:r>
            <a:r>
              <a:rPr sz="1400" spc="-15" dirty="0">
                <a:latin typeface="Microsoft YaHei"/>
                <a:cs typeface="Microsoft YaHei"/>
              </a:rPr>
              <a:t>论</a:t>
            </a:r>
            <a:r>
              <a:rPr sz="1400" dirty="0">
                <a:latin typeface="Microsoft YaHei"/>
                <a:cs typeface="Microsoft YaHei"/>
              </a:rPr>
              <a:t>坛和</a:t>
            </a:r>
            <a:r>
              <a:rPr sz="1400" spc="-15" dirty="0">
                <a:latin typeface="Microsoft YaHei"/>
                <a:cs typeface="Microsoft YaHei"/>
              </a:rPr>
              <a:t>网</a:t>
            </a:r>
            <a:r>
              <a:rPr sz="1400" dirty="0">
                <a:latin typeface="Microsoft YaHei"/>
                <a:cs typeface="Microsoft YaHei"/>
              </a:rPr>
              <a:t>站，  该模式是典型的用户思</a:t>
            </a:r>
            <a:r>
              <a:rPr sz="1400" spc="-15" dirty="0">
                <a:latin typeface="Microsoft YaHei"/>
                <a:cs typeface="Microsoft YaHei"/>
              </a:rPr>
              <a:t>维</a:t>
            </a:r>
            <a:r>
              <a:rPr sz="1400" dirty="0">
                <a:latin typeface="Microsoft YaHei"/>
                <a:cs typeface="Microsoft YaHei"/>
              </a:rPr>
              <a:t>，一</a:t>
            </a:r>
            <a:r>
              <a:rPr sz="1400" spc="-15" dirty="0">
                <a:latin typeface="Microsoft YaHei"/>
                <a:cs typeface="Microsoft YaHei"/>
              </a:rPr>
              <a:t>种</a:t>
            </a:r>
            <a:r>
              <a:rPr sz="1400" dirty="0">
                <a:latin typeface="Microsoft YaHei"/>
                <a:cs typeface="Microsoft YaHei"/>
              </a:rPr>
              <a:t>有效</a:t>
            </a:r>
            <a:r>
              <a:rPr sz="1400" spc="-10" dirty="0">
                <a:latin typeface="Microsoft YaHei"/>
                <a:cs typeface="Microsoft YaHei"/>
              </a:rPr>
              <a:t>的</a:t>
            </a:r>
            <a:r>
              <a:rPr sz="1400" dirty="0">
                <a:latin typeface="Microsoft YaHei"/>
                <a:cs typeface="Microsoft YaHei"/>
              </a:rPr>
              <a:t>C2B  模式，由旅客主动出价</a:t>
            </a:r>
            <a:r>
              <a:rPr sz="1400" spc="-15" dirty="0">
                <a:latin typeface="Microsoft YaHei"/>
                <a:cs typeface="Microsoft YaHei"/>
              </a:rPr>
              <a:t>，</a:t>
            </a:r>
            <a:r>
              <a:rPr sz="1400" dirty="0">
                <a:latin typeface="Microsoft YaHei"/>
                <a:cs typeface="Microsoft YaHei"/>
              </a:rPr>
              <a:t>航企</a:t>
            </a:r>
            <a:r>
              <a:rPr sz="1400" spc="-15" dirty="0">
                <a:latin typeface="Microsoft YaHei"/>
                <a:cs typeface="Microsoft YaHei"/>
              </a:rPr>
              <a:t>、</a:t>
            </a:r>
            <a:r>
              <a:rPr sz="1400" dirty="0">
                <a:latin typeface="Microsoft YaHei"/>
                <a:cs typeface="Microsoft YaHei"/>
              </a:rPr>
              <a:t>酒店</a:t>
            </a:r>
            <a:r>
              <a:rPr sz="1400" spc="-15" dirty="0">
                <a:latin typeface="Microsoft YaHei"/>
                <a:cs typeface="Microsoft YaHei"/>
              </a:rPr>
              <a:t>、</a:t>
            </a:r>
            <a:r>
              <a:rPr sz="1400" dirty="0">
                <a:latin typeface="Microsoft YaHei"/>
                <a:cs typeface="Microsoft YaHei"/>
              </a:rPr>
              <a:t>出租 车公司竞标</a:t>
            </a:r>
            <a:endParaRPr lang="en-US" sz="1400" dirty="0">
              <a:latin typeface="Microsoft YaHei"/>
              <a:cs typeface="Microsoft YaHei"/>
            </a:endParaRPr>
          </a:p>
        </p:txBody>
      </p:sp>
      <p:sp>
        <p:nvSpPr>
          <p:cNvPr id="11" name="object 11"/>
          <p:cNvSpPr txBox="1">
            <a:spLocks noGrp="1"/>
          </p:cNvSpPr>
          <p:nvPr>
            <p:ph type="title"/>
          </p:nvPr>
        </p:nvSpPr>
        <p:spPr>
          <a:xfrm>
            <a:off x="481076" y="239046"/>
            <a:ext cx="8915172"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C00000"/>
                </a:solidFill>
                <a:latin typeface="华文中宋" panose="02010600040101010101" pitchFamily="2" charset="-122"/>
                <a:ea typeface="华文中宋" panose="02010600040101010101" pitchFamily="2" charset="-122"/>
                <a:cs typeface="Times New Roman"/>
              </a:rPr>
              <a:t>Deliver</a:t>
            </a:r>
            <a:r>
              <a:rPr sz="3200" b="1" dirty="0">
                <a:solidFill>
                  <a:srgbClr val="C00000"/>
                </a:solidFill>
                <a:latin typeface="华文中宋" panose="02010600040101010101" pitchFamily="2" charset="-122"/>
                <a:ea typeface="华文中宋" panose="02010600040101010101" pitchFamily="2" charset="-122"/>
                <a:cs typeface="Microsoft YaHei"/>
              </a:rPr>
              <a:t>（传</a:t>
            </a:r>
            <a:r>
              <a:rPr sz="3200" b="1" spc="-15" dirty="0">
                <a:solidFill>
                  <a:srgbClr val="C00000"/>
                </a:solidFill>
                <a:latin typeface="华文中宋" panose="02010600040101010101" pitchFamily="2" charset="-122"/>
                <a:ea typeface="华文中宋" panose="02010600040101010101" pitchFamily="2" charset="-122"/>
                <a:cs typeface="Microsoft YaHei"/>
              </a:rPr>
              <a:t>递</a:t>
            </a:r>
            <a:r>
              <a:rPr sz="3200" b="1" dirty="0">
                <a:solidFill>
                  <a:srgbClr val="C00000"/>
                </a:solidFill>
                <a:latin typeface="华文中宋" panose="02010600040101010101" pitchFamily="2" charset="-122"/>
                <a:ea typeface="华文中宋" panose="02010600040101010101" pitchFamily="2" charset="-122"/>
                <a:cs typeface="Microsoft YaHei"/>
              </a:rPr>
              <a:t>）：</a:t>
            </a:r>
            <a:r>
              <a:rPr sz="3200" b="1" spc="-15" dirty="0">
                <a:solidFill>
                  <a:srgbClr val="C00000"/>
                </a:solidFill>
                <a:latin typeface="华文中宋" panose="02010600040101010101" pitchFamily="2" charset="-122"/>
                <a:ea typeface="华文中宋" panose="02010600040101010101" pitchFamily="2" charset="-122"/>
                <a:cs typeface="Microsoft YaHei"/>
              </a:rPr>
              <a:t>持</a:t>
            </a:r>
            <a:r>
              <a:rPr sz="3200" b="1" dirty="0">
                <a:solidFill>
                  <a:srgbClr val="C00000"/>
                </a:solidFill>
                <a:latin typeface="华文中宋" panose="02010600040101010101" pitchFamily="2" charset="-122"/>
                <a:ea typeface="华文中宋" panose="02010600040101010101" pitchFamily="2" charset="-122"/>
                <a:cs typeface="Microsoft YaHei"/>
              </a:rPr>
              <a:t>续价</a:t>
            </a:r>
            <a:r>
              <a:rPr sz="3200" b="1" spc="-5" dirty="0">
                <a:solidFill>
                  <a:srgbClr val="C00000"/>
                </a:solidFill>
                <a:latin typeface="华文中宋" panose="02010600040101010101" pitchFamily="2" charset="-122"/>
                <a:ea typeface="华文中宋" panose="02010600040101010101" pitchFamily="2" charset="-122"/>
                <a:cs typeface="Microsoft YaHei"/>
              </a:rPr>
              <a:t>值</a:t>
            </a:r>
            <a:r>
              <a:rPr sz="3200" b="1" dirty="0">
                <a:solidFill>
                  <a:srgbClr val="C00000"/>
                </a:solidFill>
                <a:latin typeface="华文中宋" panose="02010600040101010101" pitchFamily="2" charset="-122"/>
                <a:ea typeface="华文中宋" panose="02010600040101010101" pitchFamily="2" charset="-122"/>
                <a:cs typeface="Microsoft YaHei"/>
              </a:rPr>
              <a:t>传递</a:t>
            </a:r>
            <a:r>
              <a:rPr sz="3200" b="1" spc="-10" dirty="0">
                <a:solidFill>
                  <a:srgbClr val="C00000"/>
                </a:solidFill>
                <a:latin typeface="华文中宋" panose="02010600040101010101" pitchFamily="2" charset="-122"/>
                <a:ea typeface="华文中宋" panose="02010600040101010101" pitchFamily="2" charset="-122"/>
                <a:cs typeface="Microsoft YaHei"/>
              </a:rPr>
              <a:t>，</a:t>
            </a:r>
            <a:r>
              <a:rPr sz="3200" b="1" dirty="0">
                <a:solidFill>
                  <a:srgbClr val="C00000"/>
                </a:solidFill>
                <a:latin typeface="华文中宋" panose="02010600040101010101" pitchFamily="2" charset="-122"/>
                <a:ea typeface="华文中宋" panose="02010600040101010101" pitchFamily="2" charset="-122"/>
                <a:cs typeface="Microsoft YaHei"/>
              </a:rPr>
              <a:t>提升</a:t>
            </a:r>
            <a:r>
              <a:rPr sz="3200" b="1" spc="-15" dirty="0">
                <a:solidFill>
                  <a:srgbClr val="C00000"/>
                </a:solidFill>
                <a:latin typeface="华文中宋" panose="02010600040101010101" pitchFamily="2" charset="-122"/>
                <a:ea typeface="华文中宋" panose="02010600040101010101" pitchFamily="2" charset="-122"/>
                <a:cs typeface="Microsoft YaHei"/>
              </a:rPr>
              <a:t>用</a:t>
            </a:r>
            <a:r>
              <a:rPr sz="3200" b="1" dirty="0">
                <a:solidFill>
                  <a:srgbClr val="C00000"/>
                </a:solidFill>
                <a:latin typeface="华文中宋" panose="02010600040101010101" pitchFamily="2" charset="-122"/>
                <a:ea typeface="华文中宋" panose="02010600040101010101" pitchFamily="2" charset="-122"/>
                <a:cs typeface="Microsoft YaHei"/>
              </a:rPr>
              <a:t>户黏性</a:t>
            </a:r>
            <a:endParaRPr sz="3200" dirty="0">
              <a:latin typeface="华文中宋" panose="02010600040101010101" pitchFamily="2" charset="-122"/>
              <a:ea typeface="华文中宋" panose="02010600040101010101" pitchFamily="2" charset="-122"/>
              <a:cs typeface="Microsoft YaHei"/>
            </a:endParaRPr>
          </a:p>
        </p:txBody>
      </p:sp>
      <p:sp>
        <p:nvSpPr>
          <p:cNvPr id="12" name="object 12"/>
          <p:cNvSpPr/>
          <p:nvPr/>
        </p:nvSpPr>
        <p:spPr>
          <a:xfrm>
            <a:off x="382447" y="2994659"/>
            <a:ext cx="3433826" cy="2151507"/>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799113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 y="2980227"/>
            <a:ext cx="6095203" cy="3857121"/>
          </a:xfrm>
        </p:spPr>
      </p:pic>
      <p:sp>
        <p:nvSpPr>
          <p:cNvPr id="3" name="页脚占位符 2"/>
          <p:cNvSpPr>
            <a:spLocks noGrp="1"/>
          </p:cNvSpPr>
          <p:nvPr>
            <p:ph type="ftr" sz="quarter" idx="11"/>
          </p:nvPr>
        </p:nvSpPr>
        <p:spPr/>
        <p:txBody>
          <a:bodyPr/>
          <a:lstStyle/>
          <a:p>
            <a:r>
              <a:rPr lang="zh-CN" altLang="en-US"/>
              <a:t>北京大学  赵占波博士</a:t>
            </a:r>
          </a:p>
        </p:txBody>
      </p:sp>
      <p:sp>
        <p:nvSpPr>
          <p:cNvPr id="7" name="灯片编号占位符 6"/>
          <p:cNvSpPr>
            <a:spLocks noGrp="1"/>
          </p:cNvSpPr>
          <p:nvPr>
            <p:ph type="sldNum" sz="quarter" idx="12"/>
          </p:nvPr>
        </p:nvSpPr>
        <p:spPr/>
        <p:txBody>
          <a:bodyPr/>
          <a:lstStyle/>
          <a:p>
            <a:fld id="{1426A085-F185-422A-8510-21B4C4EC93A0}" type="slidenum">
              <a:rPr lang="zh-CN" altLang="en-US" smtClean="0"/>
              <a:pPr/>
              <a:t>21</a:t>
            </a:fld>
            <a:endParaRPr lang="zh-CN" altLang="en-US"/>
          </a:p>
        </p:txBody>
      </p:sp>
      <p:sp>
        <p:nvSpPr>
          <p:cNvPr id="2" name="标题 1"/>
          <p:cNvSpPr>
            <a:spLocks noGrp="1"/>
          </p:cNvSpPr>
          <p:nvPr>
            <p:ph type="title"/>
          </p:nvPr>
        </p:nvSpPr>
        <p:spPr>
          <a:xfrm>
            <a:off x="665684" y="1"/>
            <a:ext cx="10515600" cy="914400"/>
          </a:xfrm>
        </p:spPr>
        <p:txBody>
          <a:bodyPr/>
          <a:lstStyle/>
          <a:p>
            <a:r>
              <a:rPr lang="zh-CN" altLang="en-US" dirty="0">
                <a:latin typeface="楷体" panose="02010609060101010101" pitchFamily="49" charset="-122"/>
                <a:ea typeface="楷体" panose="02010609060101010101" pitchFamily="49" charset="-122"/>
              </a:rPr>
              <a:t>注重用户体验</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8326" y="2957519"/>
            <a:ext cx="6163723" cy="3900482"/>
          </a:xfrm>
          <a:prstGeom prst="rect">
            <a:avLst/>
          </a:prstGeom>
        </p:spPr>
      </p:pic>
      <p:sp>
        <p:nvSpPr>
          <p:cNvPr id="6" name="标题 1"/>
          <p:cNvSpPr txBox="1">
            <a:spLocks/>
          </p:cNvSpPr>
          <p:nvPr/>
        </p:nvSpPr>
        <p:spPr bwMode="auto">
          <a:xfrm>
            <a:off x="721102" y="1714632"/>
            <a:ext cx="10971725" cy="54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60" tIns="51429" rIns="102860" bIns="51429" numCol="1" anchor="ctr" anchorCtr="0" compatLnSpc="1">
            <a:prstTxWarp prst="textNoShape">
              <a:avLst/>
            </a:prstTxWarp>
          </a:bodyPr>
          <a:lstStyle>
            <a:lvl1pPr algn="l" defTabSz="1028598" rtl="0" eaLnBrk="0" fontAlgn="base" hangingPunct="0">
              <a:spcBef>
                <a:spcPct val="0"/>
              </a:spcBef>
              <a:spcAft>
                <a:spcPct val="0"/>
              </a:spcAft>
              <a:defRPr sz="2700" b="1" kern="1200">
                <a:solidFill>
                  <a:srgbClr val="00B0F0"/>
                </a:solidFill>
                <a:latin typeface="微软雅黑" pitchFamily="34" charset="-122"/>
                <a:ea typeface="微软雅黑" pitchFamily="34" charset="-122"/>
                <a:cs typeface="+mj-cs"/>
              </a:defRPr>
            </a:lvl1pPr>
            <a:lvl2pPr algn="l" defTabSz="1028598" rtl="0" eaLnBrk="0" fontAlgn="base" hangingPunct="0">
              <a:spcBef>
                <a:spcPct val="0"/>
              </a:spcBef>
              <a:spcAft>
                <a:spcPct val="0"/>
              </a:spcAft>
              <a:defRPr sz="2700" b="1">
                <a:solidFill>
                  <a:srgbClr val="00B0F0"/>
                </a:solidFill>
                <a:latin typeface="微软雅黑" pitchFamily="34" charset="-122"/>
                <a:ea typeface="微软雅黑" pitchFamily="34" charset="-122"/>
              </a:defRPr>
            </a:lvl2pPr>
            <a:lvl3pPr algn="l" defTabSz="1028598" rtl="0" eaLnBrk="0" fontAlgn="base" hangingPunct="0">
              <a:spcBef>
                <a:spcPct val="0"/>
              </a:spcBef>
              <a:spcAft>
                <a:spcPct val="0"/>
              </a:spcAft>
              <a:defRPr sz="2700" b="1">
                <a:solidFill>
                  <a:srgbClr val="00B0F0"/>
                </a:solidFill>
                <a:latin typeface="微软雅黑" pitchFamily="34" charset="-122"/>
                <a:ea typeface="微软雅黑" pitchFamily="34" charset="-122"/>
              </a:defRPr>
            </a:lvl3pPr>
            <a:lvl4pPr algn="l" defTabSz="1028598" rtl="0" eaLnBrk="0" fontAlgn="base" hangingPunct="0">
              <a:spcBef>
                <a:spcPct val="0"/>
              </a:spcBef>
              <a:spcAft>
                <a:spcPct val="0"/>
              </a:spcAft>
              <a:defRPr sz="2700" b="1">
                <a:solidFill>
                  <a:srgbClr val="00B0F0"/>
                </a:solidFill>
                <a:latin typeface="微软雅黑" pitchFamily="34" charset="-122"/>
                <a:ea typeface="微软雅黑" pitchFamily="34" charset="-122"/>
              </a:defRPr>
            </a:lvl4pPr>
            <a:lvl5pPr algn="l" defTabSz="1028598" rtl="0" eaLnBrk="0" fontAlgn="base" hangingPunct="0">
              <a:spcBef>
                <a:spcPct val="0"/>
              </a:spcBef>
              <a:spcAft>
                <a:spcPct val="0"/>
              </a:spcAft>
              <a:defRPr sz="2700" b="1">
                <a:solidFill>
                  <a:srgbClr val="00B0F0"/>
                </a:solidFill>
                <a:latin typeface="微软雅黑" pitchFamily="34" charset="-122"/>
                <a:ea typeface="微软雅黑" pitchFamily="34" charset="-122"/>
              </a:defRPr>
            </a:lvl5pPr>
            <a:lvl6pPr marL="457154" algn="l" defTabSz="1028598" rtl="0" fontAlgn="base">
              <a:spcBef>
                <a:spcPct val="0"/>
              </a:spcBef>
              <a:spcAft>
                <a:spcPct val="0"/>
              </a:spcAft>
              <a:defRPr sz="2700" b="1">
                <a:solidFill>
                  <a:srgbClr val="00B0F0"/>
                </a:solidFill>
                <a:latin typeface="微软雅黑" pitchFamily="34" charset="-122"/>
                <a:ea typeface="微软雅黑" pitchFamily="34" charset="-122"/>
              </a:defRPr>
            </a:lvl6pPr>
            <a:lvl7pPr marL="914309" algn="l" defTabSz="1028598" rtl="0" fontAlgn="base">
              <a:spcBef>
                <a:spcPct val="0"/>
              </a:spcBef>
              <a:spcAft>
                <a:spcPct val="0"/>
              </a:spcAft>
              <a:defRPr sz="2700" b="1">
                <a:solidFill>
                  <a:srgbClr val="00B0F0"/>
                </a:solidFill>
                <a:latin typeface="微软雅黑" pitchFamily="34" charset="-122"/>
                <a:ea typeface="微软雅黑" pitchFamily="34" charset="-122"/>
              </a:defRPr>
            </a:lvl7pPr>
            <a:lvl8pPr marL="1371463" algn="l" defTabSz="1028598" rtl="0" fontAlgn="base">
              <a:spcBef>
                <a:spcPct val="0"/>
              </a:spcBef>
              <a:spcAft>
                <a:spcPct val="0"/>
              </a:spcAft>
              <a:defRPr sz="2700" b="1">
                <a:solidFill>
                  <a:srgbClr val="00B0F0"/>
                </a:solidFill>
                <a:latin typeface="微软雅黑" pitchFamily="34" charset="-122"/>
                <a:ea typeface="微软雅黑" pitchFamily="34" charset="-122"/>
              </a:defRPr>
            </a:lvl8pPr>
            <a:lvl9pPr marL="1828617" algn="l" defTabSz="1028598" rtl="0" fontAlgn="base">
              <a:spcBef>
                <a:spcPct val="0"/>
              </a:spcBef>
              <a:spcAft>
                <a:spcPct val="0"/>
              </a:spcAft>
              <a:defRPr sz="2700" b="1">
                <a:solidFill>
                  <a:srgbClr val="00B0F0"/>
                </a:solidFill>
                <a:latin typeface="微软雅黑" pitchFamily="34" charset="-122"/>
                <a:ea typeface="微软雅黑" pitchFamily="34" charset="-122"/>
              </a:defRPr>
            </a:lvl9pPr>
          </a:lstStyle>
          <a:p>
            <a:pPr marL="457200" indent="-457200">
              <a:buFont typeface="Arial" panose="020B0604020202020204" pitchFamily="34" charset="0"/>
              <a:buChar char="•"/>
            </a:pPr>
            <a:r>
              <a:rPr lang="zh-CN" altLang="en-US" b="0" dirty="0">
                <a:solidFill>
                  <a:schemeClr val="tx1"/>
                </a:solidFill>
              </a:rPr>
              <a:t>亚马逊的预发货营销方式</a:t>
            </a:r>
            <a:endParaRPr lang="en-US" altLang="zh-CN" b="0" dirty="0">
              <a:solidFill>
                <a:schemeClr val="tx1"/>
              </a:solidFill>
            </a:endParaRPr>
          </a:p>
          <a:p>
            <a:pPr marL="457200" indent="-457200">
              <a:buFont typeface="Arial" panose="020B0604020202020204" pitchFamily="34" charset="0"/>
              <a:buChar char="•"/>
            </a:pPr>
            <a:r>
              <a:rPr lang="zh-CN" altLang="en-US" b="0" dirty="0">
                <a:solidFill>
                  <a:schemeClr val="tx1"/>
                </a:solidFill>
              </a:rPr>
              <a:t>亚马逊的机器人技术</a:t>
            </a:r>
            <a:endParaRPr lang="en-US" altLang="zh-CN" b="0" dirty="0">
              <a:solidFill>
                <a:schemeClr val="tx1"/>
              </a:solidFill>
            </a:endParaRPr>
          </a:p>
          <a:p>
            <a:pPr marL="457200" indent="-457200">
              <a:buFont typeface="Arial" panose="020B0604020202020204" pitchFamily="34" charset="0"/>
              <a:buChar char="•"/>
            </a:pPr>
            <a:r>
              <a:rPr lang="zh-CN" altLang="en-US" b="0" dirty="0">
                <a:solidFill>
                  <a:schemeClr val="tx1"/>
                </a:solidFill>
              </a:rPr>
              <a:t>亚马逊的个性化推荐技术</a:t>
            </a:r>
          </a:p>
        </p:txBody>
      </p:sp>
    </p:spTree>
    <p:extLst>
      <p:ext uri="{BB962C8B-B14F-4D97-AF65-F5344CB8AC3E}">
        <p14:creationId xmlns:p14="http://schemas.microsoft.com/office/powerpoint/2010/main" val="22854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411" y="1094727"/>
            <a:ext cx="11737340" cy="905376"/>
          </a:xfrm>
          <a:prstGeom prst="rect">
            <a:avLst/>
          </a:prstGeom>
          <a:ln w="19050">
            <a:solidFill>
              <a:srgbClr val="830016"/>
            </a:solidFill>
          </a:ln>
        </p:spPr>
        <p:txBody>
          <a:bodyPr vert="horz" wrap="square" lIns="0" tIns="165100" rIns="0" bIns="0" rtlCol="0">
            <a:spAutoFit/>
          </a:bodyPr>
          <a:lstStyle/>
          <a:p>
            <a:pPr marL="91440" marR="302895">
              <a:lnSpc>
                <a:spcPct val="100000"/>
              </a:lnSpc>
              <a:spcBef>
                <a:spcPts val="1300"/>
              </a:spcBef>
            </a:pPr>
            <a:r>
              <a:rPr sz="2400" b="1" spc="0" dirty="0">
                <a:latin typeface="楷体" panose="02010609060101010101" pitchFamily="49" charset="-122"/>
                <a:ea typeface="楷体" panose="02010609060101010101" pitchFamily="49" charset="-122"/>
                <a:cs typeface="Microsoft JhengHei"/>
              </a:rPr>
              <a:t>大数据时代，以丰富、多元、实时的数据为基础，快速、精准了解用户行为，洞察用 户个性需求，极致用户体验</a:t>
            </a:r>
            <a:endParaRPr sz="2400" b="1" dirty="0">
              <a:latin typeface="楷体" panose="02010609060101010101" pitchFamily="49" charset="-122"/>
              <a:ea typeface="楷体" panose="02010609060101010101" pitchFamily="49" charset="-122"/>
              <a:cs typeface="Microsoft JhengHei"/>
            </a:endParaRPr>
          </a:p>
        </p:txBody>
      </p:sp>
      <p:sp>
        <p:nvSpPr>
          <p:cNvPr id="4" name="object 4"/>
          <p:cNvSpPr/>
          <p:nvPr/>
        </p:nvSpPr>
        <p:spPr>
          <a:xfrm>
            <a:off x="235648" y="2463749"/>
            <a:ext cx="5242560" cy="3733800"/>
          </a:xfrm>
          <a:custGeom>
            <a:avLst/>
            <a:gdLst/>
            <a:ahLst/>
            <a:cxnLst/>
            <a:rect l="l" t="t" r="r" b="b"/>
            <a:pathLst>
              <a:path w="5242560" h="3733800">
                <a:moveTo>
                  <a:pt x="0" y="3733291"/>
                </a:moveTo>
                <a:lnTo>
                  <a:pt x="5242052" y="3733291"/>
                </a:lnTo>
                <a:lnTo>
                  <a:pt x="5242052" y="0"/>
                </a:lnTo>
                <a:lnTo>
                  <a:pt x="0" y="0"/>
                </a:lnTo>
                <a:lnTo>
                  <a:pt x="0" y="3733291"/>
                </a:lnTo>
                <a:close/>
              </a:path>
            </a:pathLst>
          </a:custGeom>
          <a:ln w="9525">
            <a:solidFill>
              <a:srgbClr val="830016"/>
            </a:solidFill>
          </a:ln>
        </p:spPr>
        <p:txBody>
          <a:bodyPr wrap="square" lIns="0" tIns="0" rIns="0" bIns="0" rtlCol="0"/>
          <a:lstStyle/>
          <a:p>
            <a:endParaRPr/>
          </a:p>
        </p:txBody>
      </p:sp>
      <p:sp>
        <p:nvSpPr>
          <p:cNvPr id="5" name="object 5"/>
          <p:cNvSpPr/>
          <p:nvPr/>
        </p:nvSpPr>
        <p:spPr>
          <a:xfrm>
            <a:off x="6331965" y="3142742"/>
            <a:ext cx="228600" cy="2552700"/>
          </a:xfrm>
          <a:custGeom>
            <a:avLst/>
            <a:gdLst/>
            <a:ahLst/>
            <a:cxnLst/>
            <a:rect l="l" t="t" r="r" b="b"/>
            <a:pathLst>
              <a:path w="228600" h="2552700">
                <a:moveTo>
                  <a:pt x="0" y="0"/>
                </a:moveTo>
                <a:lnTo>
                  <a:pt x="0" y="2552471"/>
                </a:lnTo>
                <a:lnTo>
                  <a:pt x="228600" y="1276223"/>
                </a:lnTo>
                <a:lnTo>
                  <a:pt x="0" y="0"/>
                </a:lnTo>
                <a:close/>
              </a:path>
            </a:pathLst>
          </a:custGeom>
          <a:solidFill>
            <a:srgbClr val="830016"/>
          </a:solidFill>
        </p:spPr>
        <p:txBody>
          <a:bodyPr wrap="square" lIns="0" tIns="0" rIns="0" bIns="0" rtlCol="0"/>
          <a:lstStyle/>
          <a:p>
            <a:endParaRPr/>
          </a:p>
        </p:txBody>
      </p:sp>
      <p:sp>
        <p:nvSpPr>
          <p:cNvPr id="6" name="object 6"/>
          <p:cNvSpPr/>
          <p:nvPr/>
        </p:nvSpPr>
        <p:spPr>
          <a:xfrm>
            <a:off x="6331965" y="3142742"/>
            <a:ext cx="228600" cy="2552700"/>
          </a:xfrm>
          <a:custGeom>
            <a:avLst/>
            <a:gdLst/>
            <a:ahLst/>
            <a:cxnLst/>
            <a:rect l="l" t="t" r="r" b="b"/>
            <a:pathLst>
              <a:path w="228600" h="2552700">
                <a:moveTo>
                  <a:pt x="0" y="0"/>
                </a:moveTo>
                <a:lnTo>
                  <a:pt x="228600" y="1276223"/>
                </a:lnTo>
                <a:lnTo>
                  <a:pt x="0" y="2552471"/>
                </a:lnTo>
                <a:lnTo>
                  <a:pt x="0" y="0"/>
                </a:lnTo>
                <a:close/>
              </a:path>
            </a:pathLst>
          </a:custGeom>
          <a:ln w="12700">
            <a:solidFill>
              <a:srgbClr val="830016"/>
            </a:solidFill>
          </a:ln>
        </p:spPr>
        <p:txBody>
          <a:bodyPr wrap="square" lIns="0" tIns="0" rIns="0" bIns="0" rtlCol="0"/>
          <a:lstStyle/>
          <a:p>
            <a:endParaRPr/>
          </a:p>
        </p:txBody>
      </p:sp>
      <p:sp>
        <p:nvSpPr>
          <p:cNvPr id="7" name="object 7"/>
          <p:cNvSpPr txBox="1"/>
          <p:nvPr/>
        </p:nvSpPr>
        <p:spPr>
          <a:xfrm>
            <a:off x="5592698" y="5776353"/>
            <a:ext cx="6394450" cy="425450"/>
          </a:xfrm>
          <a:prstGeom prst="rect">
            <a:avLst/>
          </a:prstGeom>
          <a:solidFill>
            <a:srgbClr val="830016"/>
          </a:solidFill>
        </p:spPr>
        <p:txBody>
          <a:bodyPr vert="horz" wrap="square" lIns="0" tIns="83820" rIns="0" bIns="0" rtlCol="0">
            <a:spAutoFit/>
          </a:bodyPr>
          <a:lstStyle/>
          <a:p>
            <a:pPr marL="1677670">
              <a:lnSpc>
                <a:spcPct val="100000"/>
              </a:lnSpc>
              <a:spcBef>
                <a:spcPts val="660"/>
              </a:spcBef>
            </a:pPr>
            <a:r>
              <a:rPr sz="1600" b="1" spc="-5" dirty="0">
                <a:solidFill>
                  <a:srgbClr val="FFFFFF"/>
                </a:solidFill>
                <a:latin typeface="Microsoft YaHei"/>
                <a:cs typeface="Microsoft YaHei"/>
              </a:rPr>
              <a:t>大数据对企业的经营策略形成考验</a:t>
            </a:r>
            <a:endParaRPr sz="1600">
              <a:latin typeface="Microsoft YaHei"/>
              <a:cs typeface="Microsoft YaHei"/>
            </a:endParaRPr>
          </a:p>
        </p:txBody>
      </p:sp>
      <p:sp>
        <p:nvSpPr>
          <p:cNvPr id="8" name="object 8"/>
          <p:cNvSpPr/>
          <p:nvPr/>
        </p:nvSpPr>
        <p:spPr>
          <a:xfrm>
            <a:off x="5602223" y="2468511"/>
            <a:ext cx="6375146" cy="331736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597397" y="2463749"/>
            <a:ext cx="6384925" cy="3327400"/>
          </a:xfrm>
          <a:custGeom>
            <a:avLst/>
            <a:gdLst/>
            <a:ahLst/>
            <a:cxnLst/>
            <a:rect l="l" t="t" r="r" b="b"/>
            <a:pathLst>
              <a:path w="6384925" h="3327400">
                <a:moveTo>
                  <a:pt x="0" y="3326891"/>
                </a:moveTo>
                <a:lnTo>
                  <a:pt x="6384671" y="3326891"/>
                </a:lnTo>
                <a:lnTo>
                  <a:pt x="6384671" y="0"/>
                </a:lnTo>
                <a:lnTo>
                  <a:pt x="0" y="0"/>
                </a:lnTo>
                <a:lnTo>
                  <a:pt x="0" y="3326891"/>
                </a:lnTo>
                <a:close/>
              </a:path>
            </a:pathLst>
          </a:custGeom>
          <a:ln w="9525">
            <a:solidFill>
              <a:srgbClr val="830016"/>
            </a:solidFill>
          </a:ln>
        </p:spPr>
        <p:txBody>
          <a:bodyPr wrap="square" lIns="0" tIns="0" rIns="0" bIns="0" rtlCol="0"/>
          <a:lstStyle/>
          <a:p>
            <a:endParaRPr/>
          </a:p>
        </p:txBody>
      </p:sp>
      <p:sp>
        <p:nvSpPr>
          <p:cNvPr id="10" name="object 10"/>
          <p:cNvSpPr txBox="1">
            <a:spLocks noGrp="1"/>
          </p:cNvSpPr>
          <p:nvPr>
            <p:ph type="title"/>
          </p:nvPr>
        </p:nvSpPr>
        <p:spPr>
          <a:xfrm>
            <a:off x="481076" y="239046"/>
            <a:ext cx="8442207"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C00000"/>
                </a:solidFill>
                <a:latin typeface="华文中宋" panose="02010600040101010101" pitchFamily="2" charset="-122"/>
                <a:ea typeface="华文中宋" panose="02010600040101010101" pitchFamily="2" charset="-122"/>
                <a:cs typeface="Times New Roman"/>
              </a:rPr>
              <a:t>Data</a:t>
            </a:r>
            <a:r>
              <a:rPr sz="3200" b="1" dirty="0">
                <a:solidFill>
                  <a:srgbClr val="C00000"/>
                </a:solidFill>
                <a:latin typeface="华文中宋" panose="02010600040101010101" pitchFamily="2" charset="-122"/>
                <a:ea typeface="华文中宋" panose="02010600040101010101" pitchFamily="2" charset="-122"/>
                <a:cs typeface="Microsoft YaHei"/>
              </a:rPr>
              <a:t>（数据</a:t>
            </a:r>
            <a:r>
              <a:rPr sz="3200" b="1" spc="-5" dirty="0">
                <a:solidFill>
                  <a:srgbClr val="C00000"/>
                </a:solidFill>
                <a:latin typeface="华文中宋" panose="02010600040101010101" pitchFamily="2" charset="-122"/>
                <a:ea typeface="华文中宋" panose="02010600040101010101" pitchFamily="2" charset="-122"/>
                <a:cs typeface="Microsoft YaHei"/>
              </a:rPr>
              <a:t>）：</a:t>
            </a:r>
            <a:r>
              <a:rPr sz="3200" b="1" dirty="0">
                <a:solidFill>
                  <a:srgbClr val="C00000"/>
                </a:solidFill>
                <a:latin typeface="华文中宋" panose="02010600040101010101" pitchFamily="2" charset="-122"/>
                <a:ea typeface="华文中宋" panose="02010600040101010101" pitchFamily="2" charset="-122"/>
                <a:cs typeface="Microsoft YaHei"/>
              </a:rPr>
              <a:t>数据</a:t>
            </a:r>
            <a:r>
              <a:rPr sz="3200" b="1" spc="-15" dirty="0">
                <a:solidFill>
                  <a:srgbClr val="C00000"/>
                </a:solidFill>
                <a:latin typeface="华文中宋" panose="02010600040101010101" pitchFamily="2" charset="-122"/>
                <a:ea typeface="华文中宋" panose="02010600040101010101" pitchFamily="2" charset="-122"/>
                <a:cs typeface="Microsoft YaHei"/>
              </a:rPr>
              <a:t>驱</a:t>
            </a:r>
            <a:r>
              <a:rPr sz="3200" b="1" dirty="0">
                <a:solidFill>
                  <a:srgbClr val="C00000"/>
                </a:solidFill>
                <a:latin typeface="华文中宋" panose="02010600040101010101" pitchFamily="2" charset="-122"/>
                <a:ea typeface="华文中宋" panose="02010600040101010101" pitchFamily="2" charset="-122"/>
                <a:cs typeface="Microsoft YaHei"/>
              </a:rPr>
              <a:t>动决</a:t>
            </a:r>
            <a:r>
              <a:rPr sz="3200" b="1" spc="-15" dirty="0">
                <a:solidFill>
                  <a:srgbClr val="C00000"/>
                </a:solidFill>
                <a:latin typeface="华文中宋" panose="02010600040101010101" pitchFamily="2" charset="-122"/>
                <a:ea typeface="华文中宋" panose="02010600040101010101" pitchFamily="2" charset="-122"/>
                <a:cs typeface="Microsoft YaHei"/>
              </a:rPr>
              <a:t>策</a:t>
            </a:r>
            <a:r>
              <a:rPr sz="3200" b="1" dirty="0">
                <a:solidFill>
                  <a:srgbClr val="C00000"/>
                </a:solidFill>
                <a:latin typeface="华文中宋" panose="02010600040101010101" pitchFamily="2" charset="-122"/>
                <a:ea typeface="华文中宋" panose="02010600040101010101" pitchFamily="2" charset="-122"/>
                <a:cs typeface="Microsoft YaHei"/>
              </a:rPr>
              <a:t>，极</a:t>
            </a:r>
            <a:r>
              <a:rPr sz="3200" b="1" spc="-15" dirty="0">
                <a:solidFill>
                  <a:srgbClr val="C00000"/>
                </a:solidFill>
                <a:latin typeface="华文中宋" panose="02010600040101010101" pitchFamily="2" charset="-122"/>
                <a:ea typeface="华文中宋" panose="02010600040101010101" pitchFamily="2" charset="-122"/>
                <a:cs typeface="Microsoft YaHei"/>
              </a:rPr>
              <a:t>致</a:t>
            </a:r>
            <a:r>
              <a:rPr sz="3200" b="1" dirty="0">
                <a:solidFill>
                  <a:srgbClr val="C00000"/>
                </a:solidFill>
                <a:latin typeface="华文中宋" panose="02010600040101010101" pitchFamily="2" charset="-122"/>
                <a:ea typeface="华文中宋" panose="02010600040101010101" pitchFamily="2" charset="-122"/>
                <a:cs typeface="Microsoft YaHei"/>
              </a:rPr>
              <a:t>用户</a:t>
            </a:r>
            <a:r>
              <a:rPr sz="3200" b="1" spc="-15" dirty="0">
                <a:solidFill>
                  <a:srgbClr val="C00000"/>
                </a:solidFill>
                <a:latin typeface="华文中宋" panose="02010600040101010101" pitchFamily="2" charset="-122"/>
                <a:ea typeface="华文中宋" panose="02010600040101010101" pitchFamily="2" charset="-122"/>
                <a:cs typeface="Microsoft YaHei"/>
              </a:rPr>
              <a:t>体</a:t>
            </a:r>
            <a:r>
              <a:rPr sz="3200" b="1" dirty="0">
                <a:solidFill>
                  <a:srgbClr val="C00000"/>
                </a:solidFill>
                <a:latin typeface="华文中宋" panose="02010600040101010101" pitchFamily="2" charset="-122"/>
                <a:ea typeface="华文中宋" panose="02010600040101010101" pitchFamily="2" charset="-122"/>
                <a:cs typeface="Microsoft YaHei"/>
              </a:rPr>
              <a:t>验</a:t>
            </a:r>
            <a:endParaRPr sz="3200" b="1" dirty="0">
              <a:latin typeface="华文中宋" panose="02010600040101010101" pitchFamily="2" charset="-122"/>
              <a:ea typeface="华文中宋" panose="02010600040101010101" pitchFamily="2" charset="-122"/>
              <a:cs typeface="Microsoft YaHei"/>
            </a:endParaRPr>
          </a:p>
        </p:txBody>
      </p:sp>
      <p:grpSp>
        <p:nvGrpSpPr>
          <p:cNvPr id="11" name="组合 10">
            <a:extLst>
              <a:ext uri="{FF2B5EF4-FFF2-40B4-BE49-F238E27FC236}">
                <a16:creationId xmlns:a16="http://schemas.microsoft.com/office/drawing/2014/main" id="{DFD8A757-C878-441D-BA98-310EA5116686}"/>
              </a:ext>
            </a:extLst>
          </p:cNvPr>
          <p:cNvGrpSpPr/>
          <p:nvPr/>
        </p:nvGrpSpPr>
        <p:grpSpPr>
          <a:xfrm>
            <a:off x="756745" y="2743200"/>
            <a:ext cx="4204138" cy="3289738"/>
            <a:chOff x="4361267" y="4852354"/>
            <a:chExt cx="2385900" cy="2138940"/>
          </a:xfrm>
        </p:grpSpPr>
        <p:sp>
          <p:nvSpPr>
            <p:cNvPr id="12" name="星形: 六角 53">
              <a:extLst>
                <a:ext uri="{FF2B5EF4-FFF2-40B4-BE49-F238E27FC236}">
                  <a16:creationId xmlns:a16="http://schemas.microsoft.com/office/drawing/2014/main" id="{BCE740F7-31ED-418C-8775-0EDEE303AF9D}"/>
                </a:ext>
              </a:extLst>
            </p:cNvPr>
            <p:cNvSpPr/>
            <p:nvPr/>
          </p:nvSpPr>
          <p:spPr>
            <a:xfrm>
              <a:off x="5578320" y="4852354"/>
              <a:ext cx="767767" cy="829980"/>
            </a:xfrm>
            <a:prstGeom prst="star6">
              <a:avLst>
                <a:gd name="adj" fmla="val 43145"/>
                <a:gd name="hf" fmla="val 115470"/>
              </a:avLst>
            </a:prstGeom>
            <a:noFill/>
            <a:ln w="31750">
              <a:gradFill flip="none" rotWithShape="1">
                <a:gsLst>
                  <a:gs pos="100000">
                    <a:srgbClr val="00FFFF">
                      <a:alpha val="60000"/>
                    </a:srgbClr>
                  </a:gs>
                  <a:gs pos="0">
                    <a:srgbClr val="00FFFF">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307" tIns="28153" rIns="56307" bIns="28153" numCol="1" spcCol="0" rtlCol="0" fromWordArt="0" anchor="ctr" anchorCtr="0" forceAA="0" compatLnSpc="1">
              <a:prstTxWarp prst="textNoShape">
                <a:avLst/>
              </a:prstTxWarp>
              <a:noAutofit/>
            </a:bodyPr>
            <a:lstStyle/>
            <a:p>
              <a:pPr algn="ctr"/>
              <a:endParaRPr lang="zh-CN" altLang="en-US" sz="1971" dirty="0">
                <a:solidFill>
                  <a:schemeClr val="tx1"/>
                </a:solidFill>
                <a:latin typeface="苹方 常规" panose="020B0300000000000000" pitchFamily="34" charset="-122"/>
                <a:ea typeface="苹方 常规" panose="020B0300000000000000" pitchFamily="34" charset="-122"/>
              </a:endParaRPr>
            </a:p>
          </p:txBody>
        </p:sp>
        <p:sp>
          <p:nvSpPr>
            <p:cNvPr id="13" name="星形: 六角 54">
              <a:extLst>
                <a:ext uri="{FF2B5EF4-FFF2-40B4-BE49-F238E27FC236}">
                  <a16:creationId xmlns:a16="http://schemas.microsoft.com/office/drawing/2014/main" id="{D6B8C333-FC86-4508-8894-35F1A1440874}"/>
                </a:ext>
              </a:extLst>
            </p:cNvPr>
            <p:cNvSpPr/>
            <p:nvPr/>
          </p:nvSpPr>
          <p:spPr>
            <a:xfrm>
              <a:off x="5173107" y="5509975"/>
              <a:ext cx="767767" cy="829980"/>
            </a:xfrm>
            <a:prstGeom prst="star6">
              <a:avLst>
                <a:gd name="adj" fmla="val 43145"/>
                <a:gd name="hf" fmla="val 115470"/>
              </a:avLst>
            </a:prstGeom>
            <a:gradFill flip="none" rotWithShape="1">
              <a:gsLst>
                <a:gs pos="0">
                  <a:srgbClr val="24A6E0">
                    <a:alpha val="70000"/>
                  </a:srgbClr>
                </a:gs>
                <a:gs pos="100000">
                  <a:srgbClr val="80C68A">
                    <a:alpha val="66000"/>
                  </a:srgbClr>
                </a:gs>
              </a:gsLst>
              <a:lin ang="10800000" scaled="1"/>
              <a:tileRect/>
            </a:gradFill>
            <a:ln w="31750">
              <a:gradFill flip="none" rotWithShape="1">
                <a:gsLst>
                  <a:gs pos="100000">
                    <a:srgbClr val="00FFFF">
                      <a:alpha val="60000"/>
                    </a:srgbClr>
                  </a:gs>
                  <a:gs pos="0">
                    <a:srgbClr val="00FFFF">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307" tIns="28153" rIns="56307" bIns="28153" numCol="1" spcCol="0" rtlCol="0" fromWordArt="0" anchor="ctr" anchorCtr="0" forceAA="0" compatLnSpc="1">
              <a:prstTxWarp prst="textNoShape">
                <a:avLst/>
              </a:prstTxWarp>
              <a:noAutofit/>
            </a:bodyPr>
            <a:lstStyle/>
            <a:p>
              <a:pPr algn="ctr"/>
              <a:endParaRPr lang="zh-CN" altLang="en-US" sz="1971" dirty="0">
                <a:solidFill>
                  <a:schemeClr val="tx1"/>
                </a:solidFill>
                <a:ea typeface="苹方 常规" panose="020B0300000000000000" pitchFamily="34" charset="-122"/>
              </a:endParaRPr>
            </a:p>
          </p:txBody>
        </p:sp>
        <p:sp>
          <p:nvSpPr>
            <p:cNvPr id="14" name="星形: 六角 56">
              <a:extLst>
                <a:ext uri="{FF2B5EF4-FFF2-40B4-BE49-F238E27FC236}">
                  <a16:creationId xmlns:a16="http://schemas.microsoft.com/office/drawing/2014/main" id="{282096BB-CFAD-4D69-8B2F-CD0800B6F402}"/>
                </a:ext>
              </a:extLst>
            </p:cNvPr>
            <p:cNvSpPr/>
            <p:nvPr/>
          </p:nvSpPr>
          <p:spPr>
            <a:xfrm>
              <a:off x="5979400" y="5509975"/>
              <a:ext cx="767767" cy="829980"/>
            </a:xfrm>
            <a:prstGeom prst="star6">
              <a:avLst>
                <a:gd name="adj" fmla="val 43145"/>
                <a:gd name="hf" fmla="val 115470"/>
              </a:avLst>
            </a:prstGeom>
            <a:noFill/>
            <a:ln w="31750">
              <a:gradFill flip="none" rotWithShape="1">
                <a:gsLst>
                  <a:gs pos="100000">
                    <a:srgbClr val="00FFFF">
                      <a:alpha val="60000"/>
                    </a:srgbClr>
                  </a:gs>
                  <a:gs pos="0">
                    <a:srgbClr val="00FFFF">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307" tIns="28153" rIns="56307" bIns="28153" numCol="1" spcCol="0" rtlCol="0" fromWordArt="0" anchor="ctr" anchorCtr="0" forceAA="0" compatLnSpc="1">
              <a:prstTxWarp prst="textNoShape">
                <a:avLst/>
              </a:prstTxWarp>
              <a:noAutofit/>
            </a:bodyPr>
            <a:lstStyle/>
            <a:p>
              <a:pPr algn="ctr"/>
              <a:endParaRPr lang="zh-CN" altLang="en-US" sz="1971" dirty="0">
                <a:solidFill>
                  <a:schemeClr val="tx1"/>
                </a:solidFill>
                <a:latin typeface="苹方 常规" panose="020B0300000000000000" pitchFamily="34" charset="-122"/>
                <a:ea typeface="苹方 常规" panose="020B0300000000000000" pitchFamily="34" charset="-122"/>
              </a:endParaRPr>
            </a:p>
          </p:txBody>
        </p:sp>
        <p:sp>
          <p:nvSpPr>
            <p:cNvPr id="15" name="星形: 六角 57">
              <a:extLst>
                <a:ext uri="{FF2B5EF4-FFF2-40B4-BE49-F238E27FC236}">
                  <a16:creationId xmlns:a16="http://schemas.microsoft.com/office/drawing/2014/main" id="{ED7E3B98-CBAE-4A89-A697-B7DFECF2766A}"/>
                </a:ext>
              </a:extLst>
            </p:cNvPr>
            <p:cNvSpPr/>
            <p:nvPr/>
          </p:nvSpPr>
          <p:spPr>
            <a:xfrm>
              <a:off x="4772027" y="6161314"/>
              <a:ext cx="767767" cy="829980"/>
            </a:xfrm>
            <a:prstGeom prst="star6">
              <a:avLst>
                <a:gd name="adj" fmla="val 43145"/>
                <a:gd name="hf" fmla="val 115470"/>
              </a:avLst>
            </a:prstGeom>
            <a:noFill/>
            <a:ln w="31750">
              <a:gradFill flip="none" rotWithShape="1">
                <a:gsLst>
                  <a:gs pos="100000">
                    <a:srgbClr val="00FFFF">
                      <a:alpha val="60000"/>
                    </a:srgbClr>
                  </a:gs>
                  <a:gs pos="0">
                    <a:srgbClr val="00FFFF">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307" tIns="28153" rIns="56307" bIns="28153" numCol="1" spcCol="0" rtlCol="0" fromWordArt="0" anchor="ctr" anchorCtr="0" forceAA="0" compatLnSpc="1">
              <a:prstTxWarp prst="textNoShape">
                <a:avLst/>
              </a:prstTxWarp>
              <a:noAutofit/>
            </a:bodyPr>
            <a:lstStyle/>
            <a:p>
              <a:pPr algn="ctr"/>
              <a:endParaRPr lang="zh-CN" altLang="en-US" sz="1971" dirty="0">
                <a:solidFill>
                  <a:schemeClr val="tx1"/>
                </a:solidFill>
                <a:latin typeface="苹方 常规" panose="020B0300000000000000" pitchFamily="34" charset="-122"/>
                <a:ea typeface="苹方 常规" panose="020B0300000000000000" pitchFamily="34" charset="-122"/>
              </a:endParaRPr>
            </a:p>
          </p:txBody>
        </p:sp>
        <p:sp>
          <p:nvSpPr>
            <p:cNvPr id="16" name="星形: 六角 60">
              <a:extLst>
                <a:ext uri="{FF2B5EF4-FFF2-40B4-BE49-F238E27FC236}">
                  <a16:creationId xmlns:a16="http://schemas.microsoft.com/office/drawing/2014/main" id="{950AA60C-A405-4E70-9C57-2047BAAE8E02}"/>
                </a:ext>
              </a:extLst>
            </p:cNvPr>
            <p:cNvSpPr/>
            <p:nvPr/>
          </p:nvSpPr>
          <p:spPr>
            <a:xfrm>
              <a:off x="5578320" y="6161314"/>
              <a:ext cx="767767" cy="829980"/>
            </a:xfrm>
            <a:prstGeom prst="star6">
              <a:avLst>
                <a:gd name="adj" fmla="val 43145"/>
                <a:gd name="hf" fmla="val 115470"/>
              </a:avLst>
            </a:prstGeom>
            <a:noFill/>
            <a:ln w="31750">
              <a:gradFill flip="none" rotWithShape="1">
                <a:gsLst>
                  <a:gs pos="100000">
                    <a:srgbClr val="00FFFF">
                      <a:alpha val="60000"/>
                    </a:srgbClr>
                  </a:gs>
                  <a:gs pos="0">
                    <a:srgbClr val="00FFFF">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307" tIns="28153" rIns="56307" bIns="28153" numCol="1" spcCol="0" rtlCol="0" fromWordArt="0" anchor="ctr" anchorCtr="0" forceAA="0" compatLnSpc="1">
              <a:prstTxWarp prst="textNoShape">
                <a:avLst/>
              </a:prstTxWarp>
              <a:noAutofit/>
            </a:bodyPr>
            <a:lstStyle/>
            <a:p>
              <a:pPr algn="ctr"/>
              <a:endParaRPr lang="zh-CN" altLang="en-US" sz="1971" dirty="0">
                <a:solidFill>
                  <a:schemeClr val="tx1"/>
                </a:solidFill>
                <a:latin typeface="苹方 常规" panose="020B0300000000000000" pitchFamily="34" charset="-122"/>
                <a:ea typeface="苹方 常规" panose="020B0300000000000000" pitchFamily="34" charset="-122"/>
              </a:endParaRPr>
            </a:p>
          </p:txBody>
        </p:sp>
        <p:sp>
          <p:nvSpPr>
            <p:cNvPr id="17" name="星形: 六角 61">
              <a:extLst>
                <a:ext uri="{FF2B5EF4-FFF2-40B4-BE49-F238E27FC236}">
                  <a16:creationId xmlns:a16="http://schemas.microsoft.com/office/drawing/2014/main" id="{D6FAE901-0254-4F57-9ADB-B5E91C7D01CD}"/>
                </a:ext>
              </a:extLst>
            </p:cNvPr>
            <p:cNvSpPr/>
            <p:nvPr/>
          </p:nvSpPr>
          <p:spPr>
            <a:xfrm>
              <a:off x="4766480" y="4852354"/>
              <a:ext cx="767767" cy="829980"/>
            </a:xfrm>
            <a:prstGeom prst="star6">
              <a:avLst>
                <a:gd name="adj" fmla="val 43145"/>
                <a:gd name="hf" fmla="val 115470"/>
              </a:avLst>
            </a:prstGeom>
            <a:noFill/>
            <a:ln w="31750">
              <a:gradFill flip="none" rotWithShape="1">
                <a:gsLst>
                  <a:gs pos="100000">
                    <a:srgbClr val="00FFFF">
                      <a:alpha val="60000"/>
                    </a:srgbClr>
                  </a:gs>
                  <a:gs pos="0">
                    <a:srgbClr val="00FFFF">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307" tIns="28153" rIns="56307" bIns="28153" numCol="1" spcCol="0" rtlCol="0" fromWordArt="0" anchor="ctr" anchorCtr="0" forceAA="0" compatLnSpc="1">
              <a:prstTxWarp prst="textNoShape">
                <a:avLst/>
              </a:prstTxWarp>
              <a:noAutofit/>
            </a:bodyPr>
            <a:lstStyle/>
            <a:p>
              <a:pPr algn="ctr"/>
              <a:endParaRPr lang="zh-CN" altLang="en-US" sz="1971" dirty="0">
                <a:solidFill>
                  <a:schemeClr val="tx1"/>
                </a:solidFill>
                <a:ea typeface="苹方 常规" panose="020B0300000000000000" pitchFamily="34" charset="-122"/>
              </a:endParaRPr>
            </a:p>
          </p:txBody>
        </p:sp>
        <p:sp>
          <p:nvSpPr>
            <p:cNvPr id="18" name="星形: 六角 62">
              <a:extLst>
                <a:ext uri="{FF2B5EF4-FFF2-40B4-BE49-F238E27FC236}">
                  <a16:creationId xmlns:a16="http://schemas.microsoft.com/office/drawing/2014/main" id="{A15CB867-80B3-4A56-82F0-8CA2DF31C821}"/>
                </a:ext>
              </a:extLst>
            </p:cNvPr>
            <p:cNvSpPr/>
            <p:nvPr/>
          </p:nvSpPr>
          <p:spPr>
            <a:xfrm>
              <a:off x="4361267" y="5509975"/>
              <a:ext cx="767767" cy="829980"/>
            </a:xfrm>
            <a:prstGeom prst="star6">
              <a:avLst>
                <a:gd name="adj" fmla="val 43145"/>
                <a:gd name="hf" fmla="val 115470"/>
              </a:avLst>
            </a:prstGeom>
            <a:noFill/>
            <a:ln w="31750">
              <a:gradFill flip="none" rotWithShape="1">
                <a:gsLst>
                  <a:gs pos="100000">
                    <a:srgbClr val="00FFFF">
                      <a:alpha val="60000"/>
                    </a:srgbClr>
                  </a:gs>
                  <a:gs pos="0">
                    <a:srgbClr val="00FFFF">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307" tIns="28153" rIns="56307" bIns="28153" numCol="1" spcCol="0" rtlCol="0" fromWordArt="0" anchor="ctr" anchorCtr="0" forceAA="0" compatLnSpc="1">
              <a:prstTxWarp prst="textNoShape">
                <a:avLst/>
              </a:prstTxWarp>
              <a:noAutofit/>
            </a:bodyPr>
            <a:lstStyle/>
            <a:p>
              <a:pPr algn="ctr"/>
              <a:endParaRPr lang="zh-CN" altLang="en-US" sz="1971" dirty="0">
                <a:solidFill>
                  <a:schemeClr val="tx1"/>
                </a:solidFill>
                <a:ea typeface="苹方 常规" panose="020B0300000000000000" pitchFamily="34" charset="-122"/>
              </a:endParaRPr>
            </a:p>
          </p:txBody>
        </p:sp>
        <p:sp>
          <p:nvSpPr>
            <p:cNvPr id="19" name="矩形 18">
              <a:extLst>
                <a:ext uri="{FF2B5EF4-FFF2-40B4-BE49-F238E27FC236}">
                  <a16:creationId xmlns:a16="http://schemas.microsoft.com/office/drawing/2014/main" id="{19B2F95A-DEB7-45F5-A94B-5339E8750CED}"/>
                </a:ext>
              </a:extLst>
            </p:cNvPr>
            <p:cNvSpPr/>
            <p:nvPr/>
          </p:nvSpPr>
          <p:spPr>
            <a:xfrm>
              <a:off x="5198479" y="5776521"/>
              <a:ext cx="761465" cy="321680"/>
            </a:xfrm>
            <a:prstGeom prst="rect">
              <a:avLst/>
            </a:prstGeom>
          </p:spPr>
          <p:txBody>
            <a:bodyPr wrap="none" anchor="ctr">
              <a:spAutoFit/>
            </a:bodyPr>
            <a:lstStyle/>
            <a:p>
              <a:pPr algn="ctr"/>
              <a:r>
                <a:rPr lang="zh-CN" altLang="en-US" sz="1478" b="1" dirty="0">
                  <a:effectLst>
                    <a:outerShdw blurRad="38100" dist="38100" dir="2700000" algn="tl">
                      <a:srgbClr val="000000">
                        <a:alpha val="43137"/>
                      </a:srgbClr>
                    </a:outerShdw>
                  </a:effectLst>
                </a:rPr>
                <a:t>大数据</a:t>
              </a:r>
            </a:p>
          </p:txBody>
        </p:sp>
        <p:sp>
          <p:nvSpPr>
            <p:cNvPr id="20" name="矩形 19">
              <a:extLst>
                <a:ext uri="{FF2B5EF4-FFF2-40B4-BE49-F238E27FC236}">
                  <a16:creationId xmlns:a16="http://schemas.microsoft.com/office/drawing/2014/main" id="{BEA6E2E5-9D25-4EBD-9291-66115A64ADD0}"/>
                </a:ext>
              </a:extLst>
            </p:cNvPr>
            <p:cNvSpPr/>
            <p:nvPr/>
          </p:nvSpPr>
          <p:spPr>
            <a:xfrm>
              <a:off x="4785884" y="5133189"/>
              <a:ext cx="761465" cy="321680"/>
            </a:xfrm>
            <a:prstGeom prst="rect">
              <a:avLst/>
            </a:prstGeom>
          </p:spPr>
          <p:txBody>
            <a:bodyPr wrap="none" anchor="ctr">
              <a:spAutoFit/>
            </a:bodyPr>
            <a:lstStyle/>
            <a:p>
              <a:pPr algn="ctr"/>
              <a:r>
                <a:rPr lang="zh-CN" altLang="en-US" sz="1478" b="1" dirty="0">
                  <a:effectLst>
                    <a:outerShdw blurRad="38100" dist="38100" dir="2700000" algn="tl">
                      <a:srgbClr val="000000">
                        <a:alpha val="43137"/>
                      </a:srgbClr>
                    </a:outerShdw>
                  </a:effectLst>
                </a:rPr>
                <a:t>产业链</a:t>
              </a:r>
            </a:p>
          </p:txBody>
        </p:sp>
        <p:sp>
          <p:nvSpPr>
            <p:cNvPr id="21" name="矩形 20">
              <a:extLst>
                <a:ext uri="{FF2B5EF4-FFF2-40B4-BE49-F238E27FC236}">
                  <a16:creationId xmlns:a16="http://schemas.microsoft.com/office/drawing/2014/main" id="{E76D9F8B-0BF6-42A2-A932-7E8B0FA644B7}"/>
                </a:ext>
              </a:extLst>
            </p:cNvPr>
            <p:cNvSpPr/>
            <p:nvPr/>
          </p:nvSpPr>
          <p:spPr>
            <a:xfrm>
              <a:off x="4457408" y="5766095"/>
              <a:ext cx="569568" cy="321680"/>
            </a:xfrm>
            <a:prstGeom prst="rect">
              <a:avLst/>
            </a:prstGeom>
          </p:spPr>
          <p:txBody>
            <a:bodyPr wrap="none" anchor="ctr">
              <a:spAutoFit/>
            </a:bodyPr>
            <a:lstStyle/>
            <a:p>
              <a:pPr algn="ctr"/>
              <a:r>
                <a:rPr lang="zh-CN" altLang="en-US" sz="1478" b="1" dirty="0">
                  <a:effectLst>
                    <a:outerShdw blurRad="38100" dist="38100" dir="2700000" algn="tl">
                      <a:srgbClr val="000000">
                        <a:alpha val="43137"/>
                      </a:srgbClr>
                    </a:outerShdw>
                  </a:effectLst>
                </a:rPr>
                <a:t>产品</a:t>
              </a:r>
            </a:p>
          </p:txBody>
        </p:sp>
        <p:sp>
          <p:nvSpPr>
            <p:cNvPr id="22" name="矩形 21">
              <a:extLst>
                <a:ext uri="{FF2B5EF4-FFF2-40B4-BE49-F238E27FC236}">
                  <a16:creationId xmlns:a16="http://schemas.microsoft.com/office/drawing/2014/main" id="{C73310E0-5892-478B-821C-81B85018FD1B}"/>
                </a:ext>
              </a:extLst>
            </p:cNvPr>
            <p:cNvSpPr/>
            <p:nvPr/>
          </p:nvSpPr>
          <p:spPr>
            <a:xfrm>
              <a:off x="4873252" y="6417309"/>
              <a:ext cx="569568" cy="321680"/>
            </a:xfrm>
            <a:prstGeom prst="rect">
              <a:avLst/>
            </a:prstGeom>
          </p:spPr>
          <p:txBody>
            <a:bodyPr wrap="none" anchor="ctr">
              <a:spAutoFit/>
            </a:bodyPr>
            <a:lstStyle/>
            <a:p>
              <a:pPr algn="ctr"/>
              <a:r>
                <a:rPr lang="zh-CN" altLang="en-US" sz="1478" b="1" dirty="0">
                  <a:effectLst>
                    <a:outerShdw blurRad="38100" dist="38100" dir="2700000" algn="tl">
                      <a:srgbClr val="000000">
                        <a:alpha val="43137"/>
                      </a:srgbClr>
                    </a:outerShdw>
                  </a:effectLst>
                </a:rPr>
                <a:t>营销</a:t>
              </a:r>
            </a:p>
          </p:txBody>
        </p:sp>
        <p:sp>
          <p:nvSpPr>
            <p:cNvPr id="23" name="矩形 22">
              <a:extLst>
                <a:ext uri="{FF2B5EF4-FFF2-40B4-BE49-F238E27FC236}">
                  <a16:creationId xmlns:a16="http://schemas.microsoft.com/office/drawing/2014/main" id="{23AED063-0F48-4D5A-8ACB-F3DF419B2882}"/>
                </a:ext>
              </a:extLst>
            </p:cNvPr>
            <p:cNvSpPr/>
            <p:nvPr/>
          </p:nvSpPr>
          <p:spPr>
            <a:xfrm>
              <a:off x="5656088" y="6417309"/>
              <a:ext cx="569568" cy="321680"/>
            </a:xfrm>
            <a:prstGeom prst="rect">
              <a:avLst/>
            </a:prstGeom>
          </p:spPr>
          <p:txBody>
            <a:bodyPr wrap="none" anchor="ctr">
              <a:spAutoFit/>
            </a:bodyPr>
            <a:lstStyle/>
            <a:p>
              <a:pPr algn="ctr"/>
              <a:r>
                <a:rPr lang="zh-CN" altLang="en-US" sz="1478" b="1" dirty="0">
                  <a:effectLst>
                    <a:outerShdw blurRad="38100" dist="38100" dir="2700000" algn="tl">
                      <a:srgbClr val="000000">
                        <a:alpha val="43137"/>
                      </a:srgbClr>
                    </a:outerShdw>
                  </a:effectLst>
                </a:rPr>
                <a:t>通路</a:t>
              </a:r>
            </a:p>
          </p:txBody>
        </p:sp>
        <p:sp>
          <p:nvSpPr>
            <p:cNvPr id="24" name="矩形 23">
              <a:extLst>
                <a:ext uri="{FF2B5EF4-FFF2-40B4-BE49-F238E27FC236}">
                  <a16:creationId xmlns:a16="http://schemas.microsoft.com/office/drawing/2014/main" id="{7B3D6E3A-B5A4-418B-BEE5-8D65628837BB}"/>
                </a:ext>
              </a:extLst>
            </p:cNvPr>
            <p:cNvSpPr/>
            <p:nvPr/>
          </p:nvSpPr>
          <p:spPr>
            <a:xfrm>
              <a:off x="6084231" y="5776521"/>
              <a:ext cx="569568" cy="321680"/>
            </a:xfrm>
            <a:prstGeom prst="rect">
              <a:avLst/>
            </a:prstGeom>
          </p:spPr>
          <p:txBody>
            <a:bodyPr wrap="none" anchor="ctr">
              <a:spAutoFit/>
            </a:bodyPr>
            <a:lstStyle/>
            <a:p>
              <a:pPr algn="ctr"/>
              <a:r>
                <a:rPr lang="zh-CN" altLang="en-US" sz="1478" b="1" dirty="0">
                  <a:effectLst>
                    <a:outerShdw blurRad="38100" dist="38100" dir="2700000" algn="tl">
                      <a:srgbClr val="000000">
                        <a:alpha val="43137"/>
                      </a:srgbClr>
                    </a:outerShdw>
                  </a:effectLst>
                </a:rPr>
                <a:t>客户</a:t>
              </a:r>
            </a:p>
          </p:txBody>
        </p:sp>
        <p:sp>
          <p:nvSpPr>
            <p:cNvPr id="25" name="矩形 24">
              <a:extLst>
                <a:ext uri="{FF2B5EF4-FFF2-40B4-BE49-F238E27FC236}">
                  <a16:creationId xmlns:a16="http://schemas.microsoft.com/office/drawing/2014/main" id="{6B865AA0-8C93-4C17-9DA9-2D994D695E3E}"/>
                </a:ext>
              </a:extLst>
            </p:cNvPr>
            <p:cNvSpPr/>
            <p:nvPr/>
          </p:nvSpPr>
          <p:spPr>
            <a:xfrm>
              <a:off x="5677421" y="5110940"/>
              <a:ext cx="569568" cy="321680"/>
            </a:xfrm>
            <a:prstGeom prst="rect">
              <a:avLst/>
            </a:prstGeom>
          </p:spPr>
          <p:txBody>
            <a:bodyPr wrap="none" anchor="ctr">
              <a:spAutoFit/>
            </a:bodyPr>
            <a:lstStyle/>
            <a:p>
              <a:pPr algn="ctr"/>
              <a:r>
                <a:rPr lang="zh-CN" altLang="en-US" sz="1478" b="1" dirty="0">
                  <a:effectLst>
                    <a:outerShdw blurRad="38100" dist="38100" dir="2700000" algn="tl">
                      <a:srgbClr val="000000">
                        <a:alpha val="43137"/>
                      </a:srgbClr>
                    </a:outerShdw>
                  </a:effectLst>
                </a:rPr>
                <a:t>销售</a:t>
              </a:r>
            </a:p>
          </p:txBody>
        </p:sp>
      </p:grpSp>
    </p:spTree>
    <p:extLst>
      <p:ext uri="{BB962C8B-B14F-4D97-AF65-F5344CB8AC3E}">
        <p14:creationId xmlns:p14="http://schemas.microsoft.com/office/powerpoint/2010/main" val="277182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48530"/>
            <a:ext cx="12192000" cy="109470"/>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宋体" panose="02010600030101010101" pitchFamily="2" charset="-122"/>
              <a:sym typeface="Arial" panose="020B0604020202020204" pitchFamily="34" charset="0"/>
            </a:endParaRPr>
          </a:p>
        </p:txBody>
      </p:sp>
      <p:sp>
        <p:nvSpPr>
          <p:cNvPr id="9" name="矩形 8"/>
          <p:cNvSpPr/>
          <p:nvPr/>
        </p:nvSpPr>
        <p:spPr>
          <a:xfrm>
            <a:off x="356316" y="301891"/>
            <a:ext cx="6750566" cy="584775"/>
          </a:xfrm>
          <a:prstGeom prst="rect">
            <a:avLst/>
          </a:prstGeom>
        </p:spPr>
        <p:txBody>
          <a:bodyPr wrap="none">
            <a:spAutoFit/>
          </a:bodyPr>
          <a:lstStyle/>
          <a:p>
            <a:r>
              <a:rPr lang="zh-CN" altLang="zh-CN" sz="3200" b="1" dirty="0">
                <a:solidFill>
                  <a:srgbClr val="C00000"/>
                </a:solidFill>
                <a:latin typeface="华文中宋" panose="02010600040101010101" pitchFamily="2" charset="-122"/>
                <a:ea typeface="华文中宋" panose="02010600040101010101" pitchFamily="2" charset="-122"/>
              </a:rPr>
              <a:t>构建产业互联，整合新互联网生态圈</a:t>
            </a:r>
            <a:endParaRPr lang="zh-CN" altLang="en-US" sz="3200" b="1" dirty="0">
              <a:solidFill>
                <a:srgbClr val="C00000"/>
              </a:solidFill>
              <a:latin typeface="华文中宋" panose="02010600040101010101" pitchFamily="2" charset="-122"/>
              <a:ea typeface="华文中宋" panose="02010600040101010101" pitchFamily="2" charset="-122"/>
              <a:sym typeface="Arial" panose="020B0604020202020204" pitchFamily="34" charset="0"/>
            </a:endParaRPr>
          </a:p>
        </p:txBody>
      </p:sp>
      <p:cxnSp>
        <p:nvCxnSpPr>
          <p:cNvPr id="5" name="直接连接符 4"/>
          <p:cNvCxnSpPr/>
          <p:nvPr/>
        </p:nvCxnSpPr>
        <p:spPr>
          <a:xfrm>
            <a:off x="240406" y="837126"/>
            <a:ext cx="1173694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0406" y="1094704"/>
            <a:ext cx="11736946" cy="1043189"/>
          </a:xfrm>
          <a:prstGeom prst="rect">
            <a:avLst/>
          </a:prstGeom>
          <a:noFill/>
          <a:ln w="1905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楷体" panose="02010609060101010101" pitchFamily="49" charset="-122"/>
                <a:ea typeface="楷体" panose="02010609060101010101" pitchFamily="49" charset="-122"/>
              </a:rPr>
              <a:t>借助跨界思维形成对全行业上下游乃至其他相关行业运营模式和价值链传递的整合，构建完整闭合新型互联网经济生态圈，构建以核心业务为中心的相互促进、相互关联发展的互联网生态系统</a:t>
            </a:r>
          </a:p>
        </p:txBody>
      </p:sp>
      <p:sp>
        <p:nvSpPr>
          <p:cNvPr id="10" name="矩形 9"/>
          <p:cNvSpPr/>
          <p:nvPr/>
        </p:nvSpPr>
        <p:spPr>
          <a:xfrm>
            <a:off x="315461" y="3311513"/>
            <a:ext cx="1222555" cy="1754326"/>
          </a:xfrm>
          <a:prstGeom prst="rect">
            <a:avLst/>
          </a:prstGeom>
        </p:spPr>
        <p:txBody>
          <a:bodyPr wrap="square">
            <a:spAutoFit/>
          </a:bodyPr>
          <a:lstStyle/>
          <a:p>
            <a:r>
              <a:rPr lang="zh-CN" altLang="en-US" b="1" kern="100" dirty="0">
                <a:solidFill>
                  <a:srgbClr val="000000"/>
                </a:solidFill>
                <a:latin typeface="Times New Roman" panose="02020603050405020304" pitchFamily="18" charset="0"/>
                <a:cs typeface="Times New Roman" panose="02020603050405020304" pitchFamily="18" charset="0"/>
              </a:rPr>
              <a:t>强化社会化渠道管控，初步具备全渠道销售能力</a:t>
            </a:r>
            <a:endParaRPr lang="zh-CN" altLang="en-US" b="1" dirty="0"/>
          </a:p>
        </p:txBody>
      </p:sp>
      <p:sp>
        <p:nvSpPr>
          <p:cNvPr id="2" name="矩形 1"/>
          <p:cNvSpPr/>
          <p:nvPr/>
        </p:nvSpPr>
        <p:spPr>
          <a:xfrm>
            <a:off x="1829413" y="3664050"/>
            <a:ext cx="1137164" cy="1200329"/>
          </a:xfrm>
          <a:prstGeom prst="rect">
            <a:avLst/>
          </a:prstGeom>
        </p:spPr>
        <p:txBody>
          <a:bodyPr wrap="square">
            <a:spAutoFit/>
          </a:bodyPr>
          <a:lstStyle/>
          <a:p>
            <a:r>
              <a:rPr lang="zh-CN" altLang="zh-CN" b="1" kern="100" dirty="0">
                <a:solidFill>
                  <a:srgbClr val="000000"/>
                </a:solidFill>
                <a:latin typeface="Times New Roman" panose="02020603050405020304" pitchFamily="18" charset="0"/>
                <a:cs typeface="Times New Roman" panose="02020603050405020304" pitchFamily="18" charset="0"/>
              </a:rPr>
              <a:t>协同线上线下业务</a:t>
            </a:r>
            <a:r>
              <a:rPr lang="zh-CN" altLang="en-US" b="1" kern="100" dirty="0">
                <a:solidFill>
                  <a:srgbClr val="000000"/>
                </a:solidFill>
                <a:latin typeface="Times New Roman" panose="02020603050405020304" pitchFamily="18" charset="0"/>
                <a:cs typeface="Times New Roman" panose="02020603050405020304" pitchFamily="18" charset="0"/>
              </a:rPr>
              <a:t>，</a:t>
            </a:r>
            <a:r>
              <a:rPr lang="zh-CN" altLang="zh-CN" b="1" kern="100" dirty="0">
                <a:solidFill>
                  <a:srgbClr val="000000"/>
                </a:solidFill>
                <a:latin typeface="Times New Roman" panose="02020603050405020304" pitchFamily="18" charset="0"/>
                <a:cs typeface="Times New Roman" panose="02020603050405020304" pitchFamily="18" charset="0"/>
              </a:rPr>
              <a:t>优化运营模式</a:t>
            </a:r>
            <a:endParaRPr lang="zh-CN" altLang="en-US" b="1" dirty="0"/>
          </a:p>
        </p:txBody>
      </p:sp>
      <p:sp>
        <p:nvSpPr>
          <p:cNvPr id="3" name="矩形 2"/>
          <p:cNvSpPr/>
          <p:nvPr/>
        </p:nvSpPr>
        <p:spPr>
          <a:xfrm>
            <a:off x="3236124" y="3219180"/>
            <a:ext cx="1333527" cy="1815882"/>
          </a:xfrm>
          <a:prstGeom prst="rect">
            <a:avLst/>
          </a:prstGeom>
        </p:spPr>
        <p:txBody>
          <a:bodyPr wrap="square">
            <a:spAutoFit/>
          </a:bodyPr>
          <a:lstStyle/>
          <a:p>
            <a:r>
              <a:rPr lang="zh-CN" altLang="zh-CN" sz="1600" b="1" kern="100" dirty="0">
                <a:solidFill>
                  <a:srgbClr val="000000"/>
                </a:solidFill>
                <a:latin typeface="Times New Roman" panose="02020603050405020304" pitchFamily="18" charset="0"/>
                <a:cs typeface="Times New Roman" panose="02020603050405020304" pitchFamily="18" charset="0"/>
              </a:rPr>
              <a:t>对各价值链传输环节和运营管理模式进行整合优化，实现对消费终端的有效掌控</a:t>
            </a:r>
            <a:endParaRPr lang="zh-CN" altLang="en-US" sz="1600" b="1" dirty="0"/>
          </a:p>
        </p:txBody>
      </p:sp>
      <p:sp>
        <p:nvSpPr>
          <p:cNvPr id="11" name="矩形 10"/>
          <p:cNvSpPr/>
          <p:nvPr/>
        </p:nvSpPr>
        <p:spPr>
          <a:xfrm>
            <a:off x="4798390" y="3445027"/>
            <a:ext cx="1297610" cy="1754326"/>
          </a:xfrm>
          <a:prstGeom prst="rect">
            <a:avLst/>
          </a:prstGeom>
        </p:spPr>
        <p:txBody>
          <a:bodyPr wrap="square">
            <a:spAutoFit/>
          </a:bodyPr>
          <a:lstStyle/>
          <a:p>
            <a:r>
              <a:rPr lang="zh-CN" altLang="zh-CN" b="1" kern="100" dirty="0">
                <a:solidFill>
                  <a:srgbClr val="000000"/>
                </a:solidFill>
                <a:latin typeface="Times New Roman" panose="02020603050405020304" pitchFamily="18" charset="0"/>
                <a:cs typeface="Times New Roman" panose="02020603050405020304" pitchFamily="18" charset="0"/>
              </a:rPr>
              <a:t>整合精准营销、线上线下全渠道传播、柔性生产模式</a:t>
            </a:r>
            <a:endParaRPr lang="zh-CN" altLang="en-US" b="1" dirty="0"/>
          </a:p>
        </p:txBody>
      </p:sp>
      <p:sp>
        <p:nvSpPr>
          <p:cNvPr id="12" name="矩形 11"/>
          <p:cNvSpPr/>
          <p:nvPr/>
        </p:nvSpPr>
        <p:spPr>
          <a:xfrm>
            <a:off x="6347206" y="3311513"/>
            <a:ext cx="1307432" cy="1815882"/>
          </a:xfrm>
          <a:prstGeom prst="rect">
            <a:avLst/>
          </a:prstGeom>
        </p:spPr>
        <p:txBody>
          <a:bodyPr wrap="square">
            <a:spAutoFit/>
          </a:bodyPr>
          <a:lstStyle/>
          <a:p>
            <a:r>
              <a:rPr lang="zh-CN" altLang="zh-CN" sz="1400" b="1" kern="100" dirty="0">
                <a:solidFill>
                  <a:srgbClr val="000000"/>
                </a:solidFill>
                <a:latin typeface="Times New Roman" panose="02020603050405020304" pitchFamily="18" charset="0"/>
                <a:cs typeface="Times New Roman" panose="02020603050405020304" pitchFamily="18" charset="0"/>
              </a:rPr>
              <a:t>借助互联网思维实现企业运营的平台化和跨界利益整合，形成与企业核心业务相互依托、共生共利的生态</a:t>
            </a:r>
            <a:r>
              <a:rPr lang="zh-CN" altLang="en-US" sz="1400" b="1" kern="100" dirty="0">
                <a:solidFill>
                  <a:srgbClr val="000000"/>
                </a:solidFill>
                <a:latin typeface="Times New Roman" panose="02020603050405020304" pitchFamily="18" charset="0"/>
                <a:cs typeface="Times New Roman" panose="02020603050405020304" pitchFamily="18" charset="0"/>
              </a:rPr>
              <a:t>闭合</a:t>
            </a:r>
            <a:r>
              <a:rPr lang="zh-CN" altLang="zh-CN" sz="1400" b="1" kern="100" dirty="0">
                <a:solidFill>
                  <a:srgbClr val="000000"/>
                </a:solidFill>
                <a:latin typeface="Times New Roman" panose="02020603050405020304" pitchFamily="18" charset="0"/>
                <a:cs typeface="Times New Roman" panose="02020603050405020304" pitchFamily="18" charset="0"/>
              </a:rPr>
              <a:t>圈</a:t>
            </a:r>
            <a:endParaRPr lang="zh-CN" altLang="en-US" sz="1400" b="1" dirty="0"/>
          </a:p>
        </p:txBody>
      </p:sp>
      <p:sp>
        <p:nvSpPr>
          <p:cNvPr id="13" name="矩形 12"/>
          <p:cNvSpPr/>
          <p:nvPr/>
        </p:nvSpPr>
        <p:spPr>
          <a:xfrm>
            <a:off x="240406" y="3188122"/>
            <a:ext cx="1297610" cy="1972582"/>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41711" y="3185590"/>
            <a:ext cx="1297610" cy="1972582"/>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43016" y="3185719"/>
            <a:ext cx="1297610" cy="1972582"/>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矩形 17"/>
          <p:cNvSpPr/>
          <p:nvPr/>
        </p:nvSpPr>
        <p:spPr>
          <a:xfrm>
            <a:off x="4744321" y="3191521"/>
            <a:ext cx="1297610" cy="1972582"/>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矩形 18"/>
          <p:cNvSpPr/>
          <p:nvPr/>
        </p:nvSpPr>
        <p:spPr>
          <a:xfrm>
            <a:off x="6347206" y="3185590"/>
            <a:ext cx="1297610" cy="1972582"/>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右箭头 19"/>
          <p:cNvSpPr/>
          <p:nvPr/>
        </p:nvSpPr>
        <p:spPr>
          <a:xfrm>
            <a:off x="1567041" y="4085374"/>
            <a:ext cx="164848" cy="293336"/>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3066365" y="4060042"/>
            <a:ext cx="164848" cy="293336"/>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a:off x="4560049" y="4060042"/>
            <a:ext cx="164848" cy="293336"/>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右箭头 23"/>
          <p:cNvSpPr/>
          <p:nvPr/>
        </p:nvSpPr>
        <p:spPr>
          <a:xfrm>
            <a:off x="6128289" y="4025213"/>
            <a:ext cx="164848" cy="293336"/>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右箭头 24"/>
          <p:cNvSpPr/>
          <p:nvPr/>
        </p:nvSpPr>
        <p:spPr>
          <a:xfrm>
            <a:off x="7728613" y="4041243"/>
            <a:ext cx="164848" cy="293336"/>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6" name="图片 25"/>
          <p:cNvPicPr>
            <a:picLocks noChangeAspect="1"/>
          </p:cNvPicPr>
          <p:nvPr/>
        </p:nvPicPr>
        <p:blipFill>
          <a:blip r:embed="rId2" cstate="print"/>
          <a:stretch>
            <a:fillRect/>
          </a:stretch>
        </p:blipFill>
        <p:spPr>
          <a:xfrm>
            <a:off x="8099717" y="2365610"/>
            <a:ext cx="3877635" cy="3682199"/>
          </a:xfrm>
          <a:prstGeom prst="rect">
            <a:avLst/>
          </a:prstGeom>
        </p:spPr>
      </p:pic>
    </p:spTree>
    <p:extLst>
      <p:ext uri="{BB962C8B-B14F-4D97-AF65-F5344CB8AC3E}">
        <p14:creationId xmlns:p14="http://schemas.microsoft.com/office/powerpoint/2010/main" val="414411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748530"/>
            <a:ext cx="12192000" cy="109470"/>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宋体" panose="02010600030101010101" pitchFamily="2" charset="-122"/>
              <a:sym typeface="Arial" panose="020B0604020202020204" pitchFamily="34" charset="0"/>
            </a:endParaRPr>
          </a:p>
        </p:txBody>
      </p:sp>
      <p:sp>
        <p:nvSpPr>
          <p:cNvPr id="9" name="矩形 8"/>
          <p:cNvSpPr/>
          <p:nvPr/>
        </p:nvSpPr>
        <p:spPr>
          <a:xfrm>
            <a:off x="3045094" y="2137379"/>
            <a:ext cx="6326663" cy="2492990"/>
          </a:xfrm>
          <a:prstGeom prst="rect">
            <a:avLst/>
          </a:prstGeom>
        </p:spPr>
        <p:txBody>
          <a:bodyPr wrap="square">
            <a:spAutoFit/>
          </a:bodyPr>
          <a:lstStyle/>
          <a:p>
            <a:pPr algn="r"/>
            <a:r>
              <a:rPr lang="en-US" altLang="zh-CN" sz="6000" b="1" dirty="0">
                <a:solidFill>
                  <a:srgbClr val="C00000"/>
                </a:solidFill>
                <a:latin typeface="Palace Script MT" panose="030303020206070C0B05" pitchFamily="66" charset="0"/>
                <a:ea typeface="微软雅黑" panose="020B0503020204020204" pitchFamily="34" charset="-122"/>
              </a:rPr>
              <a:t>Thanks For  Your Listening</a:t>
            </a:r>
            <a:endParaRPr lang="zh-CN" altLang="en-US" sz="6000" b="1" dirty="0">
              <a:solidFill>
                <a:srgbClr val="C00000"/>
              </a:solidFill>
              <a:latin typeface="Palace Script MT" panose="030303020206070C0B05" pitchFamily="66" charset="0"/>
              <a:ea typeface="微软雅黑" panose="020B0503020204020204" pitchFamily="34" charset="-122"/>
            </a:endParaRPr>
          </a:p>
          <a:p>
            <a:endParaRPr lang="en-US" altLang="zh-CN" sz="2400" dirty="0">
              <a:latin typeface="Arial" panose="020B0604020202020204" pitchFamily="34" charset="0"/>
              <a:sym typeface="Arial" panose="020B0604020202020204" pitchFamily="34" charset="0"/>
            </a:endParaRPr>
          </a:p>
          <a:p>
            <a:pPr algn="ctr"/>
            <a:r>
              <a:rPr lang="en-US" altLang="zh-CN" sz="2400" dirty="0">
                <a:latin typeface="Arial" panose="020B0604020202020204" pitchFamily="34" charset="0"/>
                <a:sym typeface="Arial" panose="020B0604020202020204" pitchFamily="34" charset="0"/>
              </a:rPr>
              <a:t>Email</a:t>
            </a:r>
            <a:r>
              <a:rPr lang="zh-CN" altLang="en-US" sz="2400" dirty="0">
                <a:latin typeface="Arial" panose="020B0604020202020204" pitchFamily="34" charset="0"/>
                <a:sym typeface="Arial" panose="020B0604020202020204" pitchFamily="34" charset="0"/>
              </a:rPr>
              <a:t>：</a:t>
            </a:r>
            <a:r>
              <a:rPr lang="en-US" altLang="zh-CN" sz="2400" dirty="0">
                <a:latin typeface="Arial" panose="020B0604020202020204" pitchFamily="34" charset="0"/>
                <a:sym typeface="Arial" panose="020B0604020202020204" pitchFamily="34" charset="0"/>
                <a:hlinkClick r:id="rId2"/>
              </a:rPr>
              <a:t>zhaozhanbo@163.com</a:t>
            </a:r>
            <a:endParaRPr lang="en-US" altLang="zh-CN" sz="2400" dirty="0">
              <a:latin typeface="Arial" panose="020B0604020202020204" pitchFamily="34" charset="0"/>
              <a:sym typeface="Arial" panose="020B0604020202020204" pitchFamily="34" charset="0"/>
            </a:endParaRPr>
          </a:p>
          <a:p>
            <a:pPr algn="ctr"/>
            <a:endParaRPr lang="en-US" altLang="zh-CN" sz="2400" dirty="0">
              <a:latin typeface="Arial" panose="020B0604020202020204" pitchFamily="34" charset="0"/>
              <a:sym typeface="Arial" panose="020B0604020202020204" pitchFamily="34" charset="0"/>
            </a:endParaRPr>
          </a:p>
          <a:p>
            <a:pPr algn="ctr"/>
            <a:r>
              <a:rPr lang="en-US" altLang="zh-CN" sz="2400" dirty="0">
                <a:latin typeface="Arial" panose="020B0604020202020204" pitchFamily="34" charset="0"/>
                <a:sym typeface="Arial" panose="020B0604020202020204" pitchFamily="34" charset="0"/>
              </a:rPr>
              <a:t>MP</a:t>
            </a:r>
            <a:r>
              <a:rPr lang="zh-CN" altLang="en-US" sz="2400" dirty="0">
                <a:latin typeface="Arial" panose="020B0604020202020204" pitchFamily="34" charset="0"/>
                <a:sym typeface="Arial" panose="020B0604020202020204" pitchFamily="34" charset="0"/>
              </a:rPr>
              <a:t>：</a:t>
            </a:r>
            <a:r>
              <a:rPr lang="en-US" altLang="zh-CN" sz="2400" dirty="0">
                <a:latin typeface="Arial" panose="020B0604020202020204" pitchFamily="34" charset="0"/>
                <a:sym typeface="Arial" panose="020B0604020202020204" pitchFamily="34" charset="0"/>
              </a:rPr>
              <a:t>186 118 33728</a:t>
            </a:r>
          </a:p>
        </p:txBody>
      </p:sp>
      <p:cxnSp>
        <p:nvCxnSpPr>
          <p:cNvPr id="5" name="直接连接符 4"/>
          <p:cNvCxnSpPr/>
          <p:nvPr/>
        </p:nvCxnSpPr>
        <p:spPr>
          <a:xfrm>
            <a:off x="240406" y="837126"/>
            <a:ext cx="1173694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37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72F4B5C-257E-47BE-A40D-B7A05D4F5098}"/>
              </a:ext>
            </a:extLst>
          </p:cNvPr>
          <p:cNvSpPr txBox="1"/>
          <p:nvPr/>
        </p:nvSpPr>
        <p:spPr>
          <a:xfrm>
            <a:off x="443520" y="225620"/>
            <a:ext cx="7774735" cy="617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1282" tIns="31282" rIns="31282" bIns="31282" numCol="1" spcCol="38100" rtlCol="0" anchor="ctr">
            <a:spAutoFit/>
          </a:bodyPr>
          <a:lstStyle/>
          <a:p>
            <a:r>
              <a:rPr lang="zh-CN" altLang="en-US" sz="3600" b="1" spc="143" dirty="0">
                <a:solidFill>
                  <a:srgbClr val="C00000"/>
                </a:solidFill>
                <a:latin typeface="华文中宋" panose="02010600040101010101" pitchFamily="2" charset="-122"/>
                <a:ea typeface="华文中宋" panose="02010600040101010101" pitchFamily="2" charset="-122"/>
              </a:rPr>
              <a:t>国家政策导向</a:t>
            </a:r>
          </a:p>
        </p:txBody>
      </p:sp>
      <p:sp>
        <p:nvSpPr>
          <p:cNvPr id="13" name="矩形 12"/>
          <p:cNvSpPr/>
          <p:nvPr/>
        </p:nvSpPr>
        <p:spPr>
          <a:xfrm>
            <a:off x="3791744" y="1700809"/>
            <a:ext cx="7392821" cy="1933624"/>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C00000"/>
              </a:solidFill>
              <a:effectLst/>
              <a:uLnTx/>
              <a:uFillTx/>
              <a:latin typeface="Calibri"/>
              <a:ea typeface="宋体" panose="02010600030101010101" pitchFamily="2" charset="-122"/>
              <a:cs typeface="+mn-cs"/>
            </a:endParaRPr>
          </a:p>
        </p:txBody>
      </p:sp>
      <p:sp>
        <p:nvSpPr>
          <p:cNvPr id="14" name="等腰三角形 5"/>
          <p:cNvSpPr/>
          <p:nvPr/>
        </p:nvSpPr>
        <p:spPr>
          <a:xfrm rot="5400000">
            <a:off x="1473045" y="1427220"/>
            <a:ext cx="1933624" cy="2480803"/>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C00000"/>
              </a:solidFill>
              <a:effectLst/>
              <a:uLnTx/>
              <a:uFillTx/>
              <a:latin typeface="Calibri"/>
              <a:ea typeface="宋体" panose="02010600030101010101" pitchFamily="2" charset="-122"/>
              <a:cs typeface="+mn-cs"/>
            </a:endParaRPr>
          </a:p>
        </p:txBody>
      </p:sp>
      <p:sp>
        <p:nvSpPr>
          <p:cNvPr id="15" name="TextBox 28"/>
          <p:cNvSpPr txBox="1"/>
          <p:nvPr/>
        </p:nvSpPr>
        <p:spPr>
          <a:xfrm>
            <a:off x="4165600" y="1950720"/>
            <a:ext cx="6720422" cy="150810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创新是引领发展的第一动力。要加强国家创新体系建设，强化战略科技力量，突出关键共性技术、前沿引领技术、现代工程技术、颠覆性技术创新，为建设科技强国、网络强国、数字中国、智慧社会提供有力支撑。深化科技体制改革，建立以企业为主体、市场为导向、产学研深度融合的技术创新体系。”</a:t>
            </a:r>
            <a:endParaRPr kumimoji="0" lang="en-US" altLang="zh-CN" sz="16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en-US" altLang="zh-CN" b="1" i="0" u="none" strike="noStrike" kern="0" cap="none" spc="0" normalizeH="0" baseline="0" noProof="0" dirty="0">
                <a:ln>
                  <a:noFill/>
                </a:ln>
                <a:effectLst/>
                <a:uLnTx/>
                <a:uFillTx/>
              </a:rPr>
              <a:t>——</a:t>
            </a:r>
            <a:r>
              <a:rPr kumimoji="0" lang="zh-CN" altLang="en-US" b="1" i="0" u="none" strike="noStrike" kern="0" cap="none" spc="0" normalizeH="0" baseline="0" noProof="0" dirty="0">
                <a:ln>
                  <a:noFill/>
                </a:ln>
                <a:effectLst/>
                <a:uLnTx/>
                <a:uFillTx/>
              </a:rPr>
              <a:t>节选自</a:t>
            </a:r>
            <a:r>
              <a:rPr kumimoji="0" lang="en-US" altLang="zh-CN" b="1" i="0" u="none" strike="noStrike" kern="0" cap="none" spc="0" normalizeH="0" baseline="0" noProof="0" dirty="0">
                <a:ln>
                  <a:noFill/>
                </a:ln>
                <a:effectLst/>
                <a:uLnTx/>
                <a:uFillTx/>
              </a:rPr>
              <a:t>《</a:t>
            </a:r>
            <a:r>
              <a:rPr kumimoji="0" lang="zh-CN" altLang="en-US" b="1" i="0" u="none" strike="noStrike" kern="0" cap="none" spc="0" normalizeH="0" baseline="0" noProof="0" dirty="0">
                <a:ln>
                  <a:noFill/>
                </a:ln>
                <a:effectLst/>
                <a:uLnTx/>
                <a:uFillTx/>
              </a:rPr>
              <a:t>十九大报告</a:t>
            </a:r>
            <a:r>
              <a:rPr kumimoji="0" lang="en-US" altLang="zh-CN" b="1" i="0" u="none" strike="noStrike" kern="0" cap="none" spc="0" normalizeH="0" baseline="0" noProof="0" dirty="0">
                <a:ln>
                  <a:noFill/>
                </a:ln>
                <a:effectLst/>
                <a:uLnTx/>
                <a:uFillTx/>
              </a:rPr>
              <a:t>》</a:t>
            </a:r>
          </a:p>
        </p:txBody>
      </p:sp>
      <p:sp>
        <p:nvSpPr>
          <p:cNvPr id="16" name="矩形 15"/>
          <p:cNvSpPr/>
          <p:nvPr/>
        </p:nvSpPr>
        <p:spPr>
          <a:xfrm>
            <a:off x="1199456" y="4066539"/>
            <a:ext cx="7392821" cy="1933624"/>
          </a:xfrm>
          <a:prstGeom prst="rect">
            <a:avLst/>
          </a:prstGeom>
          <a:solidFill>
            <a:schemeClr val="bg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等腰三角形 30"/>
          <p:cNvSpPr/>
          <p:nvPr/>
        </p:nvSpPr>
        <p:spPr>
          <a:xfrm rot="16200000" flipH="1">
            <a:off x="8977353" y="3792949"/>
            <a:ext cx="1933624" cy="2480803"/>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TextBox 32"/>
          <p:cNvSpPr txBox="1"/>
          <p:nvPr/>
        </p:nvSpPr>
        <p:spPr>
          <a:xfrm>
            <a:off x="8930640" y="4561840"/>
            <a:ext cx="2319963" cy="1297012"/>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400" normalizeH="0" baseline="0" noProof="0" dirty="0">
                <a:ln>
                  <a:noFill/>
                </a:ln>
                <a:effectLst/>
                <a:uLnTx/>
                <a:uFillTx/>
                <a:latin typeface="微软雅黑" pitchFamily="34" charset="-122"/>
                <a:ea typeface="微软雅黑" pitchFamily="34" charset="-122"/>
              </a:rPr>
              <a:t>国家大数据战略</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400" normalizeH="0" baseline="0" noProof="0" dirty="0">
              <a:ln>
                <a:noFill/>
              </a:ln>
              <a:effectLst/>
              <a:uLnTx/>
              <a:uFillTx/>
              <a:latin typeface="微软雅黑" pitchFamily="34" charset="-122"/>
              <a:ea typeface="微软雅黑" pitchFamily="34" charset="-122"/>
            </a:endParaRPr>
          </a:p>
        </p:txBody>
      </p:sp>
      <p:sp>
        <p:nvSpPr>
          <p:cNvPr id="19" name="TextBox 33"/>
          <p:cNvSpPr txBox="1"/>
          <p:nvPr/>
        </p:nvSpPr>
        <p:spPr>
          <a:xfrm>
            <a:off x="1360291" y="4194720"/>
            <a:ext cx="7059266" cy="1661993"/>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rPr>
              <a:t>“大数据发展日新月异，我们应该审时度势、精心谋划、超前布局、力争主动，深入了解大数据发展现状和趋势及其对经济社会发展的影响，分析我国大数据发展取得的成绩和存在的问题，推动实施国家大数据战略，加快完善数字基础设施，推进数据资源整合和开放共享，保障数据安全，加快建设数字中国，更好服务我国经济社会发展和人民生活改善。”</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altLang="zh-CN" sz="1600" b="1" i="0" u="none" strike="noStrike" kern="0" cap="none" spc="0" normalizeH="0" baseline="0" noProof="0" dirty="0">
                <a:ln>
                  <a:noFill/>
                </a:ln>
                <a:effectLst/>
                <a:uLnTx/>
                <a:uFillTx/>
              </a:rPr>
              <a:t>                 ——</a:t>
            </a:r>
            <a:r>
              <a:rPr kumimoji="0" lang="zh-CN" altLang="en-US" sz="1600" b="1" i="0" u="none" strike="noStrike" kern="0" cap="none" spc="0" normalizeH="0" baseline="0" noProof="0" dirty="0">
                <a:ln>
                  <a:noFill/>
                </a:ln>
                <a:effectLst/>
                <a:uLnTx/>
                <a:uFillTx/>
              </a:rPr>
              <a:t>习近平在实施国家大数据战略第二次学习会议上的讲话</a:t>
            </a:r>
            <a:r>
              <a:rPr kumimoji="0" lang="en-US" altLang="zh-CN" sz="1600" b="1" i="0" u="none" strike="noStrike" kern="0" cap="none" spc="0" normalizeH="0" baseline="0" noProof="0" dirty="0">
                <a:ln>
                  <a:noFill/>
                </a:ln>
                <a:effectLst/>
                <a:uLnTx/>
                <a:uFillTx/>
              </a:rPr>
              <a:t>2017.12.08</a:t>
            </a:r>
          </a:p>
        </p:txBody>
      </p:sp>
      <p:sp>
        <p:nvSpPr>
          <p:cNvPr id="20" name="文本框 19">
            <a:extLst>
              <a:ext uri="{FF2B5EF4-FFF2-40B4-BE49-F238E27FC236}">
                <a16:creationId xmlns:a16="http://schemas.microsoft.com/office/drawing/2014/main" id="{80F12080-4E9B-485A-96A6-5B5F167D8A39}"/>
              </a:ext>
            </a:extLst>
          </p:cNvPr>
          <p:cNvSpPr txBox="1"/>
          <p:nvPr/>
        </p:nvSpPr>
        <p:spPr>
          <a:xfrm>
            <a:off x="1087120" y="2398324"/>
            <a:ext cx="2438400" cy="494062"/>
          </a:xfrm>
          <a:prstGeom prst="rect">
            <a:avLst/>
          </a:prstGeom>
          <a:noFill/>
          <a:ln w="12700" cap="flat">
            <a:noFill/>
            <a:miter lim="400000"/>
          </a:ln>
          <a:effectLst/>
          <a:sp3d/>
        </p:spPr>
        <p:txBody>
          <a:bodyPr rot="0" spcFirstLastPara="1" vertOverflow="overflow" horzOverflow="overflow" vert="horz" wrap="square" lIns="31282" tIns="31282" rIns="31282" bIns="31282" numCol="1" spcCol="381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创新驱动发展</a:t>
            </a:r>
            <a:endParaRPr kumimoji="0" lang="zh-CN" altLang="en-US" sz="2800" b="1" i="0" u="none" strike="noStrike" kern="0" cap="none" spc="37"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icrosoft YaHei"/>
              <a:sym typeface="Microsoft YaHei"/>
            </a:endParaRPr>
          </a:p>
        </p:txBody>
      </p:sp>
    </p:spTree>
    <p:extLst>
      <p:ext uri="{BB962C8B-B14F-4D97-AF65-F5344CB8AC3E}">
        <p14:creationId xmlns:p14="http://schemas.microsoft.com/office/powerpoint/2010/main" val="133055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82676" y="261768"/>
            <a:ext cx="7106727" cy="586299"/>
            <a:chOff x="-114884" y="282071"/>
            <a:chExt cx="7108372" cy="586435"/>
          </a:xfrm>
        </p:grpSpPr>
        <p:sp>
          <p:nvSpPr>
            <p:cNvPr id="32" name="9"/>
            <p:cNvSpPr txBox="1"/>
            <p:nvPr/>
          </p:nvSpPr>
          <p:spPr>
            <a:xfrm>
              <a:off x="-114884" y="282071"/>
              <a:ext cx="7108372" cy="430887"/>
            </a:xfrm>
            <a:prstGeom prst="rect">
              <a:avLst/>
            </a:prstGeom>
            <a:noFill/>
          </p:spPr>
          <p:txBody>
            <a:bodyPr wrap="square" lIns="0" tIns="0" rIns="0" bIns="0" rtlCol="0">
              <a:spAutoFit/>
            </a:bodyPr>
            <a:lstStyle/>
            <a:p>
              <a:pPr marL="0" lvl="1" algn="ctr"/>
              <a:r>
                <a:rPr lang="en-US" altLang="zh-CN" sz="2799" dirty="0">
                  <a:solidFill>
                    <a:schemeClr val="tx2">
                      <a:lumMod val="50000"/>
                    </a:schemeClr>
                  </a:solidFill>
                  <a:latin typeface="微软雅黑" pitchFamily="34" charset="-122"/>
                  <a:ea typeface="微软雅黑" pitchFamily="34" charset="-122"/>
                </a:rPr>
                <a:t>2019</a:t>
              </a:r>
              <a:r>
                <a:rPr lang="zh-CN" altLang="en-US" sz="2799" dirty="0">
                  <a:solidFill>
                    <a:schemeClr val="tx2">
                      <a:lumMod val="50000"/>
                    </a:schemeClr>
                  </a:solidFill>
                  <a:latin typeface="微软雅黑" pitchFamily="34" charset="-122"/>
                  <a:ea typeface="微软雅黑" pitchFamily="34" charset="-122"/>
                </a:rPr>
                <a:t>年双十一大数据</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3" name="文本框 2">
            <a:extLst>
              <a:ext uri="{FF2B5EF4-FFF2-40B4-BE49-F238E27FC236}">
                <a16:creationId xmlns:a16="http://schemas.microsoft.com/office/drawing/2014/main" id="{D4C316CF-80CC-4B49-AB73-98C18C03EBE2}"/>
              </a:ext>
            </a:extLst>
          </p:cNvPr>
          <p:cNvSpPr txBox="1"/>
          <p:nvPr/>
        </p:nvSpPr>
        <p:spPr>
          <a:xfrm>
            <a:off x="1123013" y="1633356"/>
            <a:ext cx="9945973" cy="3891130"/>
          </a:xfrm>
          <a:prstGeom prst="rect">
            <a:avLst/>
          </a:prstGeom>
          <a:noFill/>
        </p:spPr>
        <p:txBody>
          <a:bodyPr wrap="square" rtlCol="0">
            <a:spAutoFit/>
          </a:bodyPr>
          <a:lstStyle/>
          <a:p>
            <a:pPr marL="514350" indent="-514350">
              <a:lnSpc>
                <a:spcPct val="150000"/>
              </a:lnSpc>
              <a:buFont typeface="+mj-lt"/>
              <a:buAutoNum type="arabicPeriod"/>
            </a:pPr>
            <a:r>
              <a:rPr lang="zh-CN" altLang="en-US" sz="2799" b="1" dirty="0">
                <a:latin typeface="Microsoft YaHei UI Light" panose="020B0502040204020203" pitchFamily="34" charset="-122"/>
                <a:ea typeface="Microsoft YaHei UI Light" panose="020B0502040204020203" pitchFamily="34" charset="-122"/>
              </a:rPr>
              <a:t>人行发布：网联、银联共处理网络支付业务</a:t>
            </a:r>
            <a:r>
              <a:rPr lang="en-US" altLang="zh-CN" sz="2799" b="1" dirty="0">
                <a:latin typeface="Microsoft YaHei UI Light" panose="020B0502040204020203" pitchFamily="34" charset="-122"/>
                <a:ea typeface="Microsoft YaHei UI Light" panose="020B0502040204020203" pitchFamily="34" charset="-122"/>
              </a:rPr>
              <a:t>17.79</a:t>
            </a:r>
            <a:r>
              <a:rPr lang="zh-CN" altLang="en-US" sz="2799" b="1" dirty="0">
                <a:latin typeface="Microsoft YaHei UI Light" panose="020B0502040204020203" pitchFamily="34" charset="-122"/>
                <a:ea typeface="Microsoft YaHei UI Light" panose="020B0502040204020203" pitchFamily="34" charset="-122"/>
              </a:rPr>
              <a:t>亿笔、金额</a:t>
            </a:r>
            <a:r>
              <a:rPr lang="en-US" altLang="zh-CN" sz="2799" b="1" dirty="0">
                <a:latin typeface="Microsoft YaHei UI Light" panose="020B0502040204020203" pitchFamily="34" charset="-122"/>
                <a:ea typeface="Microsoft YaHei UI Light" panose="020B0502040204020203" pitchFamily="34" charset="-122"/>
              </a:rPr>
              <a:t>14820.70</a:t>
            </a:r>
            <a:r>
              <a:rPr lang="zh-CN" altLang="en-US" sz="2799" b="1" dirty="0">
                <a:latin typeface="Microsoft YaHei UI Light" panose="020B0502040204020203" pitchFamily="34" charset="-122"/>
                <a:ea typeface="Microsoft YaHei UI Light" panose="020B0502040204020203" pitchFamily="34" charset="-122"/>
              </a:rPr>
              <a:t>亿元，同比分别增长</a:t>
            </a:r>
            <a:r>
              <a:rPr lang="en-US" altLang="zh-CN" sz="2799" b="1" dirty="0">
                <a:latin typeface="Microsoft YaHei UI Light" panose="020B0502040204020203" pitchFamily="34" charset="-122"/>
                <a:ea typeface="Microsoft YaHei UI Light" panose="020B0502040204020203" pitchFamily="34" charset="-122"/>
              </a:rPr>
              <a:t>35.49%</a:t>
            </a:r>
            <a:r>
              <a:rPr lang="zh-CN" altLang="en-US" sz="2799" b="1" dirty="0">
                <a:latin typeface="Microsoft YaHei UI Light" panose="020B0502040204020203" pitchFamily="34" charset="-122"/>
                <a:ea typeface="Microsoft YaHei UI Light" panose="020B0502040204020203" pitchFamily="34" charset="-122"/>
              </a:rPr>
              <a:t>、</a:t>
            </a:r>
            <a:r>
              <a:rPr lang="en-US" altLang="zh-CN" sz="2799" b="1" dirty="0">
                <a:latin typeface="Microsoft YaHei UI Light" panose="020B0502040204020203" pitchFamily="34" charset="-122"/>
                <a:ea typeface="Microsoft YaHei UI Light" panose="020B0502040204020203" pitchFamily="34" charset="-122"/>
              </a:rPr>
              <a:t>162.60%</a:t>
            </a:r>
            <a:r>
              <a:rPr lang="zh-CN" altLang="en-US" sz="2799" b="1" dirty="0">
                <a:latin typeface="Microsoft YaHei UI Light" panose="020B0502040204020203" pitchFamily="34" charset="-122"/>
                <a:ea typeface="Microsoft YaHei UI Light" panose="020B0502040204020203" pitchFamily="34" charset="-122"/>
              </a:rPr>
              <a:t>。</a:t>
            </a:r>
            <a:endParaRPr lang="en-US" altLang="zh-CN" sz="2799" b="1" dirty="0">
              <a:latin typeface="Microsoft YaHei UI Light" panose="020B0502040204020203" pitchFamily="34" charset="-122"/>
              <a:ea typeface="Microsoft YaHei UI Light" panose="020B0502040204020203" pitchFamily="34" charset="-122"/>
            </a:endParaRPr>
          </a:p>
          <a:p>
            <a:pPr marL="514350" indent="-514350">
              <a:lnSpc>
                <a:spcPct val="150000"/>
              </a:lnSpc>
              <a:buFont typeface="+mj-lt"/>
              <a:buAutoNum type="arabicPeriod"/>
            </a:pPr>
            <a:r>
              <a:rPr lang="zh-CN" altLang="en-US" sz="2799" b="1" dirty="0">
                <a:latin typeface="Microsoft YaHei UI Light" panose="020B0502040204020203" pitchFamily="34" charset="-122"/>
                <a:ea typeface="Microsoft YaHei UI Light" panose="020B0502040204020203" pitchFamily="34" charset="-122"/>
              </a:rPr>
              <a:t>平均全国每人下单超过</a:t>
            </a:r>
            <a:r>
              <a:rPr lang="en-US" altLang="zh-CN" sz="2799" b="1" dirty="0">
                <a:latin typeface="Microsoft YaHei UI Light" panose="020B0502040204020203" pitchFamily="34" charset="-122"/>
                <a:ea typeface="Microsoft YaHei UI Light" panose="020B0502040204020203" pitchFamily="34" charset="-122"/>
              </a:rPr>
              <a:t>1</a:t>
            </a:r>
            <a:r>
              <a:rPr lang="zh-CN" altLang="en-US" sz="2799" b="1" dirty="0">
                <a:latin typeface="Microsoft YaHei UI Light" panose="020B0502040204020203" pitchFamily="34" charset="-122"/>
                <a:ea typeface="Microsoft YaHei UI Light" panose="020B0502040204020203" pitchFamily="34" charset="-122"/>
              </a:rPr>
              <a:t>笔，人均下单</a:t>
            </a:r>
            <a:r>
              <a:rPr lang="en-US" altLang="zh-CN" sz="2799" b="1" dirty="0">
                <a:latin typeface="Microsoft YaHei UI Light" panose="020B0502040204020203" pitchFamily="34" charset="-122"/>
                <a:ea typeface="Microsoft YaHei UI Light" panose="020B0502040204020203" pitchFamily="34" charset="-122"/>
              </a:rPr>
              <a:t>1000</a:t>
            </a:r>
            <a:r>
              <a:rPr lang="zh-CN" altLang="en-US" sz="2799" b="1" dirty="0">
                <a:latin typeface="Microsoft YaHei UI Light" panose="020B0502040204020203" pitchFamily="34" charset="-122"/>
                <a:ea typeface="Microsoft YaHei UI Light" panose="020B0502040204020203" pitchFamily="34" charset="-122"/>
              </a:rPr>
              <a:t>元！相当于去年</a:t>
            </a:r>
            <a:r>
              <a:rPr lang="en-US" altLang="zh-CN" sz="2799" b="1" dirty="0">
                <a:latin typeface="Microsoft YaHei UI Light" panose="020B0502040204020203" pitchFamily="34" charset="-122"/>
                <a:ea typeface="Microsoft YaHei UI Light" panose="020B0502040204020203" pitchFamily="34" charset="-122"/>
              </a:rPr>
              <a:t>GDP</a:t>
            </a:r>
            <a:r>
              <a:rPr lang="zh-CN" altLang="en-US" sz="2799" b="1" dirty="0">
                <a:latin typeface="Microsoft YaHei UI Light" panose="020B0502040204020203" pitchFamily="34" charset="-122"/>
                <a:ea typeface="Microsoft YaHei UI Light" panose="020B0502040204020203" pitchFamily="34" charset="-122"/>
              </a:rPr>
              <a:t>的</a:t>
            </a:r>
            <a:r>
              <a:rPr lang="en-US" altLang="zh-CN" sz="2799" b="1" dirty="0">
                <a:latin typeface="Microsoft YaHei UI Light" panose="020B0502040204020203" pitchFamily="34" charset="-122"/>
                <a:ea typeface="Microsoft YaHei UI Light" panose="020B0502040204020203" pitchFamily="34" charset="-122"/>
              </a:rPr>
              <a:t>1.65%</a:t>
            </a:r>
            <a:r>
              <a:rPr lang="zh-CN" altLang="en-US" sz="2799" b="1" dirty="0">
                <a:latin typeface="Microsoft YaHei UI Light" panose="020B0502040204020203" pitchFamily="34" charset="-122"/>
                <a:ea typeface="Microsoft YaHei UI Light" panose="020B0502040204020203" pitchFamily="34" charset="-122"/>
              </a:rPr>
              <a:t>（</a:t>
            </a:r>
            <a:r>
              <a:rPr lang="en-US" altLang="zh-CN" sz="2799" b="1" dirty="0">
                <a:latin typeface="Microsoft YaHei UI Light" panose="020B0502040204020203" pitchFamily="34" charset="-122"/>
                <a:ea typeface="Microsoft YaHei UI Light" panose="020B0502040204020203" pitchFamily="34" charset="-122"/>
              </a:rPr>
              <a:t>2018</a:t>
            </a:r>
            <a:r>
              <a:rPr lang="zh-CN" altLang="en-US" sz="2799" b="1" dirty="0">
                <a:latin typeface="Microsoft YaHei UI Light" panose="020B0502040204020203" pitchFamily="34" charset="-122"/>
                <a:ea typeface="Microsoft YaHei UI Light" panose="020B0502040204020203" pitchFamily="34" charset="-122"/>
              </a:rPr>
              <a:t>年</a:t>
            </a:r>
            <a:r>
              <a:rPr lang="en-US" altLang="zh-CN" sz="2799" b="1" dirty="0">
                <a:latin typeface="Microsoft YaHei UI Light" panose="020B0502040204020203" pitchFamily="34" charset="-122"/>
                <a:ea typeface="Microsoft YaHei UI Light" panose="020B0502040204020203" pitchFamily="34" charset="-122"/>
              </a:rPr>
              <a:t>GDP</a:t>
            </a:r>
            <a:r>
              <a:rPr lang="zh-CN" altLang="en-US" sz="2799" b="1" dirty="0">
                <a:latin typeface="Microsoft YaHei UI Light" panose="020B0502040204020203" pitchFamily="34" charset="-122"/>
                <a:ea typeface="Microsoft YaHei UI Light" panose="020B0502040204020203" pitchFamily="34" charset="-122"/>
              </a:rPr>
              <a:t>是</a:t>
            </a:r>
            <a:r>
              <a:rPr lang="en-US" altLang="zh-CN" sz="2799" b="1" dirty="0">
                <a:latin typeface="Microsoft YaHei UI Light" panose="020B0502040204020203" pitchFamily="34" charset="-122"/>
                <a:ea typeface="Microsoft YaHei UI Light" panose="020B0502040204020203" pitchFamily="34" charset="-122"/>
              </a:rPr>
              <a:t>90.03</a:t>
            </a:r>
            <a:r>
              <a:rPr lang="zh-CN" altLang="en-US" sz="2799" b="1" dirty="0">
                <a:latin typeface="Microsoft YaHei UI Light" panose="020B0502040204020203" pitchFamily="34" charset="-122"/>
                <a:ea typeface="Microsoft YaHei UI Light" panose="020B0502040204020203" pitchFamily="34" charset="-122"/>
              </a:rPr>
              <a:t>万亿元）！</a:t>
            </a:r>
            <a:endParaRPr lang="en-US" altLang="zh-CN" sz="2799" b="1" dirty="0">
              <a:latin typeface="Microsoft YaHei UI Light" panose="020B0502040204020203" pitchFamily="34" charset="-122"/>
              <a:ea typeface="Microsoft YaHei UI Light" panose="020B0502040204020203" pitchFamily="34" charset="-122"/>
            </a:endParaRPr>
          </a:p>
          <a:p>
            <a:pPr marL="514350" indent="-514350">
              <a:lnSpc>
                <a:spcPct val="150000"/>
              </a:lnSpc>
              <a:buFont typeface="+mj-lt"/>
              <a:buAutoNum type="arabicPeriod"/>
            </a:pPr>
            <a:r>
              <a:rPr lang="zh-CN" altLang="en-US" sz="2799" b="1" dirty="0">
                <a:latin typeface="Microsoft YaHei UI Light" panose="020B0502040204020203" pitchFamily="34" charset="-122"/>
                <a:ea typeface="Microsoft YaHei UI Light" panose="020B0502040204020203" pitchFamily="34" charset="-122"/>
              </a:rPr>
              <a:t>天猫总交易额达到</a:t>
            </a:r>
            <a:r>
              <a:rPr lang="en-US" altLang="zh-CN" sz="2799" b="1" dirty="0">
                <a:latin typeface="Microsoft YaHei UI Light" panose="020B0502040204020203" pitchFamily="34" charset="-122"/>
                <a:ea typeface="Microsoft YaHei UI Light" panose="020B0502040204020203" pitchFamily="34" charset="-122"/>
              </a:rPr>
              <a:t>2684</a:t>
            </a:r>
            <a:r>
              <a:rPr lang="zh-CN" altLang="en-US" sz="2799" b="1" dirty="0">
                <a:latin typeface="Microsoft YaHei UI Light" panose="020B0502040204020203" pitchFamily="34" charset="-122"/>
                <a:ea typeface="Microsoft YaHei UI Light" panose="020B0502040204020203" pitchFamily="34" charset="-122"/>
              </a:rPr>
              <a:t>亿元。订单处理峰值</a:t>
            </a:r>
            <a:r>
              <a:rPr lang="en-US" altLang="zh-CN" sz="2799" b="1" dirty="0">
                <a:latin typeface="Microsoft YaHei UI Light" panose="020B0502040204020203" pitchFamily="34" charset="-122"/>
                <a:ea typeface="Microsoft YaHei UI Light" panose="020B0502040204020203" pitchFamily="34" charset="-122"/>
              </a:rPr>
              <a:t>54.4</a:t>
            </a:r>
            <a:r>
              <a:rPr lang="zh-CN" altLang="en-US" sz="2799" b="1" dirty="0">
                <a:latin typeface="Microsoft YaHei UI Light" panose="020B0502040204020203" pitchFamily="34" charset="-122"/>
                <a:ea typeface="Microsoft YaHei UI Light" panose="020B0502040204020203" pitchFamily="34" charset="-122"/>
              </a:rPr>
              <a:t>万笔</a:t>
            </a:r>
            <a:r>
              <a:rPr lang="en-US" altLang="zh-CN" sz="2799" b="1" dirty="0">
                <a:latin typeface="Microsoft YaHei UI Light" panose="020B0502040204020203" pitchFamily="34" charset="-122"/>
                <a:ea typeface="Microsoft YaHei UI Light" panose="020B0502040204020203" pitchFamily="34" charset="-122"/>
              </a:rPr>
              <a:t>/</a:t>
            </a:r>
            <a:r>
              <a:rPr lang="zh-CN" altLang="en-US" sz="2799" b="1" dirty="0">
                <a:latin typeface="Microsoft YaHei UI Light" panose="020B0502040204020203" pitchFamily="34" charset="-122"/>
                <a:ea typeface="Microsoft YaHei UI Light" panose="020B0502040204020203" pitchFamily="34" charset="-122"/>
              </a:rPr>
              <a:t>秒。</a:t>
            </a:r>
            <a:endParaRPr lang="en-US" altLang="zh-CN" sz="2799" b="1" dirty="0">
              <a:latin typeface="Microsoft YaHei UI Light" panose="020B0502040204020203" pitchFamily="34" charset="-122"/>
              <a:ea typeface="Microsoft YaHei UI Light" panose="020B0502040204020203" pitchFamily="34" charset="-122"/>
            </a:endParaRPr>
          </a:p>
          <a:p>
            <a:pPr marL="514350" indent="-514350">
              <a:lnSpc>
                <a:spcPct val="150000"/>
              </a:lnSpc>
              <a:buFont typeface="+mj-lt"/>
              <a:buAutoNum type="arabicPeriod"/>
            </a:pPr>
            <a:r>
              <a:rPr lang="zh-CN" altLang="en-US" sz="2799" b="1" dirty="0">
                <a:latin typeface="Microsoft YaHei UI Light" panose="020B0502040204020203" pitchFamily="34" charset="-122"/>
                <a:ea typeface="Microsoft YaHei UI Light" panose="020B0502040204020203" pitchFamily="34" charset="-122"/>
              </a:rPr>
              <a:t>当天快递达到</a:t>
            </a:r>
            <a:r>
              <a:rPr lang="en-US" altLang="zh-CN" sz="2799" b="1" dirty="0">
                <a:latin typeface="Microsoft YaHei UI Light" panose="020B0502040204020203" pitchFamily="34" charset="-122"/>
                <a:ea typeface="Microsoft YaHei UI Light" panose="020B0502040204020203" pitchFamily="34" charset="-122"/>
              </a:rPr>
              <a:t>5.35</a:t>
            </a:r>
            <a:r>
              <a:rPr lang="zh-CN" altLang="en-US" sz="2799" b="1" dirty="0">
                <a:latin typeface="Microsoft YaHei UI Light" panose="020B0502040204020203" pitchFamily="34" charset="-122"/>
                <a:ea typeface="Microsoft YaHei UI Light" panose="020B0502040204020203" pitchFamily="34" charset="-122"/>
              </a:rPr>
              <a:t>亿件。</a:t>
            </a:r>
            <a:r>
              <a:rPr lang="en-US" altLang="zh-CN" sz="2799" b="1" dirty="0">
                <a:latin typeface="Microsoft YaHei UI Light" panose="020B0502040204020203" pitchFamily="34" charset="-122"/>
                <a:ea typeface="Microsoft YaHei UI Light" panose="020B0502040204020203" pitchFamily="34" charset="-122"/>
              </a:rPr>
              <a:t>2018</a:t>
            </a:r>
            <a:r>
              <a:rPr lang="zh-CN" altLang="en-US" sz="2799" b="1" dirty="0">
                <a:latin typeface="Microsoft YaHei UI Light" panose="020B0502040204020203" pitchFamily="34" charset="-122"/>
                <a:ea typeface="Microsoft YaHei UI Light" panose="020B0502040204020203" pitchFamily="34" charset="-122"/>
              </a:rPr>
              <a:t>年全年突破</a:t>
            </a:r>
            <a:r>
              <a:rPr lang="en-US" altLang="zh-CN" sz="2799" b="1" dirty="0">
                <a:latin typeface="Microsoft YaHei UI Light" panose="020B0502040204020203" pitchFamily="34" charset="-122"/>
                <a:ea typeface="Microsoft YaHei UI Light" panose="020B0502040204020203" pitchFamily="34" charset="-122"/>
              </a:rPr>
              <a:t>500</a:t>
            </a:r>
            <a:r>
              <a:rPr lang="zh-CN" altLang="en-US" sz="2799" b="1" dirty="0">
                <a:latin typeface="Microsoft YaHei UI Light" panose="020B0502040204020203" pitchFamily="34" charset="-122"/>
                <a:ea typeface="Microsoft YaHei UI Light" panose="020B0502040204020203" pitchFamily="34" charset="-122"/>
              </a:rPr>
              <a:t>亿件。</a:t>
            </a:r>
          </a:p>
        </p:txBody>
      </p:sp>
    </p:spTree>
    <p:extLst>
      <p:ext uri="{BB962C8B-B14F-4D97-AF65-F5344CB8AC3E}">
        <p14:creationId xmlns:p14="http://schemas.microsoft.com/office/powerpoint/2010/main" val="381656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8DA46BA-A18D-4303-9D1B-A5B40B0291A5}"/>
              </a:ext>
            </a:extLst>
          </p:cNvPr>
          <p:cNvGrpSpPr/>
          <p:nvPr/>
        </p:nvGrpSpPr>
        <p:grpSpPr>
          <a:xfrm>
            <a:off x="4388771" y="423797"/>
            <a:ext cx="3459712" cy="521358"/>
            <a:chOff x="384045" y="241492"/>
            <a:chExt cx="6421505" cy="627014"/>
          </a:xfrm>
        </p:grpSpPr>
        <p:sp>
          <p:nvSpPr>
            <p:cNvPr id="3" name="9">
              <a:extLst>
                <a:ext uri="{FF2B5EF4-FFF2-40B4-BE49-F238E27FC236}">
                  <a16:creationId xmlns:a16="http://schemas.microsoft.com/office/drawing/2014/main" id="{4B36DD38-A3F9-44D5-B737-CB392BC91519}"/>
                </a:ext>
              </a:extLst>
            </p:cNvPr>
            <p:cNvSpPr txBox="1"/>
            <p:nvPr/>
          </p:nvSpPr>
          <p:spPr>
            <a:xfrm>
              <a:off x="460772" y="241492"/>
              <a:ext cx="6344778" cy="517935"/>
            </a:xfrm>
            <a:prstGeom prst="rect">
              <a:avLst/>
            </a:prstGeom>
            <a:noFill/>
          </p:spPr>
          <p:txBody>
            <a:bodyPr wrap="square" lIns="0" tIns="0" rIns="0" bIns="0" rtlCol="0">
              <a:spAutoFit/>
            </a:bodyPr>
            <a:lstStyle/>
            <a:p>
              <a:r>
                <a:rPr lang="zh-CN" altLang="en-US" sz="2799" dirty="0">
                  <a:solidFill>
                    <a:schemeClr val="tx2">
                      <a:lumMod val="50000"/>
                    </a:schemeClr>
                  </a:solidFill>
                  <a:latin typeface="微软雅黑" pitchFamily="34" charset="-122"/>
                  <a:ea typeface="微软雅黑" pitchFamily="34" charset="-122"/>
                </a:rPr>
                <a:t>阿里和腾讯参股企业</a:t>
              </a:r>
            </a:p>
          </p:txBody>
        </p:sp>
        <p:cxnSp>
          <p:nvCxnSpPr>
            <p:cNvPr id="4" name="品 11">
              <a:extLst>
                <a:ext uri="{FF2B5EF4-FFF2-40B4-BE49-F238E27FC236}">
                  <a16:creationId xmlns:a16="http://schemas.microsoft.com/office/drawing/2014/main" id="{9264B0C0-937B-4F08-8B51-2C33408C8EF8}"/>
                </a:ext>
              </a:extLst>
            </p:cNvPr>
            <p:cNvCxnSpPr>
              <a:cxnSpLocks/>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9" name="AutoShape 6">
            <a:extLst>
              <a:ext uri="{FF2B5EF4-FFF2-40B4-BE49-F238E27FC236}">
                <a16:creationId xmlns:a16="http://schemas.microsoft.com/office/drawing/2014/main" id="{3D46AC29-E7D3-4D5B-AEB6-B37B7F453101}"/>
              </a:ext>
            </a:extLst>
          </p:cNvPr>
          <p:cNvSpPr>
            <a:spLocks noChangeAspect="1" noChangeArrowheads="1"/>
          </p:cNvSpPr>
          <p:nvPr/>
        </p:nvSpPr>
        <p:spPr bwMode="auto">
          <a:xfrm>
            <a:off x="5942843" y="3275842"/>
            <a:ext cx="304729" cy="3047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9" tIns="45709" rIns="91419" bIns="45709" numCol="1" anchor="t" anchorCtr="0" compatLnSpc="1">
            <a:prstTxWarp prst="textNoShape">
              <a:avLst/>
            </a:prstTxWarp>
          </a:bodyPr>
          <a:lstStyle/>
          <a:p>
            <a:endParaRPr lang="zh-CN" altLang="en-US"/>
          </a:p>
        </p:txBody>
      </p:sp>
      <p:pic>
        <p:nvPicPr>
          <p:cNvPr id="5" name="图片 4">
            <a:extLst>
              <a:ext uri="{FF2B5EF4-FFF2-40B4-BE49-F238E27FC236}">
                <a16:creationId xmlns:a16="http://schemas.microsoft.com/office/drawing/2014/main" id="{BF7C8559-180C-4233-8AF8-0860D87520AF}"/>
              </a:ext>
            </a:extLst>
          </p:cNvPr>
          <p:cNvPicPr>
            <a:picLocks noChangeAspect="1"/>
          </p:cNvPicPr>
          <p:nvPr/>
        </p:nvPicPr>
        <p:blipFill>
          <a:blip r:embed="rId3"/>
          <a:stretch>
            <a:fillRect/>
          </a:stretch>
        </p:blipFill>
        <p:spPr>
          <a:xfrm>
            <a:off x="2464039" y="854457"/>
            <a:ext cx="6582525" cy="5798007"/>
          </a:xfrm>
          <a:prstGeom prst="rect">
            <a:avLst/>
          </a:prstGeom>
        </p:spPr>
      </p:pic>
    </p:spTree>
    <p:extLst>
      <p:ext uri="{BB962C8B-B14F-4D97-AF65-F5344CB8AC3E}">
        <p14:creationId xmlns:p14="http://schemas.microsoft.com/office/powerpoint/2010/main" val="215164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B3808DB-8287-4C71-A9A4-5AEC9B02D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868649" cy="4186303"/>
          </a:xfrm>
          <a:prstGeom prst="rect">
            <a:avLst/>
          </a:prstGeom>
        </p:spPr>
      </p:pic>
      <p:pic>
        <p:nvPicPr>
          <p:cNvPr id="9" name="图片 8">
            <a:extLst>
              <a:ext uri="{FF2B5EF4-FFF2-40B4-BE49-F238E27FC236}">
                <a16:creationId xmlns:a16="http://schemas.microsoft.com/office/drawing/2014/main" id="{470A5268-17E8-4B66-A6A5-05945B5CF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866" y="2387600"/>
            <a:ext cx="8394700" cy="4470400"/>
          </a:xfrm>
          <a:prstGeom prst="rect">
            <a:avLst/>
          </a:prstGeom>
        </p:spPr>
      </p:pic>
    </p:spTree>
    <p:extLst>
      <p:ext uri="{BB962C8B-B14F-4D97-AF65-F5344CB8AC3E}">
        <p14:creationId xmlns:p14="http://schemas.microsoft.com/office/powerpoint/2010/main" val="226889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p:cNvSpPr/>
          <p:nvPr/>
        </p:nvSpPr>
        <p:spPr>
          <a:xfrm>
            <a:off x="8474605" y="2425369"/>
            <a:ext cx="3288029" cy="523875"/>
          </a:xfrm>
          <a:custGeom>
            <a:avLst/>
            <a:gdLst/>
            <a:ahLst/>
            <a:cxnLst/>
            <a:rect l="l" t="t" r="r" b="b"/>
            <a:pathLst>
              <a:path w="3288029" h="523875">
                <a:moveTo>
                  <a:pt x="0" y="0"/>
                </a:moveTo>
                <a:lnTo>
                  <a:pt x="3287420" y="0"/>
                </a:lnTo>
                <a:lnTo>
                  <a:pt x="3287420" y="523748"/>
                </a:lnTo>
                <a:lnTo>
                  <a:pt x="0" y="523748"/>
                </a:lnTo>
                <a:lnTo>
                  <a:pt x="0" y="0"/>
                </a:lnTo>
                <a:close/>
              </a:path>
            </a:pathLst>
          </a:custGeom>
          <a:solidFill>
            <a:srgbClr val="830016"/>
          </a:solidFill>
        </p:spPr>
        <p:txBody>
          <a:bodyPr wrap="square" lIns="0" tIns="0" rIns="0" bIns="0" rtlCol="0"/>
          <a:lstStyle/>
          <a:p>
            <a:endParaRPr/>
          </a:p>
        </p:txBody>
      </p:sp>
      <p:sp>
        <p:nvSpPr>
          <p:cNvPr id="2" name="object 2"/>
          <p:cNvSpPr txBox="1"/>
          <p:nvPr/>
        </p:nvSpPr>
        <p:spPr>
          <a:xfrm>
            <a:off x="240219" y="882121"/>
            <a:ext cx="11737340" cy="1274708"/>
          </a:xfrm>
          <a:prstGeom prst="rect">
            <a:avLst/>
          </a:prstGeom>
          <a:ln w="19050">
            <a:solidFill>
              <a:srgbClr val="830016"/>
            </a:solidFill>
          </a:ln>
        </p:spPr>
        <p:txBody>
          <a:bodyPr vert="horz" wrap="square" lIns="0" tIns="165100" rIns="0" bIns="0" rtlCol="0">
            <a:spAutoFit/>
          </a:bodyPr>
          <a:lstStyle/>
          <a:p>
            <a:pPr marL="91440" marR="302260">
              <a:lnSpc>
                <a:spcPct val="100000"/>
              </a:lnSpc>
              <a:spcBef>
                <a:spcPts val="1300"/>
              </a:spcBef>
            </a:pPr>
            <a:r>
              <a:rPr lang="zh-CN" altLang="en-US" sz="2400" spc="0" dirty="0">
                <a:latin typeface="+mn-ea"/>
                <a:cs typeface="Microsoft JhengHei"/>
              </a:rPr>
              <a:t>在零售银行中，从功能、效用的角度</a:t>
            </a:r>
            <a:r>
              <a:rPr lang="zh-CN" altLang="en-US" sz="2400" dirty="0">
                <a:latin typeface="+mn-ea"/>
                <a:cs typeface="Microsoft JhengHei"/>
              </a:rPr>
              <a:t>看</a:t>
            </a:r>
            <a:r>
              <a:rPr lang="zh-CN" altLang="en-US" sz="2400" spc="0" dirty="0">
                <a:latin typeface="+mn-ea"/>
                <a:cs typeface="Microsoft JhengHei"/>
              </a:rPr>
              <a:t>只有三种产品：一是储存价值；二是支付；三是获得信贷。银行</a:t>
            </a:r>
            <a:r>
              <a:rPr lang="en-US" altLang="zh-CN" sz="2400" spc="0" dirty="0">
                <a:latin typeface="+mn-ea"/>
                <a:cs typeface="Microsoft JhengHei"/>
              </a:rPr>
              <a:t>4.0</a:t>
            </a:r>
            <a:r>
              <a:rPr lang="zh-CN" altLang="en-US" sz="2400" spc="0" dirty="0">
                <a:latin typeface="+mn-ea"/>
                <a:cs typeface="Microsoft JhengHei"/>
              </a:rPr>
              <a:t>把这些功能和效用整合起来</a:t>
            </a:r>
            <a:r>
              <a:rPr lang="zh-CN" altLang="en-US" sz="2400" dirty="0">
                <a:latin typeface="+mn-ea"/>
                <a:cs typeface="Microsoft JhengHei"/>
              </a:rPr>
              <a:t>，基于第一原理设计，通</a:t>
            </a:r>
            <a:r>
              <a:rPr lang="zh-CN" altLang="en-US" sz="2400" spc="0" dirty="0">
                <a:latin typeface="+mn-ea"/>
                <a:cs typeface="Microsoft JhengHei"/>
              </a:rPr>
              <a:t>过技术实现，而不是基于产品，不是将网点的产品拿出来，而是通过效用的浮现来打造的。</a:t>
            </a:r>
            <a:endParaRPr sz="2400" dirty="0">
              <a:latin typeface="+mn-ea"/>
              <a:cs typeface="Microsoft JhengHei"/>
            </a:endParaRPr>
          </a:p>
        </p:txBody>
      </p:sp>
      <p:sp>
        <p:nvSpPr>
          <p:cNvPr id="3" name="object 3"/>
          <p:cNvSpPr/>
          <p:nvPr/>
        </p:nvSpPr>
        <p:spPr>
          <a:xfrm>
            <a:off x="410819" y="2425573"/>
            <a:ext cx="3288029" cy="523875"/>
          </a:xfrm>
          <a:custGeom>
            <a:avLst/>
            <a:gdLst/>
            <a:ahLst/>
            <a:cxnLst/>
            <a:rect l="l" t="t" r="r" b="b"/>
            <a:pathLst>
              <a:path w="3288029" h="523875">
                <a:moveTo>
                  <a:pt x="0" y="0"/>
                </a:moveTo>
                <a:lnTo>
                  <a:pt x="3287420" y="0"/>
                </a:lnTo>
                <a:lnTo>
                  <a:pt x="3287420" y="523748"/>
                </a:lnTo>
                <a:lnTo>
                  <a:pt x="0" y="523748"/>
                </a:lnTo>
                <a:lnTo>
                  <a:pt x="0" y="0"/>
                </a:lnTo>
                <a:close/>
              </a:path>
            </a:pathLst>
          </a:custGeom>
          <a:solidFill>
            <a:srgbClr val="830016"/>
          </a:solidFill>
        </p:spPr>
        <p:txBody>
          <a:bodyPr wrap="square" lIns="0" tIns="0" rIns="0" bIns="0" rtlCol="0"/>
          <a:lstStyle/>
          <a:p>
            <a:endParaRPr/>
          </a:p>
        </p:txBody>
      </p:sp>
      <p:sp>
        <p:nvSpPr>
          <p:cNvPr id="4" name="object 4"/>
          <p:cNvSpPr/>
          <p:nvPr/>
        </p:nvSpPr>
        <p:spPr>
          <a:xfrm>
            <a:off x="410819" y="2425573"/>
            <a:ext cx="3288029" cy="523875"/>
          </a:xfrm>
          <a:custGeom>
            <a:avLst/>
            <a:gdLst/>
            <a:ahLst/>
            <a:cxnLst/>
            <a:rect l="l" t="t" r="r" b="b"/>
            <a:pathLst>
              <a:path w="3288029" h="523875">
                <a:moveTo>
                  <a:pt x="0" y="0"/>
                </a:moveTo>
                <a:lnTo>
                  <a:pt x="3287420" y="0"/>
                </a:lnTo>
                <a:lnTo>
                  <a:pt x="3287420" y="261874"/>
                </a:lnTo>
                <a:lnTo>
                  <a:pt x="3287420" y="523748"/>
                </a:lnTo>
                <a:lnTo>
                  <a:pt x="0" y="523748"/>
                </a:lnTo>
                <a:lnTo>
                  <a:pt x="0" y="261874"/>
                </a:lnTo>
                <a:lnTo>
                  <a:pt x="0" y="0"/>
                </a:lnTo>
                <a:close/>
              </a:path>
            </a:pathLst>
          </a:custGeom>
          <a:ln w="19049">
            <a:solidFill>
              <a:srgbClr val="830016"/>
            </a:solidFill>
          </a:ln>
        </p:spPr>
        <p:txBody>
          <a:bodyPr wrap="square" lIns="0" tIns="0" rIns="0" bIns="0" rtlCol="0"/>
          <a:lstStyle/>
          <a:p>
            <a:endParaRPr/>
          </a:p>
        </p:txBody>
      </p:sp>
      <p:sp>
        <p:nvSpPr>
          <p:cNvPr id="5" name="object 5"/>
          <p:cNvSpPr txBox="1"/>
          <p:nvPr/>
        </p:nvSpPr>
        <p:spPr>
          <a:xfrm>
            <a:off x="410806" y="2447819"/>
            <a:ext cx="3287395" cy="512320"/>
          </a:xfrm>
          <a:prstGeom prst="rect">
            <a:avLst/>
          </a:prstGeom>
          <a:solidFill>
            <a:srgbClr val="830016"/>
          </a:solidFill>
        </p:spPr>
        <p:txBody>
          <a:bodyPr vert="horz" wrap="square" lIns="0" tIns="19685" rIns="0" bIns="0" rtlCol="0">
            <a:spAutoFit/>
          </a:bodyPr>
          <a:lstStyle/>
          <a:p>
            <a:pPr marL="1137285" marR="925830" indent="-203200">
              <a:lnSpc>
                <a:spcPct val="100000"/>
              </a:lnSpc>
              <a:spcBef>
                <a:spcPts val="155"/>
              </a:spcBef>
            </a:pPr>
            <a:r>
              <a:rPr lang="zh-CN" altLang="en-US" sz="1600" dirty="0">
                <a:latin typeface="Microsoft YaHei"/>
                <a:cs typeface="Microsoft YaHei"/>
              </a:rPr>
              <a:t> </a:t>
            </a:r>
            <a:r>
              <a:rPr lang="zh-CN" altLang="en-US" sz="1600" b="1" dirty="0">
                <a:solidFill>
                  <a:schemeClr val="bg1"/>
                </a:solidFill>
                <a:latin typeface="Microsoft YaHei"/>
                <a:cs typeface="Microsoft YaHei"/>
              </a:rPr>
              <a:t>使用第一原理设计的例子</a:t>
            </a:r>
            <a:endParaRPr sz="1600" b="1" dirty="0">
              <a:solidFill>
                <a:schemeClr val="bg1"/>
              </a:solidFill>
              <a:latin typeface="Microsoft YaHei"/>
              <a:cs typeface="Microsoft YaHei"/>
            </a:endParaRPr>
          </a:p>
        </p:txBody>
      </p:sp>
      <p:sp>
        <p:nvSpPr>
          <p:cNvPr id="6" name="object 6"/>
          <p:cNvSpPr/>
          <p:nvPr/>
        </p:nvSpPr>
        <p:spPr>
          <a:xfrm>
            <a:off x="3872738" y="2425573"/>
            <a:ext cx="4424045" cy="523875"/>
          </a:xfrm>
          <a:custGeom>
            <a:avLst/>
            <a:gdLst/>
            <a:ahLst/>
            <a:cxnLst/>
            <a:rect l="l" t="t" r="r" b="b"/>
            <a:pathLst>
              <a:path w="4424045" h="523875">
                <a:moveTo>
                  <a:pt x="0" y="0"/>
                </a:moveTo>
                <a:lnTo>
                  <a:pt x="4424045" y="0"/>
                </a:lnTo>
                <a:lnTo>
                  <a:pt x="4424045" y="523748"/>
                </a:lnTo>
                <a:lnTo>
                  <a:pt x="0" y="523748"/>
                </a:lnTo>
                <a:lnTo>
                  <a:pt x="0" y="0"/>
                </a:lnTo>
                <a:close/>
              </a:path>
            </a:pathLst>
          </a:custGeom>
          <a:solidFill>
            <a:srgbClr val="830016"/>
          </a:solidFill>
        </p:spPr>
        <p:txBody>
          <a:bodyPr wrap="square" lIns="0" tIns="0" rIns="0" bIns="0" rtlCol="0"/>
          <a:lstStyle/>
          <a:p>
            <a:endParaRPr/>
          </a:p>
        </p:txBody>
      </p:sp>
      <p:sp>
        <p:nvSpPr>
          <p:cNvPr id="7" name="object 7"/>
          <p:cNvSpPr/>
          <p:nvPr/>
        </p:nvSpPr>
        <p:spPr>
          <a:xfrm>
            <a:off x="3872738" y="2425573"/>
            <a:ext cx="4424045" cy="523875"/>
          </a:xfrm>
          <a:custGeom>
            <a:avLst/>
            <a:gdLst/>
            <a:ahLst/>
            <a:cxnLst/>
            <a:rect l="l" t="t" r="r" b="b"/>
            <a:pathLst>
              <a:path w="4424045" h="523875">
                <a:moveTo>
                  <a:pt x="0" y="0"/>
                </a:moveTo>
                <a:lnTo>
                  <a:pt x="4424045" y="0"/>
                </a:lnTo>
                <a:lnTo>
                  <a:pt x="4424045" y="261874"/>
                </a:lnTo>
                <a:lnTo>
                  <a:pt x="4424045" y="523748"/>
                </a:lnTo>
                <a:lnTo>
                  <a:pt x="0" y="523748"/>
                </a:lnTo>
                <a:lnTo>
                  <a:pt x="0" y="261874"/>
                </a:lnTo>
                <a:lnTo>
                  <a:pt x="0" y="0"/>
                </a:lnTo>
                <a:close/>
              </a:path>
            </a:pathLst>
          </a:custGeom>
          <a:ln w="19050">
            <a:solidFill>
              <a:srgbClr val="830016"/>
            </a:solidFill>
          </a:ln>
        </p:spPr>
        <p:txBody>
          <a:bodyPr wrap="square" lIns="0" tIns="0" rIns="0" bIns="0" rtlCol="0"/>
          <a:lstStyle/>
          <a:p>
            <a:endParaRPr/>
          </a:p>
        </p:txBody>
      </p:sp>
      <p:sp>
        <p:nvSpPr>
          <p:cNvPr id="9" name="object 9"/>
          <p:cNvSpPr/>
          <p:nvPr/>
        </p:nvSpPr>
        <p:spPr>
          <a:xfrm>
            <a:off x="9067800" y="2549146"/>
            <a:ext cx="2540703" cy="312334"/>
          </a:xfrm>
          <a:custGeom>
            <a:avLst/>
            <a:gdLst/>
            <a:ahLst/>
            <a:cxnLst/>
            <a:rect l="l" t="t" r="r" b="b"/>
            <a:pathLst>
              <a:path w="3287395" h="523875">
                <a:moveTo>
                  <a:pt x="0" y="0"/>
                </a:moveTo>
                <a:lnTo>
                  <a:pt x="3287395" y="0"/>
                </a:lnTo>
                <a:lnTo>
                  <a:pt x="3287395" y="523748"/>
                </a:lnTo>
                <a:lnTo>
                  <a:pt x="0" y="523748"/>
                </a:lnTo>
                <a:lnTo>
                  <a:pt x="0" y="0"/>
                </a:lnTo>
                <a:close/>
              </a:path>
            </a:pathLst>
          </a:custGeom>
          <a:solidFill>
            <a:srgbClr val="830016"/>
          </a:solidFill>
        </p:spPr>
        <p:txBody>
          <a:bodyPr wrap="square" lIns="0" tIns="0" rIns="0" bIns="0" rtlCol="0"/>
          <a:lstStyle/>
          <a:p>
            <a:r>
              <a:rPr lang="zh-CN" altLang="en-US" sz="1600" b="1" dirty="0">
                <a:solidFill>
                  <a:schemeClr val="bg1"/>
                </a:solidFill>
              </a:rPr>
              <a:t>未来更加关注用户体验</a:t>
            </a:r>
            <a:endParaRPr b="1" dirty="0">
              <a:solidFill>
                <a:schemeClr val="bg1"/>
              </a:solidFill>
            </a:endParaRPr>
          </a:p>
        </p:txBody>
      </p:sp>
      <p:sp>
        <p:nvSpPr>
          <p:cNvPr id="10" name="object 10"/>
          <p:cNvSpPr/>
          <p:nvPr/>
        </p:nvSpPr>
        <p:spPr>
          <a:xfrm>
            <a:off x="8461375" y="2425573"/>
            <a:ext cx="3287395" cy="502795"/>
          </a:xfrm>
          <a:custGeom>
            <a:avLst/>
            <a:gdLst/>
            <a:ahLst/>
            <a:cxnLst/>
            <a:rect l="l" t="t" r="r" b="b"/>
            <a:pathLst>
              <a:path w="3287395" h="523875">
                <a:moveTo>
                  <a:pt x="0" y="0"/>
                </a:moveTo>
                <a:lnTo>
                  <a:pt x="3287395" y="0"/>
                </a:lnTo>
                <a:lnTo>
                  <a:pt x="3287395" y="261874"/>
                </a:lnTo>
                <a:lnTo>
                  <a:pt x="3287395" y="523748"/>
                </a:lnTo>
                <a:lnTo>
                  <a:pt x="0" y="523748"/>
                </a:lnTo>
                <a:lnTo>
                  <a:pt x="0" y="261874"/>
                </a:lnTo>
                <a:lnTo>
                  <a:pt x="0" y="0"/>
                </a:lnTo>
                <a:close/>
              </a:path>
            </a:pathLst>
          </a:custGeom>
          <a:ln w="19049">
            <a:solidFill>
              <a:srgbClr val="830016"/>
            </a:solidFill>
          </a:ln>
        </p:spPr>
        <p:txBody>
          <a:bodyPr wrap="square" lIns="0" tIns="0" rIns="0" bIns="0" rtlCol="0"/>
          <a:lstStyle/>
          <a:p>
            <a:endParaRPr/>
          </a:p>
        </p:txBody>
      </p:sp>
      <p:sp>
        <p:nvSpPr>
          <p:cNvPr id="16" name="object 16"/>
          <p:cNvSpPr/>
          <p:nvPr/>
        </p:nvSpPr>
        <p:spPr>
          <a:xfrm>
            <a:off x="8444183" y="2928369"/>
            <a:ext cx="3328687" cy="3184840"/>
          </a:xfrm>
          <a:custGeom>
            <a:avLst/>
            <a:gdLst/>
            <a:ahLst/>
            <a:cxnLst/>
            <a:rect l="l" t="t" r="r" b="b"/>
            <a:pathLst>
              <a:path w="3288665" h="3451860">
                <a:moveTo>
                  <a:pt x="0" y="3451479"/>
                </a:moveTo>
                <a:lnTo>
                  <a:pt x="3288283" y="3451479"/>
                </a:lnTo>
                <a:lnTo>
                  <a:pt x="3288283" y="0"/>
                </a:lnTo>
                <a:lnTo>
                  <a:pt x="0" y="0"/>
                </a:lnTo>
                <a:lnTo>
                  <a:pt x="0" y="3451479"/>
                </a:lnTo>
                <a:close/>
              </a:path>
            </a:pathLst>
          </a:custGeom>
          <a:ln w="12700">
            <a:solidFill>
              <a:srgbClr val="7E7E7E"/>
            </a:solidFill>
            <a:prstDash val="sysDash"/>
          </a:ln>
        </p:spPr>
        <p:txBody>
          <a:bodyPr wrap="square" lIns="0" tIns="0" rIns="0" bIns="0" rtlCol="0"/>
          <a:lstStyle/>
          <a:p>
            <a:endParaRPr/>
          </a:p>
        </p:txBody>
      </p:sp>
      <p:sp>
        <p:nvSpPr>
          <p:cNvPr id="17" name="object 17"/>
          <p:cNvSpPr txBox="1">
            <a:spLocks noGrp="1"/>
          </p:cNvSpPr>
          <p:nvPr>
            <p:ph type="title"/>
          </p:nvPr>
        </p:nvSpPr>
        <p:spPr>
          <a:xfrm>
            <a:off x="559180" y="228600"/>
            <a:ext cx="8812530" cy="505267"/>
          </a:xfrm>
          <a:prstGeom prst="rect">
            <a:avLst/>
          </a:prstGeom>
        </p:spPr>
        <p:txBody>
          <a:bodyPr vert="horz" wrap="square" lIns="0" tIns="12700" rIns="0" bIns="0" rtlCol="0">
            <a:spAutoFit/>
          </a:bodyPr>
          <a:lstStyle/>
          <a:p>
            <a:pPr marL="12700">
              <a:lnSpc>
                <a:spcPct val="100000"/>
              </a:lnSpc>
              <a:spcBef>
                <a:spcPts val="100"/>
              </a:spcBef>
            </a:pPr>
            <a:r>
              <a:rPr lang="zh-CN" altLang="en-US" sz="3200" b="1" dirty="0">
                <a:solidFill>
                  <a:srgbClr val="C00000"/>
                </a:solidFill>
                <a:latin typeface="Times New Roman"/>
                <a:cs typeface="Times New Roman"/>
              </a:rPr>
              <a:t>第一原理设计，打造全新的用户体验</a:t>
            </a:r>
            <a:endParaRPr sz="3200" dirty="0">
              <a:latin typeface="Microsoft YaHei"/>
              <a:cs typeface="Microsoft YaHei"/>
            </a:endParaRPr>
          </a:p>
        </p:txBody>
      </p:sp>
      <p:sp>
        <p:nvSpPr>
          <p:cNvPr id="18" name="object 18"/>
          <p:cNvSpPr/>
          <p:nvPr/>
        </p:nvSpPr>
        <p:spPr>
          <a:xfrm>
            <a:off x="410806" y="2949244"/>
            <a:ext cx="3287395" cy="3163965"/>
          </a:xfrm>
          <a:custGeom>
            <a:avLst/>
            <a:gdLst/>
            <a:ahLst/>
            <a:cxnLst/>
            <a:rect l="l" t="t" r="r" b="b"/>
            <a:pathLst>
              <a:path w="3287395" h="3451860">
                <a:moveTo>
                  <a:pt x="0" y="3451479"/>
                </a:moveTo>
                <a:lnTo>
                  <a:pt x="3287395" y="3451479"/>
                </a:lnTo>
                <a:lnTo>
                  <a:pt x="3287395" y="0"/>
                </a:lnTo>
                <a:lnTo>
                  <a:pt x="0" y="0"/>
                </a:lnTo>
                <a:lnTo>
                  <a:pt x="0" y="3451479"/>
                </a:lnTo>
                <a:close/>
              </a:path>
            </a:pathLst>
          </a:custGeom>
          <a:ln w="12700">
            <a:solidFill>
              <a:srgbClr val="7E7E7E"/>
            </a:solidFill>
            <a:prstDash val="sysDash"/>
          </a:ln>
        </p:spPr>
        <p:txBody>
          <a:bodyPr wrap="square" lIns="0" tIns="0" rIns="0" bIns="0" rtlCol="0"/>
          <a:lstStyle/>
          <a:p>
            <a:endParaRPr/>
          </a:p>
        </p:txBody>
      </p:sp>
      <p:sp>
        <p:nvSpPr>
          <p:cNvPr id="19" name="object 19"/>
          <p:cNvSpPr/>
          <p:nvPr/>
        </p:nvSpPr>
        <p:spPr>
          <a:xfrm>
            <a:off x="3872738" y="2944012"/>
            <a:ext cx="4424045" cy="3169197"/>
          </a:xfrm>
          <a:custGeom>
            <a:avLst/>
            <a:gdLst/>
            <a:ahLst/>
            <a:cxnLst/>
            <a:rect l="l" t="t" r="r" b="b"/>
            <a:pathLst>
              <a:path w="4424045" h="3451860">
                <a:moveTo>
                  <a:pt x="0" y="3451479"/>
                </a:moveTo>
                <a:lnTo>
                  <a:pt x="4424045" y="3451479"/>
                </a:lnTo>
                <a:lnTo>
                  <a:pt x="4424045" y="0"/>
                </a:lnTo>
                <a:lnTo>
                  <a:pt x="0" y="0"/>
                </a:lnTo>
                <a:lnTo>
                  <a:pt x="0" y="3451479"/>
                </a:lnTo>
                <a:close/>
              </a:path>
            </a:pathLst>
          </a:custGeom>
          <a:ln w="12700">
            <a:solidFill>
              <a:srgbClr val="7E7E7E"/>
            </a:solidFill>
            <a:prstDash val="sysDash"/>
          </a:ln>
        </p:spPr>
        <p:txBody>
          <a:bodyPr wrap="square" lIns="0" tIns="0" rIns="0" bIns="0" rtlCol="0"/>
          <a:lstStyle/>
          <a:p>
            <a:endParaRPr/>
          </a:p>
        </p:txBody>
      </p:sp>
      <p:sp>
        <p:nvSpPr>
          <p:cNvPr id="22" name="object 14"/>
          <p:cNvSpPr txBox="1"/>
          <p:nvPr/>
        </p:nvSpPr>
        <p:spPr>
          <a:xfrm>
            <a:off x="660255" y="3197112"/>
            <a:ext cx="2879218" cy="2636619"/>
          </a:xfrm>
          <a:prstGeom prst="rect">
            <a:avLst/>
          </a:prstGeom>
        </p:spPr>
        <p:txBody>
          <a:bodyPr vert="horz" wrap="square" lIns="0" tIns="12700" rIns="0" bIns="0" rtlCol="0">
            <a:spAutoFit/>
          </a:bodyPr>
          <a:lstStyle/>
          <a:p>
            <a:pPr marL="172085" marR="5080" indent="-172085">
              <a:lnSpc>
                <a:spcPct val="150000"/>
              </a:lnSpc>
              <a:spcBef>
                <a:spcPts val="100"/>
              </a:spcBef>
              <a:buFont typeface="Wingdings"/>
              <a:buChar char=""/>
              <a:tabLst>
                <a:tab pos="172720" algn="l"/>
              </a:tabLst>
            </a:pPr>
            <a:r>
              <a:rPr lang="zh-CN" altLang="en-US" sz="1400" dirty="0">
                <a:latin typeface="Microsoft YaHei"/>
                <a:cs typeface="Microsoft YaHei"/>
              </a:rPr>
              <a:t>使用</a:t>
            </a:r>
            <a:r>
              <a:rPr lang="en-US" altLang="zh-CN" sz="1400" dirty="0">
                <a:latin typeface="Microsoft YaHei"/>
                <a:cs typeface="Microsoft YaHei"/>
              </a:rPr>
              <a:t>3D</a:t>
            </a:r>
            <a:r>
              <a:rPr lang="zh-CN" altLang="en-US" sz="1400" dirty="0">
                <a:latin typeface="Microsoft YaHei"/>
                <a:cs typeface="Microsoft YaHei"/>
              </a:rPr>
              <a:t>打印技术打造阿波罗火箭</a:t>
            </a:r>
            <a:endParaRPr lang="en-US" altLang="zh-CN" sz="1400" dirty="0">
              <a:latin typeface="Microsoft YaHei"/>
              <a:cs typeface="Microsoft YaHei"/>
            </a:endParaRPr>
          </a:p>
          <a:p>
            <a:pPr marL="172085" marR="5080" indent="-172085">
              <a:lnSpc>
                <a:spcPct val="150000"/>
              </a:lnSpc>
              <a:spcBef>
                <a:spcPts val="100"/>
              </a:spcBef>
              <a:buFont typeface="Wingdings"/>
              <a:buChar char=""/>
              <a:tabLst>
                <a:tab pos="172720" algn="l"/>
              </a:tabLst>
            </a:pPr>
            <a:r>
              <a:rPr lang="zh-CN" altLang="en-US" sz="1400" dirty="0">
                <a:latin typeface="Microsoft YaHei"/>
                <a:cs typeface="Microsoft YaHei"/>
              </a:rPr>
              <a:t>苹果公司</a:t>
            </a:r>
            <a:r>
              <a:rPr lang="en-US" sz="1400" dirty="0">
                <a:latin typeface="Microsoft YaHei"/>
                <a:cs typeface="Microsoft YaHei"/>
              </a:rPr>
              <a:t>iPhone</a:t>
            </a:r>
            <a:r>
              <a:rPr lang="zh-CN" altLang="en-US" sz="1400" dirty="0">
                <a:latin typeface="Microsoft YaHei"/>
                <a:cs typeface="Microsoft YaHei"/>
              </a:rPr>
              <a:t>的发布</a:t>
            </a:r>
            <a:endParaRPr lang="en-US" altLang="zh-CN" sz="1400" dirty="0">
              <a:latin typeface="Microsoft YaHei"/>
              <a:cs typeface="Microsoft YaHei"/>
            </a:endParaRPr>
          </a:p>
          <a:p>
            <a:pPr marL="172085" marR="5080" indent="-172085">
              <a:lnSpc>
                <a:spcPct val="150000"/>
              </a:lnSpc>
              <a:spcBef>
                <a:spcPts val="100"/>
              </a:spcBef>
              <a:buFont typeface="Wingdings"/>
              <a:buChar char=""/>
              <a:tabLst>
                <a:tab pos="172720" algn="l"/>
              </a:tabLst>
            </a:pPr>
            <a:r>
              <a:rPr lang="zh-CN" altLang="en-US" sz="1400" dirty="0">
                <a:latin typeface="Microsoft YaHei"/>
                <a:cs typeface="Microsoft YaHei"/>
              </a:rPr>
              <a:t>移动支付只是把银行的账单放在手机屏幕上，采取的是迭代设计，而没有用第一原理设计</a:t>
            </a:r>
            <a:endParaRPr lang="en-US" altLang="zh-CN" sz="1400" dirty="0">
              <a:latin typeface="Microsoft YaHei"/>
              <a:cs typeface="Microsoft YaHei"/>
            </a:endParaRPr>
          </a:p>
          <a:p>
            <a:pPr marL="172085" marR="5080" indent="-172085">
              <a:lnSpc>
                <a:spcPct val="150000"/>
              </a:lnSpc>
              <a:spcBef>
                <a:spcPts val="100"/>
              </a:spcBef>
              <a:buFont typeface="Wingdings"/>
              <a:buChar char=""/>
              <a:tabLst>
                <a:tab pos="172720" algn="l"/>
              </a:tabLst>
            </a:pPr>
            <a:r>
              <a:rPr lang="zh-CN" altLang="en-US" sz="1400" dirty="0">
                <a:solidFill>
                  <a:srgbClr val="FF0000"/>
                </a:solidFill>
              </a:rPr>
              <a:t>第一原理设计</a:t>
            </a:r>
            <a:r>
              <a:rPr lang="zh-CN" altLang="zh-CN" sz="1400" dirty="0">
                <a:solidFill>
                  <a:srgbClr val="FF0000"/>
                </a:solidFill>
              </a:rPr>
              <a:t>不是进行迭代或是改善</a:t>
            </a:r>
            <a:r>
              <a:rPr lang="zh-CN" altLang="en-US" sz="1400" dirty="0">
                <a:solidFill>
                  <a:srgbClr val="FF0000"/>
                </a:solidFill>
              </a:rPr>
              <a:t>，从无到有的设计，完全创新的设计</a:t>
            </a:r>
            <a:endParaRPr lang="en-US" altLang="zh-CN" sz="1400" dirty="0">
              <a:solidFill>
                <a:srgbClr val="FF0000"/>
              </a:solidFill>
              <a:latin typeface="Microsoft YaHei"/>
              <a:cs typeface="Microsoft YaHei"/>
            </a:endParaRPr>
          </a:p>
        </p:txBody>
      </p:sp>
      <p:sp>
        <p:nvSpPr>
          <p:cNvPr id="23" name="object 14"/>
          <p:cNvSpPr txBox="1"/>
          <p:nvPr/>
        </p:nvSpPr>
        <p:spPr>
          <a:xfrm>
            <a:off x="4001459" y="3197112"/>
            <a:ext cx="4166601" cy="2300630"/>
          </a:xfrm>
          <a:prstGeom prst="rect">
            <a:avLst/>
          </a:prstGeom>
        </p:spPr>
        <p:txBody>
          <a:bodyPr vert="horz" wrap="square" lIns="0" tIns="12700" rIns="0" bIns="0" rtlCol="0">
            <a:spAutoFit/>
          </a:bodyPr>
          <a:lstStyle/>
          <a:p>
            <a:pPr marL="172085" marR="5080" indent="-172085">
              <a:lnSpc>
                <a:spcPct val="150000"/>
              </a:lnSpc>
              <a:spcBef>
                <a:spcPts val="100"/>
              </a:spcBef>
              <a:buFont typeface="Wingdings"/>
              <a:buChar char=""/>
              <a:tabLst>
                <a:tab pos="172720" algn="l"/>
              </a:tabLst>
            </a:pPr>
            <a:r>
              <a:rPr lang="zh-CN" altLang="en-US" sz="1400" dirty="0">
                <a:latin typeface="Microsoft YaHei"/>
                <a:cs typeface="Microsoft YaHei"/>
              </a:rPr>
              <a:t>余额宝，</a:t>
            </a:r>
            <a:r>
              <a:rPr lang="zh-CN" altLang="en-US" sz="1400" dirty="0">
                <a:solidFill>
                  <a:srgbClr val="FF0000"/>
                </a:solidFill>
                <a:latin typeface="Microsoft YaHei"/>
                <a:cs typeface="Microsoft YaHei"/>
              </a:rPr>
              <a:t>捕捉住用户的行为习惯、表现，</a:t>
            </a:r>
            <a:r>
              <a:rPr lang="zh-CN" altLang="en-US" sz="1400" dirty="0">
                <a:latin typeface="Microsoft YaHei"/>
                <a:cs typeface="Microsoft YaHei"/>
              </a:rPr>
              <a:t>使用户的存储习惯发生了巨大的变化。</a:t>
            </a:r>
            <a:endParaRPr lang="en-US" altLang="zh-CN" sz="1400" dirty="0">
              <a:latin typeface="Microsoft YaHei"/>
              <a:cs typeface="Microsoft YaHei"/>
            </a:endParaRPr>
          </a:p>
          <a:p>
            <a:pPr marL="172085" marR="5080" indent="-172085">
              <a:lnSpc>
                <a:spcPct val="150000"/>
              </a:lnSpc>
              <a:spcBef>
                <a:spcPts val="100"/>
              </a:spcBef>
              <a:buFont typeface="Wingdings"/>
              <a:buChar char=""/>
              <a:tabLst>
                <a:tab pos="172720" algn="l"/>
              </a:tabLst>
            </a:pPr>
            <a:r>
              <a:rPr lang="en-US" altLang="zh-CN" sz="1400" dirty="0">
                <a:latin typeface="Microsoft YaHei"/>
                <a:cs typeface="Microsoft YaHei"/>
              </a:rPr>
              <a:t>Uber</a:t>
            </a:r>
            <a:r>
              <a:rPr lang="zh-CN" altLang="en-US" sz="1400" dirty="0">
                <a:latin typeface="Microsoft YaHei"/>
                <a:cs typeface="Microsoft YaHei"/>
              </a:rPr>
              <a:t>，</a:t>
            </a:r>
            <a:r>
              <a:rPr lang="zh-CN" altLang="en-US" sz="1400" dirty="0">
                <a:solidFill>
                  <a:srgbClr val="FF0000"/>
                </a:solidFill>
                <a:latin typeface="Microsoft YaHei"/>
                <a:cs typeface="Microsoft YaHei"/>
              </a:rPr>
              <a:t>将银行服务、银行的效用嵌入到</a:t>
            </a:r>
            <a:r>
              <a:rPr lang="en-US" altLang="zh-CN" sz="1400" dirty="0">
                <a:solidFill>
                  <a:srgbClr val="FF0000"/>
                </a:solidFill>
                <a:latin typeface="Microsoft YaHei"/>
                <a:cs typeface="Microsoft YaHei"/>
              </a:rPr>
              <a:t>Uber</a:t>
            </a:r>
            <a:r>
              <a:rPr lang="zh-CN" altLang="en-US" sz="1400" dirty="0">
                <a:solidFill>
                  <a:srgbClr val="FF0000"/>
                </a:solidFill>
                <a:latin typeface="Microsoft YaHei"/>
                <a:cs typeface="Microsoft YaHei"/>
              </a:rPr>
              <a:t>平台的业务版块中</a:t>
            </a:r>
            <a:r>
              <a:rPr lang="zh-CN" altLang="en-US" sz="1400" dirty="0">
                <a:latin typeface="Microsoft YaHei"/>
                <a:cs typeface="Microsoft YaHei"/>
              </a:rPr>
              <a:t>，驾驶员不需要去网点，也不需要申请塑料的借记卡，就可以通过</a:t>
            </a:r>
            <a:r>
              <a:rPr lang="en-US" altLang="zh-CN" sz="1400" dirty="0">
                <a:latin typeface="Microsoft YaHei"/>
                <a:cs typeface="Microsoft YaHei"/>
              </a:rPr>
              <a:t>Uber</a:t>
            </a:r>
            <a:r>
              <a:rPr lang="zh-CN" altLang="en-US" sz="1400" dirty="0">
                <a:latin typeface="Microsoft YaHei"/>
                <a:cs typeface="Microsoft YaHei"/>
              </a:rPr>
              <a:t>平台享受到银行的服务，</a:t>
            </a:r>
            <a:r>
              <a:rPr lang="zh-CN" altLang="en-US" sz="1400" dirty="0">
                <a:solidFill>
                  <a:srgbClr val="FF0000"/>
                </a:solidFill>
                <a:latin typeface="Microsoft YaHei"/>
                <a:cs typeface="Microsoft YaHei"/>
              </a:rPr>
              <a:t>这是对银行业务的垂直化整合</a:t>
            </a:r>
            <a:endParaRPr lang="en-US" altLang="zh-CN" sz="1400" dirty="0">
              <a:solidFill>
                <a:srgbClr val="FF0000"/>
              </a:solidFill>
              <a:latin typeface="Microsoft YaHei"/>
              <a:cs typeface="Microsoft YaHei"/>
            </a:endParaRPr>
          </a:p>
          <a:p>
            <a:pPr marL="172085" marR="5080" indent="-172085">
              <a:lnSpc>
                <a:spcPct val="150000"/>
              </a:lnSpc>
              <a:spcBef>
                <a:spcPts val="100"/>
              </a:spcBef>
              <a:buFont typeface="Wingdings"/>
              <a:buChar char=""/>
              <a:tabLst>
                <a:tab pos="172720" algn="l"/>
              </a:tabLst>
            </a:pPr>
            <a:r>
              <a:rPr lang="zh-CN" altLang="zh-CN" sz="1400" dirty="0"/>
              <a:t>银行</a:t>
            </a:r>
            <a:r>
              <a:rPr lang="en-US" altLang="zh-CN" sz="1400" dirty="0"/>
              <a:t>4.0</a:t>
            </a:r>
            <a:r>
              <a:rPr lang="zh-CN" altLang="en-US" sz="1400" dirty="0"/>
              <a:t>将实现</a:t>
            </a:r>
            <a:r>
              <a:rPr lang="zh-CN" altLang="zh-CN" sz="1400" dirty="0"/>
              <a:t>业务板块和银行板块的整合</a:t>
            </a:r>
          </a:p>
        </p:txBody>
      </p:sp>
      <p:sp>
        <p:nvSpPr>
          <p:cNvPr id="24" name="object 14"/>
          <p:cNvSpPr txBox="1"/>
          <p:nvPr/>
        </p:nvSpPr>
        <p:spPr>
          <a:xfrm>
            <a:off x="8470673" y="3179072"/>
            <a:ext cx="3278097" cy="2934137"/>
          </a:xfrm>
          <a:prstGeom prst="rect">
            <a:avLst/>
          </a:prstGeom>
        </p:spPr>
        <p:txBody>
          <a:bodyPr vert="horz" wrap="square" lIns="0" tIns="12700" rIns="0" bIns="0" rtlCol="0">
            <a:spAutoFit/>
          </a:bodyPr>
          <a:lstStyle/>
          <a:p>
            <a:pPr marL="172085" marR="5080" indent="-172085">
              <a:lnSpc>
                <a:spcPct val="150000"/>
              </a:lnSpc>
              <a:spcBef>
                <a:spcPts val="100"/>
              </a:spcBef>
              <a:buFont typeface="Wingdings"/>
              <a:buChar char=""/>
              <a:tabLst>
                <a:tab pos="172720" algn="l"/>
              </a:tabLst>
            </a:pPr>
            <a:r>
              <a:rPr lang="zh-CN" altLang="en-US" sz="1400" dirty="0">
                <a:latin typeface="Microsoft YaHei"/>
                <a:cs typeface="Microsoft YaHei"/>
              </a:rPr>
              <a:t>微信、支付宝支付真正成功的，不是有了支付这种产品或是工具，而是</a:t>
            </a:r>
            <a:r>
              <a:rPr lang="zh-CN" altLang="en-US" sz="1400" dirty="0">
                <a:solidFill>
                  <a:srgbClr val="FF0000"/>
                </a:solidFill>
                <a:latin typeface="Microsoft YaHei"/>
                <a:cs typeface="Microsoft YaHei"/>
              </a:rPr>
              <a:t>用户的支付体验有了极大的改变。</a:t>
            </a:r>
            <a:endParaRPr lang="en-US" altLang="zh-CN" sz="1400" dirty="0">
              <a:solidFill>
                <a:srgbClr val="FF0000"/>
              </a:solidFill>
              <a:latin typeface="Microsoft YaHei"/>
              <a:cs typeface="Microsoft YaHei"/>
            </a:endParaRPr>
          </a:p>
          <a:p>
            <a:pPr marL="172085" marR="5080" indent="-172085">
              <a:lnSpc>
                <a:spcPct val="150000"/>
              </a:lnSpc>
              <a:spcBef>
                <a:spcPts val="100"/>
              </a:spcBef>
              <a:buFont typeface="Wingdings"/>
              <a:buChar char=""/>
              <a:tabLst>
                <a:tab pos="172720" algn="l"/>
              </a:tabLst>
            </a:pPr>
            <a:r>
              <a:rPr lang="en-US" altLang="zh-CN" sz="1400" dirty="0">
                <a:latin typeface="Microsoft YaHei"/>
                <a:cs typeface="Microsoft YaHei"/>
              </a:rPr>
              <a:t>MovenBank</a:t>
            </a:r>
            <a:r>
              <a:rPr lang="zh-CN" altLang="en-US" sz="1400" dirty="0">
                <a:latin typeface="Microsoft YaHei"/>
                <a:cs typeface="Microsoft YaHei"/>
              </a:rPr>
              <a:t> </a:t>
            </a:r>
            <a:r>
              <a:rPr lang="en-US" altLang="zh-CN" sz="1400" dirty="0">
                <a:latin typeface="Microsoft YaHei"/>
                <a:cs typeface="Microsoft YaHei"/>
              </a:rPr>
              <a:t>2016</a:t>
            </a:r>
            <a:r>
              <a:rPr lang="zh-CN" altLang="en-US" sz="1400" dirty="0">
                <a:latin typeface="Microsoft YaHei"/>
                <a:cs typeface="Microsoft YaHei"/>
              </a:rPr>
              <a:t>年执行智能储蓄，零利率，没有进行任何营销，而有</a:t>
            </a:r>
            <a:r>
              <a:rPr lang="en-US" altLang="zh-CN" sz="1400" dirty="0">
                <a:latin typeface="Microsoft YaHei"/>
                <a:cs typeface="Microsoft YaHei"/>
              </a:rPr>
              <a:t>40%</a:t>
            </a:r>
            <a:r>
              <a:rPr lang="zh-CN" altLang="en-US" sz="1400" dirty="0">
                <a:latin typeface="Microsoft YaHei"/>
                <a:cs typeface="Microsoft YaHei"/>
              </a:rPr>
              <a:t>的客户选择把</a:t>
            </a:r>
            <a:r>
              <a:rPr lang="en-US" altLang="zh-CN" sz="1400" dirty="0">
                <a:latin typeface="Microsoft YaHei"/>
                <a:cs typeface="Microsoft YaHei"/>
              </a:rPr>
              <a:t>Move</a:t>
            </a:r>
            <a:r>
              <a:rPr lang="zh-CN" altLang="en-US" sz="1400" dirty="0">
                <a:latin typeface="Microsoft YaHei"/>
                <a:cs typeface="Microsoft YaHei"/>
              </a:rPr>
              <a:t>转到储蓄。这不是销售储蓄产品，而是打造是一种储蓄的习惯。</a:t>
            </a:r>
            <a:r>
              <a:rPr lang="zh-CN" altLang="en-US" sz="1400" dirty="0">
                <a:solidFill>
                  <a:srgbClr val="FF0000"/>
                </a:solidFill>
                <a:latin typeface="Microsoft YaHei"/>
                <a:cs typeface="Microsoft YaHei"/>
              </a:rPr>
              <a:t>技术开始超越银行的效用和功能，这是一种非常有趣的转变。</a:t>
            </a:r>
            <a:endParaRPr sz="1400" dirty="0">
              <a:solidFill>
                <a:srgbClr val="FF0000"/>
              </a:solidFill>
              <a:latin typeface="Microsoft YaHei"/>
              <a:cs typeface="Microsoft YaHei"/>
            </a:endParaRPr>
          </a:p>
        </p:txBody>
      </p:sp>
      <p:sp>
        <p:nvSpPr>
          <p:cNvPr id="21" name="object 9"/>
          <p:cNvSpPr/>
          <p:nvPr/>
        </p:nvSpPr>
        <p:spPr>
          <a:xfrm>
            <a:off x="4803145" y="2561608"/>
            <a:ext cx="2540703" cy="312334"/>
          </a:xfrm>
          <a:custGeom>
            <a:avLst/>
            <a:gdLst/>
            <a:ahLst/>
            <a:cxnLst/>
            <a:rect l="l" t="t" r="r" b="b"/>
            <a:pathLst>
              <a:path w="3287395" h="523875">
                <a:moveTo>
                  <a:pt x="0" y="0"/>
                </a:moveTo>
                <a:lnTo>
                  <a:pt x="3287395" y="0"/>
                </a:lnTo>
                <a:lnTo>
                  <a:pt x="3287395" y="523748"/>
                </a:lnTo>
                <a:lnTo>
                  <a:pt x="0" y="523748"/>
                </a:lnTo>
                <a:lnTo>
                  <a:pt x="0" y="0"/>
                </a:lnTo>
                <a:close/>
              </a:path>
            </a:pathLst>
          </a:custGeom>
          <a:solidFill>
            <a:srgbClr val="830016"/>
          </a:solidFill>
        </p:spPr>
        <p:txBody>
          <a:bodyPr wrap="square" lIns="0" tIns="0" rIns="0" bIns="0" rtlCol="0"/>
          <a:lstStyle/>
          <a:p>
            <a:r>
              <a:rPr lang="zh-CN" altLang="en-US" sz="1600" b="1" dirty="0">
                <a:solidFill>
                  <a:schemeClr val="bg1"/>
                </a:solidFill>
              </a:rPr>
              <a:t>业务板块和银行板块的整合</a:t>
            </a:r>
          </a:p>
        </p:txBody>
      </p:sp>
    </p:spTree>
    <p:extLst>
      <p:ext uri="{BB962C8B-B14F-4D97-AF65-F5344CB8AC3E}">
        <p14:creationId xmlns:p14="http://schemas.microsoft.com/office/powerpoint/2010/main" val="303786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8D2DF05-702D-41C0-B516-562FB31B8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046" y="0"/>
            <a:ext cx="7181954" cy="4039849"/>
          </a:xfrm>
          <a:prstGeom prst="rect">
            <a:avLst/>
          </a:prstGeom>
        </p:spPr>
      </p:pic>
      <p:pic>
        <p:nvPicPr>
          <p:cNvPr id="3" name="图片 2">
            <a:extLst>
              <a:ext uri="{FF2B5EF4-FFF2-40B4-BE49-F238E27FC236}">
                <a16:creationId xmlns:a16="http://schemas.microsoft.com/office/drawing/2014/main" id="{5AE733E3-DE60-4BAD-86A7-59F6EBA05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01636"/>
            <a:ext cx="6977921" cy="3717924"/>
          </a:xfrm>
          <a:prstGeom prst="rect">
            <a:avLst/>
          </a:prstGeom>
        </p:spPr>
      </p:pic>
    </p:spTree>
    <p:extLst>
      <p:ext uri="{BB962C8B-B14F-4D97-AF65-F5344CB8AC3E}">
        <p14:creationId xmlns:p14="http://schemas.microsoft.com/office/powerpoint/2010/main" val="419399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EACF59-D822-4279-BF44-B2D60A822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5410"/>
            <a:ext cx="6529049" cy="3672590"/>
          </a:xfrm>
          <a:prstGeom prst="rect">
            <a:avLst/>
          </a:prstGeom>
        </p:spPr>
      </p:pic>
      <p:pic>
        <p:nvPicPr>
          <p:cNvPr id="6" name="图片 5">
            <a:extLst>
              <a:ext uri="{FF2B5EF4-FFF2-40B4-BE49-F238E27FC236}">
                <a16:creationId xmlns:a16="http://schemas.microsoft.com/office/drawing/2014/main" id="{CCF5CE38-67C6-4525-A51F-21F923238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594" y="0"/>
            <a:ext cx="7715406" cy="4340923"/>
          </a:xfrm>
          <a:prstGeom prst="rect">
            <a:avLst/>
          </a:prstGeom>
        </p:spPr>
      </p:pic>
    </p:spTree>
    <p:extLst>
      <p:ext uri="{BB962C8B-B14F-4D97-AF65-F5344CB8AC3E}">
        <p14:creationId xmlns:p14="http://schemas.microsoft.com/office/powerpoint/2010/main" val="21717974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2071</Words>
  <Application>Microsoft Office PowerPoint</Application>
  <PresentationFormat>宽屏</PresentationFormat>
  <Paragraphs>244</Paragraphs>
  <Slides>24</Slides>
  <Notes>8</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1</vt:i4>
      </vt:variant>
      <vt:variant>
        <vt:lpstr>幻灯片标题</vt:lpstr>
      </vt:variant>
      <vt:variant>
        <vt:i4>24</vt:i4>
      </vt:variant>
    </vt:vector>
  </HeadingPairs>
  <TitlesOfParts>
    <vt:vector size="45" baseType="lpstr">
      <vt:lpstr>等线</vt:lpstr>
      <vt:lpstr>Microsoft JhengHei</vt:lpstr>
      <vt:lpstr>微软雅黑</vt:lpstr>
      <vt:lpstr>微软雅黑</vt:lpstr>
      <vt:lpstr>Microsoft YaHei UI Light</vt:lpstr>
      <vt:lpstr>黑体</vt:lpstr>
      <vt:lpstr>宋体</vt:lpstr>
      <vt:lpstr>STFangsong</vt:lpstr>
      <vt:lpstr>华文中宋</vt:lpstr>
      <vt:lpstr>楷体</vt:lpstr>
      <vt:lpstr>苹方 常规</vt:lpstr>
      <vt:lpstr>Arial</vt:lpstr>
      <vt:lpstr>Calibri</vt:lpstr>
      <vt:lpstr>Calibri Light</vt:lpstr>
      <vt:lpstr>Palace Script MT</vt:lpstr>
      <vt:lpstr>Rockwell</vt:lpstr>
      <vt:lpstr>Times New Roman</vt:lpstr>
      <vt:lpstr>Wingdings</vt:lpstr>
      <vt:lpstr>Office 主题</vt:lpstr>
      <vt:lpstr>Office Theme</vt:lpstr>
      <vt:lpstr>think-cell Slide</vt:lpstr>
      <vt:lpstr>PowerPoint 演示文稿</vt:lpstr>
      <vt:lpstr>PowerPoint 演示文稿</vt:lpstr>
      <vt:lpstr>PowerPoint 演示文稿</vt:lpstr>
      <vt:lpstr>PowerPoint 演示文稿</vt:lpstr>
      <vt:lpstr>PowerPoint 演示文稿</vt:lpstr>
      <vt:lpstr>PowerPoint 演示文稿</vt:lpstr>
      <vt:lpstr>第一原理设计，打造全新的用户体验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移动互联时代营销模式：4D模型</vt:lpstr>
      <vt:lpstr>PowerPoint 演示文稿</vt:lpstr>
      <vt:lpstr>PowerPoint 演示文稿</vt:lpstr>
      <vt:lpstr>Dynamic（动态）：建立动态沟通，打造粉丝群体</vt:lpstr>
      <vt:lpstr>Deliver（传递）：持续价值传递，提升用户黏性</vt:lpstr>
      <vt:lpstr>注重用户体验</vt:lpstr>
      <vt:lpstr>Data（数据）：数据驱动决策，极致用户体验</vt:lpstr>
      <vt:lpstr>PowerPoint 演示文稿</vt:lpstr>
      <vt:lpstr>PowerPoint 演示文稿</vt:lpstr>
    </vt:vector>
  </TitlesOfParts>
  <Company>北京大学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王茜</dc:creator>
  <cp:lastModifiedBy>zhanbo zhao</cp:lastModifiedBy>
  <cp:revision>150</cp:revision>
  <dcterms:created xsi:type="dcterms:W3CDTF">2018-12-25T14:05:45Z</dcterms:created>
  <dcterms:modified xsi:type="dcterms:W3CDTF">2019-12-05T01:22:16Z</dcterms:modified>
</cp:coreProperties>
</file>