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24"/>
  </p:notesMasterIdLst>
  <p:sldIdLst>
    <p:sldId id="256" r:id="rId7"/>
    <p:sldId id="306" r:id="rId8"/>
    <p:sldId id="292" r:id="rId9"/>
    <p:sldId id="279" r:id="rId10"/>
    <p:sldId id="298" r:id="rId11"/>
    <p:sldId id="287" r:id="rId12"/>
    <p:sldId id="280" r:id="rId13"/>
    <p:sldId id="286" r:id="rId14"/>
    <p:sldId id="299" r:id="rId15"/>
    <p:sldId id="293" r:id="rId16"/>
    <p:sldId id="305" r:id="rId17"/>
    <p:sldId id="302" r:id="rId18"/>
    <p:sldId id="303" r:id="rId19"/>
    <p:sldId id="295" r:id="rId20"/>
    <p:sldId id="296" r:id="rId21"/>
    <p:sldId id="297" r:id="rId22"/>
    <p:sldId id="653" r:id="rId23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D9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EFC0EA5-A9A2-42D7-B943-A4B85B1B05E2}" type="datetimeFigureOut">
              <a:rPr lang="fr-CH" smtClean="0"/>
              <a:t>13.12.2019</a:t>
            </a:fld>
            <a:endParaRPr lang="fr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3A95538-6FA4-49DA-8480-70D0BA12361E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37925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07"/>
            <a:ext cx="12192000" cy="3059084"/>
          </a:xfrm>
          <a:prstGeom prst="rect">
            <a:avLst/>
          </a:prstGeom>
        </p:spPr>
      </p:pic>
      <p:sp>
        <p:nvSpPr>
          <p:cNvPr id="21" name="Gleichschenkliges Dreieck 20"/>
          <p:cNvSpPr/>
          <p:nvPr userDrawn="1"/>
        </p:nvSpPr>
        <p:spPr>
          <a:xfrm rot="5400000">
            <a:off x="-2272556" y="2272555"/>
            <a:ext cx="6865706" cy="2320596"/>
          </a:xfrm>
          <a:prstGeom prst="triangle">
            <a:avLst>
              <a:gd name="adj" fmla="val 78758"/>
            </a:avLst>
          </a:prstGeom>
          <a:solidFill>
            <a:srgbClr val="D9DEE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700" dirty="0" err="1"/>
          </a:p>
        </p:txBody>
      </p:sp>
      <p:sp>
        <p:nvSpPr>
          <p:cNvPr id="7" name="Rechteck 6"/>
          <p:cNvSpPr/>
          <p:nvPr userDrawn="1"/>
        </p:nvSpPr>
        <p:spPr>
          <a:xfrm>
            <a:off x="2821" y="3051377"/>
            <a:ext cx="12189179" cy="70570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rgbClr val="337E9A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2" y="3207323"/>
            <a:ext cx="2745317" cy="42956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588" y="3152522"/>
            <a:ext cx="1105488" cy="465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893" y="3968750"/>
            <a:ext cx="11030373" cy="576264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893" y="4552722"/>
            <a:ext cx="11030373" cy="1144816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4000">
                <a:solidFill>
                  <a:schemeClr val="accent1"/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err="1"/>
              <a:t>December</a:t>
            </a:r>
            <a:r>
              <a:rPr lang="de-CH" dirty="0"/>
              <a:t> 13th,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Patrick Schueffel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C289-977F-47C6-88CA-EFD32F1D97F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0722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00" userDrawn="1">
          <p15:clr>
            <a:srgbClr val="9FCC3B"/>
          </p15:clr>
        </p15:guide>
        <p15:guide id="2" orient="horz" pos="2863" userDrawn="1">
          <p15:clr>
            <a:srgbClr val="9FCC3B"/>
          </p15:clr>
        </p15:guide>
        <p15:guide id="3" orient="horz" pos="3589" userDrawn="1">
          <p15:clr>
            <a:srgbClr val="9FCC3B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4" y="1557339"/>
            <a:ext cx="11040533" cy="43926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err="1"/>
              <a:t>December</a:t>
            </a:r>
            <a:r>
              <a:rPr lang="de-CH" dirty="0"/>
              <a:t> 13th,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Patrick Schueffel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C289-977F-47C6-88CA-EFD32F1D97F1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5733" y="620714"/>
            <a:ext cx="8034867" cy="287336"/>
          </a:xfrm>
        </p:spPr>
        <p:txBody>
          <a:bodyPr/>
          <a:lstStyle>
            <a:lvl1pPr marL="0" indent="0">
              <a:lnSpc>
                <a:spcPct val="91000"/>
              </a:lnSpc>
              <a:buNone/>
              <a:defRPr sz="2000" cap="all" baseline="0">
                <a:solidFill>
                  <a:schemeClr val="accent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de-CH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294782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9FCC3B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2 Zeilen)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333376"/>
            <a:ext cx="8034867" cy="57467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4" y="1557339"/>
            <a:ext cx="11040533" cy="43926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err="1"/>
              <a:t>December</a:t>
            </a:r>
            <a:r>
              <a:rPr lang="de-CH" dirty="0"/>
              <a:t> 13th,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Patrick Schueffel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C289-977F-47C6-88CA-EFD32F1D97F1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5733" y="908050"/>
            <a:ext cx="8034867" cy="287336"/>
          </a:xfrm>
        </p:spPr>
        <p:txBody>
          <a:bodyPr/>
          <a:lstStyle>
            <a:lvl1pPr marL="0" indent="0">
              <a:lnSpc>
                <a:spcPct val="91000"/>
              </a:lnSpc>
              <a:buNone/>
              <a:defRPr sz="2000" cap="all" baseline="0">
                <a:solidFill>
                  <a:schemeClr val="accent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de-CH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39070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9FCC3B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1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557338"/>
            <a:ext cx="5327651" cy="43926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err="1"/>
              <a:t>December</a:t>
            </a:r>
            <a:r>
              <a:rPr lang="de-CH" dirty="0"/>
              <a:t> 13th,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Patrick Schueffel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C289-977F-47C6-88CA-EFD32F1D97F1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288617" y="1557339"/>
            <a:ext cx="5327649" cy="43926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75733" y="620713"/>
            <a:ext cx="8034867" cy="287338"/>
          </a:xfrm>
        </p:spPr>
        <p:txBody>
          <a:bodyPr/>
          <a:lstStyle>
            <a:lvl1pPr marL="0" indent="0">
              <a:lnSpc>
                <a:spcPct val="91000"/>
              </a:lnSpc>
              <a:buNone/>
              <a:defRPr sz="2000" cap="all" baseline="0">
                <a:solidFill>
                  <a:schemeClr val="accent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de-CH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799039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9FCC3B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(Titel 2 Zeil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333376"/>
            <a:ext cx="8034867" cy="574674"/>
          </a:xfrm>
        </p:spPr>
        <p:txBody>
          <a:bodyPr/>
          <a:lstStyle>
            <a:lvl1pPr>
              <a:lnSpc>
                <a:spcPct val="91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1557339"/>
            <a:ext cx="5327651" cy="43926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err="1"/>
              <a:t>December</a:t>
            </a:r>
            <a:r>
              <a:rPr lang="de-CH" dirty="0"/>
              <a:t> 13th,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Patrick Schueffel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C289-977F-47C6-88CA-EFD32F1D97F1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288617" y="1557339"/>
            <a:ext cx="5327649" cy="43926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75733" y="908051"/>
            <a:ext cx="8034867" cy="288925"/>
          </a:xfrm>
        </p:spPr>
        <p:txBody>
          <a:bodyPr/>
          <a:lstStyle>
            <a:lvl1pPr marL="0" indent="0">
              <a:lnSpc>
                <a:spcPct val="91000"/>
              </a:lnSpc>
              <a:buNone/>
              <a:defRPr sz="2000" cap="all" baseline="0">
                <a:solidFill>
                  <a:schemeClr val="accent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de-CH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4260905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9FCC3B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err="1"/>
              <a:t>December</a:t>
            </a:r>
            <a:r>
              <a:rPr lang="de-CH" dirty="0"/>
              <a:t> 13th,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Patrick Schueffel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C289-977F-47C6-88CA-EFD32F1D97F1}" type="slidenum">
              <a:rPr lang="de-CH" smtClean="0"/>
              <a:t>‹Nr.›</a:t>
            </a:fld>
            <a:endParaRPr lang="de-CH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5733" y="620714"/>
            <a:ext cx="8034867" cy="287336"/>
          </a:xfrm>
        </p:spPr>
        <p:txBody>
          <a:bodyPr/>
          <a:lstStyle>
            <a:lvl1pPr marL="0" indent="0">
              <a:lnSpc>
                <a:spcPct val="91000"/>
              </a:lnSpc>
              <a:buNone/>
              <a:defRPr sz="2000" cap="all" baseline="0">
                <a:solidFill>
                  <a:schemeClr val="accent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de-CH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509425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9FCC3B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2 Zeil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333376"/>
            <a:ext cx="8034867" cy="57467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err="1"/>
              <a:t>December</a:t>
            </a:r>
            <a:r>
              <a:rPr lang="de-CH" dirty="0"/>
              <a:t> 13th,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Patrick Schueffel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C289-977F-47C6-88CA-EFD32F1D97F1}" type="slidenum">
              <a:rPr lang="de-CH" smtClean="0"/>
              <a:t>‹Nr.›</a:t>
            </a:fld>
            <a:endParaRPr lang="de-CH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5733" y="908050"/>
            <a:ext cx="8034867" cy="288924"/>
          </a:xfrm>
        </p:spPr>
        <p:txBody>
          <a:bodyPr/>
          <a:lstStyle>
            <a:lvl1pPr marL="0" indent="0">
              <a:lnSpc>
                <a:spcPct val="91000"/>
              </a:lnSpc>
              <a:buNone/>
              <a:defRPr sz="2000" cap="all" baseline="0">
                <a:solidFill>
                  <a:schemeClr val="accent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de-CH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812810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9FCC3B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err="1"/>
              <a:t>December</a:t>
            </a:r>
            <a:r>
              <a:rPr lang="de-CH" dirty="0"/>
              <a:t> 13th,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Patrick Schueffel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C289-977F-47C6-88CA-EFD32F1D97F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586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417" y="304980"/>
            <a:ext cx="2729551" cy="4271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733" y="333377"/>
            <a:ext cx="8034867" cy="2873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4" y="1557339"/>
            <a:ext cx="11040533" cy="43926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733" y="6524625"/>
            <a:ext cx="3005667" cy="1968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de-CH" dirty="0" err="1"/>
              <a:t>December</a:t>
            </a:r>
            <a:r>
              <a:rPr lang="de-CH" dirty="0"/>
              <a:t> 13th,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55840" y="6524625"/>
            <a:ext cx="4260427" cy="1968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Patrick Schueffel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67493" y="6524625"/>
            <a:ext cx="673947" cy="1968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BF98C289-977F-47C6-88CA-EFD32F1D97F1}" type="slidenum">
              <a:rPr lang="de-CH" smtClean="0"/>
              <a:pPr/>
              <a:t>‹Nr.›</a:t>
            </a:fld>
            <a:endParaRPr lang="de-CH" dirty="0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575734" y="6416675"/>
            <a:ext cx="1105323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2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68" r:id="rId4"/>
    <p:sldLayoutId id="2147483670" r:id="rId5"/>
    <p:sldLayoutId id="2147483666" r:id="rId6"/>
    <p:sldLayoutId id="2147483671" r:id="rId7"/>
    <p:sldLayoutId id="2147483667" r:id="rId8"/>
  </p:sldLayoutIdLst>
  <p:hf sldNum="0" hdr="0"/>
  <p:txStyles>
    <p:titleStyle>
      <a:lvl1pPr algn="l" defTabSz="914400" rtl="0" eaLnBrk="1" latinLnBrk="0" hangingPunct="1">
        <a:lnSpc>
          <a:spcPct val="91000"/>
        </a:lnSpc>
        <a:spcBef>
          <a:spcPct val="0"/>
        </a:spcBef>
        <a:buNone/>
        <a:defRPr sz="20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3" userDrawn="1">
          <p15:clr>
            <a:srgbClr val="547EBF"/>
          </p15:clr>
        </p15:guide>
        <p15:guide id="2" pos="7317" userDrawn="1">
          <p15:clr>
            <a:srgbClr val="547EBF"/>
          </p15:clr>
        </p15:guide>
        <p15:guide id="3" pos="3840" userDrawn="1">
          <p15:clr>
            <a:srgbClr val="547EBF"/>
          </p15:clr>
        </p15:guide>
        <p15:guide id="4" pos="3961" userDrawn="1">
          <p15:clr>
            <a:srgbClr val="547EBF"/>
          </p15:clr>
        </p15:guide>
        <p15:guide id="5" pos="3719" userDrawn="1">
          <p15:clr>
            <a:srgbClr val="547EBF"/>
          </p15:clr>
        </p15:guide>
        <p15:guide id="9" orient="horz" pos="981" userDrawn="1">
          <p15:clr>
            <a:srgbClr val="547EBF"/>
          </p15:clr>
        </p15:guide>
        <p15:guide id="10" orient="horz" pos="4110" userDrawn="1">
          <p15:clr>
            <a:srgbClr val="547EBF"/>
          </p15:clr>
        </p15:guide>
        <p15:guide id="11" orient="horz" pos="3748" userDrawn="1">
          <p15:clr>
            <a:srgbClr val="547EBF"/>
          </p15:clr>
        </p15:guide>
        <p15:guide id="12" orient="horz" pos="210" userDrawn="1">
          <p15:clr>
            <a:srgbClr val="547EBF"/>
          </p15:clr>
        </p15:guide>
        <p15:guide id="13" orient="horz" pos="391" userDrawn="1">
          <p15:clr>
            <a:srgbClr val="A4A3A4"/>
          </p15:clr>
        </p15:guide>
        <p15:guide id="14" orient="horz" pos="57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k.schueffel@hefr.ch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www.linkedin.com/in/patrick-schueffel/" TargetMode="External"/><Relationship Id="rId4" Type="http://schemas.openxmlformats.org/officeDocument/2006/relationships/hyperlink" Target="http://www.heg-fr.ch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85894" y="4996475"/>
            <a:ext cx="11030373" cy="1144816"/>
          </a:xfrm>
        </p:spPr>
        <p:txBody>
          <a:bodyPr/>
          <a:lstStyle/>
          <a:p>
            <a:endParaRPr lang="de-CH" sz="2400" dirty="0"/>
          </a:p>
          <a:p>
            <a:endParaRPr lang="de-CH" sz="2400" dirty="0"/>
          </a:p>
          <a:p>
            <a:r>
              <a:rPr lang="de-CH" sz="2000" dirty="0"/>
              <a:t>SME World Forum 2019, Macao 	   			</a:t>
            </a:r>
            <a:r>
              <a:rPr lang="de-CH" sz="2000" u="sng" dirty="0"/>
              <a:t>Patrick Schueffel</a:t>
            </a:r>
            <a:r>
              <a:rPr lang="de-CH" sz="2000" dirty="0"/>
              <a:t>, Rico Baldegger, Pascal Wild</a:t>
            </a:r>
            <a:endParaRPr lang="fr-FR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75733" y="6524625"/>
            <a:ext cx="3005667" cy="196851"/>
          </a:xfrm>
        </p:spPr>
        <p:txBody>
          <a:bodyPr/>
          <a:lstStyle/>
          <a:p>
            <a:r>
              <a:rPr lang="de-CH" dirty="0" err="1"/>
              <a:t>December</a:t>
            </a:r>
            <a:r>
              <a:rPr lang="de-CH" dirty="0"/>
              <a:t> 13th,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HEG-FR / HSW-FR</a:t>
            </a:r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585894" y="4412503"/>
            <a:ext cx="11030373" cy="576264"/>
          </a:xfrm>
        </p:spPr>
        <p:txBody>
          <a:bodyPr/>
          <a:lstStyle/>
          <a:p>
            <a:br>
              <a:rPr lang="de-CH" b="0" dirty="0"/>
            </a:br>
            <a:r>
              <a:rPr lang="en-US" dirty="0"/>
              <a:t>ENTREPRENEURSHIP IN A</a:t>
            </a:r>
            <a:br>
              <a:rPr lang="en-US" dirty="0"/>
            </a:br>
            <a:r>
              <a:rPr lang="en-US" dirty="0"/>
              <a:t>DIGITAL AND INTERNATIONAL WORLD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37434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MODEL – AS SUGGESTED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13th,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P. Schueffel, R. Baldegger, P. Wild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Mapping Antecedents and Outcomes – INCLUDING CONTROL VARIABLES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83529ED-A957-49B2-96CE-AB14BC689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297" y="977270"/>
            <a:ext cx="5565445" cy="540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06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MODEL – AFTER TESTS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13th,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P. Schueffel, R. Baldegger, P. Wild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CONFIRMED RELATIONSHIPS</a:t>
            </a:r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A7C9F73D-4550-4BA9-98D4-F9143DAC1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976" y="2581856"/>
            <a:ext cx="5565445" cy="380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05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HYPOTHESES DERIVED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13th,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P. Schueffel, R. Baldegger, P. Wild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HYPOTHESES DERIVED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E5E544F-5D20-4A57-B2FB-E8565F9D95F4}"/>
              </a:ext>
            </a:extLst>
          </p:cNvPr>
          <p:cNvSpPr txBox="1"/>
          <p:nvPr/>
        </p:nvSpPr>
        <p:spPr>
          <a:xfrm>
            <a:off x="527367" y="1557338"/>
            <a:ext cx="803066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more pronounced the EO of a firm is, the larger is its degree of digitization</a:t>
            </a:r>
          </a:p>
          <a:p>
            <a:endParaRPr lang="de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more pronounced the EO of a firm is, the more international is its</a:t>
            </a:r>
          </a:p>
          <a:p>
            <a:endParaRPr lang="de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more pronounced the EO of a firm is, the better is its performance</a:t>
            </a: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larger the degree of digitization of a firm is, the more international it is</a:t>
            </a:r>
            <a:endParaRPr lang="de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larger the degree of digitization of a firm is, the better is its performance</a:t>
            </a:r>
            <a:endParaRPr lang="de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more international a firm is, the better is its performance</a:t>
            </a:r>
            <a:endParaRPr lang="de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25867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HYPOTHESES AFTER TESTS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13th,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P. Schueffel, R. Baldegger, P. Wild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IDENTIFIED RELATIONSHIPS</a:t>
            </a:r>
            <a:endParaRPr lang="en-GB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E5E544F-5D20-4A57-B2FB-E8565F9D95F4}"/>
              </a:ext>
            </a:extLst>
          </p:cNvPr>
          <p:cNvSpPr txBox="1"/>
          <p:nvPr/>
        </p:nvSpPr>
        <p:spPr>
          <a:xfrm>
            <a:off x="527367" y="1557338"/>
            <a:ext cx="1006878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more pronounced the EO of a firm is, the larger is its degree of digitization	</a:t>
            </a:r>
            <a:r>
              <a:rPr lang="en-US" dirty="0"/>
              <a:t>β=0.753, p&lt;0.05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more pronounced the EO of a firm is, the more international is its</a:t>
            </a:r>
          </a:p>
          <a:p>
            <a:endParaRPr lang="de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more pronounced the EO of a firm is, the better is its performance		</a:t>
            </a:r>
            <a:r>
              <a:rPr lang="en-US" dirty="0"/>
              <a:t>β=0.538, p&lt;0.05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larger the degree of digitization of a firm is, the more international it is		</a:t>
            </a:r>
            <a:r>
              <a:rPr lang="en-US" dirty="0"/>
              <a:t>β=0.501, p&lt;0.05</a:t>
            </a:r>
            <a:endParaRPr lang="de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larger the degree of digitization of a firm is, the better is its performance</a:t>
            </a:r>
            <a:endParaRPr lang="de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more international a firm is, the better is its performance</a:t>
            </a:r>
            <a:endParaRPr lang="de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CH" dirty="0"/>
          </a:p>
          <a:p>
            <a:endParaRPr lang="de-CH" dirty="0"/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male has a positive impact on the levels of EO of a firm			</a:t>
            </a:r>
            <a:r>
              <a:rPr lang="en-US" dirty="0"/>
              <a:t> β=0.861, p&lt;0.05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male has a positive impact on the degree of digitization of a firm 		</a:t>
            </a:r>
            <a:r>
              <a:rPr lang="en-US" dirty="0"/>
              <a:t> β=0.177, p&lt;0.05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male has a positive impact on the performance of a firm			</a:t>
            </a:r>
            <a:r>
              <a:rPr lang="en-US" dirty="0"/>
              <a:t> β=0.393, p&lt;0.05</a:t>
            </a:r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14A48A4-9896-426C-8CAE-224536F00BCF}"/>
              </a:ext>
            </a:extLst>
          </p:cNvPr>
          <p:cNvSpPr txBox="1"/>
          <p:nvPr/>
        </p:nvSpPr>
        <p:spPr>
          <a:xfrm>
            <a:off x="7355840" y="2411860"/>
            <a:ext cx="628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400" b="1" dirty="0">
                <a:solidFill>
                  <a:srgbClr val="008000"/>
                </a:solidFill>
                <a:sym typeface="Wingdings" panose="05000000000000000000" pitchFamily="2" charset="2"/>
              </a:rPr>
              <a:t></a:t>
            </a:r>
            <a:endParaRPr lang="de-CH" sz="4400" b="1" dirty="0">
              <a:solidFill>
                <a:srgbClr val="008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BF3A0A4-A612-47CF-BE1C-67C1479C19B9}"/>
              </a:ext>
            </a:extLst>
          </p:cNvPr>
          <p:cNvSpPr txBox="1"/>
          <p:nvPr/>
        </p:nvSpPr>
        <p:spPr>
          <a:xfrm>
            <a:off x="7347057" y="1895740"/>
            <a:ext cx="543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400" b="1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endParaRPr lang="de-CH" sz="4400" b="1" dirty="0">
              <a:solidFill>
                <a:srgbClr val="C00000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93B5532-DC10-404C-AE78-5B85355C339B}"/>
              </a:ext>
            </a:extLst>
          </p:cNvPr>
          <p:cNvSpPr txBox="1"/>
          <p:nvPr/>
        </p:nvSpPr>
        <p:spPr>
          <a:xfrm>
            <a:off x="8119183" y="1320112"/>
            <a:ext cx="628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400" b="1" dirty="0">
                <a:solidFill>
                  <a:srgbClr val="008000"/>
                </a:solidFill>
                <a:sym typeface="Wingdings" panose="05000000000000000000" pitchFamily="2" charset="2"/>
              </a:rPr>
              <a:t></a:t>
            </a:r>
            <a:endParaRPr lang="de-CH" sz="4400" b="1" dirty="0">
              <a:solidFill>
                <a:srgbClr val="00800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A486264-9DA9-41F5-BB36-E913B1C2B9BC}"/>
              </a:ext>
            </a:extLst>
          </p:cNvPr>
          <p:cNvSpPr txBox="1"/>
          <p:nvPr/>
        </p:nvSpPr>
        <p:spPr>
          <a:xfrm>
            <a:off x="7890796" y="3003582"/>
            <a:ext cx="628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400" b="1" dirty="0">
                <a:solidFill>
                  <a:srgbClr val="008000"/>
                </a:solidFill>
                <a:sym typeface="Wingdings" panose="05000000000000000000" pitchFamily="2" charset="2"/>
              </a:rPr>
              <a:t></a:t>
            </a:r>
            <a:endParaRPr lang="de-CH" sz="4400" b="1" dirty="0">
              <a:solidFill>
                <a:srgbClr val="0080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4FBD42D-CB18-4A78-BCA4-8FBC2C736AF0}"/>
              </a:ext>
            </a:extLst>
          </p:cNvPr>
          <p:cNvSpPr txBox="1"/>
          <p:nvPr/>
        </p:nvSpPr>
        <p:spPr>
          <a:xfrm>
            <a:off x="8015551" y="3625528"/>
            <a:ext cx="543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400" b="1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endParaRPr lang="de-CH" sz="4400" b="1" dirty="0">
              <a:solidFill>
                <a:srgbClr val="C00000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A72AA25-14BA-4446-BB2C-01035B513EE5}"/>
              </a:ext>
            </a:extLst>
          </p:cNvPr>
          <p:cNvSpPr txBox="1"/>
          <p:nvPr/>
        </p:nvSpPr>
        <p:spPr>
          <a:xfrm>
            <a:off x="6535094" y="4148231"/>
            <a:ext cx="543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400" b="1" dirty="0">
                <a:solidFill>
                  <a:srgbClr val="C00000"/>
                </a:solidFill>
                <a:sym typeface="Wingdings" panose="05000000000000000000" pitchFamily="2" charset="2"/>
              </a:rPr>
              <a:t></a:t>
            </a:r>
            <a:endParaRPr lang="de-CH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38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OF FINDINGS </a:t>
            </a:r>
            <a:br>
              <a:rPr lang="en-GB" dirty="0"/>
            </a:b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5734" y="1490104"/>
            <a:ext cx="11040533" cy="4144214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Entrepreneurial Orientation significantly influences the digitization of a firm</a:t>
            </a:r>
          </a:p>
          <a:p>
            <a:pPr marL="0" indent="0">
              <a:buNone/>
            </a:pPr>
            <a:r>
              <a:rPr lang="en-US" sz="2000" b="1" dirty="0"/>
              <a:t>…and its performance!</a:t>
            </a:r>
          </a:p>
          <a:p>
            <a:pPr marL="0" indent="0">
              <a:buNone/>
            </a:pPr>
            <a:r>
              <a:rPr lang="en-US" sz="2000" b="1" dirty="0"/>
              <a:t>In turn digitization influences an SME’s internationalization!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i="1" dirty="0"/>
              <a:t>BUT </a:t>
            </a:r>
          </a:p>
          <a:p>
            <a:pPr marL="0" indent="0">
              <a:buNone/>
            </a:pPr>
            <a:r>
              <a:rPr lang="en-US" sz="2000" b="1" dirty="0"/>
              <a:t>Entrepreneurial Orientation per se </a:t>
            </a:r>
            <a:r>
              <a:rPr lang="en-US" sz="2000" b="1" i="1" dirty="0"/>
              <a:t>does not </a:t>
            </a:r>
            <a:r>
              <a:rPr lang="en-US" sz="2000" b="1" dirty="0"/>
              <a:t>spur internationalization</a:t>
            </a:r>
          </a:p>
          <a:p>
            <a:pPr marL="0" indent="0">
              <a:buNone/>
            </a:pPr>
            <a:r>
              <a:rPr lang="en-US" sz="2000" b="1" dirty="0"/>
              <a:t>And digitization </a:t>
            </a:r>
            <a:r>
              <a:rPr lang="en-US" sz="2000" b="1" i="1" dirty="0"/>
              <a:t>does not </a:t>
            </a:r>
            <a:r>
              <a:rPr lang="en-US" sz="2000" b="1" dirty="0"/>
              <a:t>increase SME performance</a:t>
            </a:r>
          </a:p>
          <a:p>
            <a:pPr marL="0" indent="0">
              <a:buNone/>
            </a:pPr>
            <a:r>
              <a:rPr lang="en-US" sz="2000" b="1" dirty="0"/>
              <a:t>And internationalization </a:t>
            </a:r>
            <a:r>
              <a:rPr lang="en-US" sz="2000" b="1" i="1" dirty="0"/>
              <a:t>does not </a:t>
            </a:r>
            <a:r>
              <a:rPr lang="en-US" sz="2000" b="1" dirty="0"/>
              <a:t>necessarily improve performance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1100" b="1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err="1"/>
              <a:t>December</a:t>
            </a:r>
            <a:r>
              <a:rPr lang="de-CH" dirty="0"/>
              <a:t> 13th,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P. Schueffel, R. Baldegger, P. Wild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7903DFB-0D0C-4409-B948-6A4BF5CA9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145" y="2808514"/>
            <a:ext cx="2158190" cy="104953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0F99208-DB33-47DE-B1A9-CBCD73CA3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239" y="2808513"/>
            <a:ext cx="1496918" cy="104953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229DDF6-E461-4ED6-AE92-8297B2EBA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407" y="2808512"/>
            <a:ext cx="1496918" cy="1049531"/>
          </a:xfrm>
          <a:prstGeom prst="rect">
            <a:avLst/>
          </a:prstGeom>
        </p:spPr>
      </p:pic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9EE29874-6893-4E94-B952-4E576BC30BC6}"/>
              </a:ext>
            </a:extLst>
          </p:cNvPr>
          <p:cNvSpPr/>
          <p:nvPr/>
        </p:nvSpPr>
        <p:spPr>
          <a:xfrm rot="5400000">
            <a:off x="7327262" y="3155996"/>
            <a:ext cx="1049530" cy="35456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700" dirty="0" err="1"/>
          </a:p>
        </p:txBody>
      </p:sp>
      <p:sp>
        <p:nvSpPr>
          <p:cNvPr id="11" name="Gleichschenkliges Dreieck 10">
            <a:extLst>
              <a:ext uri="{FF2B5EF4-FFF2-40B4-BE49-F238E27FC236}">
                <a16:creationId xmlns:a16="http://schemas.microsoft.com/office/drawing/2014/main" id="{C96B4699-D35E-4A92-8604-272B215D818D}"/>
              </a:ext>
            </a:extLst>
          </p:cNvPr>
          <p:cNvSpPr/>
          <p:nvPr/>
        </p:nvSpPr>
        <p:spPr>
          <a:xfrm rot="5400000">
            <a:off x="5090062" y="3155996"/>
            <a:ext cx="1049530" cy="35456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700" dirty="0" err="1"/>
          </a:p>
        </p:txBody>
      </p:sp>
    </p:spTree>
    <p:extLst>
      <p:ext uri="{BB962C8B-B14F-4D97-AF65-F5344CB8AC3E}">
        <p14:creationId xmlns:p14="http://schemas.microsoft.com/office/powerpoint/2010/main" val="2808976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LIMITATION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err="1"/>
              <a:t>December</a:t>
            </a:r>
            <a:r>
              <a:rPr lang="de-CH" dirty="0"/>
              <a:t> 13th,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P. Schueffel, R. Baldegger, P. Wild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Main CONSTRAINTS</a:t>
            </a:r>
            <a:endParaRPr lang="en-GB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576263" y="1463209"/>
            <a:ext cx="11040533" cy="43926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8" name="Textfeld 7"/>
          <p:cNvSpPr txBox="1"/>
          <p:nvPr/>
        </p:nvSpPr>
        <p:spPr>
          <a:xfrm>
            <a:off x="575734" y="1557338"/>
            <a:ext cx="111848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Generalizability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sample of Switzerland-based SMEs was used for our analysis, hence cultural and geographic differences limit the generalizability of the results</a:t>
            </a:r>
          </a:p>
          <a:p>
            <a:endParaRPr lang="en-GB" dirty="0"/>
          </a:p>
          <a:p>
            <a:r>
              <a:rPr lang="en-GB" b="1" dirty="0"/>
              <a:t>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Relationships identified in this study were based largely on composite constructs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Further insights could be gained by reducing the multidimensionality of these constructs or even investigating individual factors; decomposed factors could yield additional insights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b="1" dirty="0"/>
              <a:t>EO Construct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Female respondents yielded lower EO scores than the organizations of male respondents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Doubt emerges as to whether EO is a sufficiently gender-neutral construct measuring the entrepreneurial orientation of an organization or whether it has a too large collinearity with masculinity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83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Q &amp; A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err="1"/>
              <a:t>December</a:t>
            </a:r>
            <a:r>
              <a:rPr lang="de-CH" dirty="0"/>
              <a:t> 13th,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P. Schueffel, R. Baldegger, P. Wild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2" descr="Bildergebnis für question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315" y="1128553"/>
            <a:ext cx="6073370" cy="517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196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60070D-A5E3-4AD0-909E-FEC87BBC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4BEAB6-B931-4168-8BF9-218BD58BA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err="1"/>
              <a:t>December</a:t>
            </a:r>
            <a:r>
              <a:rPr lang="de-CH"/>
              <a:t> 13th, 2019</a:t>
            </a:r>
          </a:p>
          <a:p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659CA6-0744-4BD9-8B9B-FFCA9ED58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P. Schueffel, R. Baldegger, P. Wild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213A808-C0C7-46BD-8A06-BF2D85A3DF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3" y="724142"/>
            <a:ext cx="5142687" cy="183908"/>
          </a:xfrm>
        </p:spPr>
        <p:txBody>
          <a:bodyPr/>
          <a:lstStyle/>
          <a:p>
            <a:r>
              <a:rPr lang="en-US"/>
              <a:t>For your attention!</a:t>
            </a:r>
          </a:p>
        </p:txBody>
      </p:sp>
      <p:pic>
        <p:nvPicPr>
          <p:cNvPr id="4098" name="Picture 2" descr="Image result for thank you">
            <a:extLst>
              <a:ext uri="{FF2B5EF4-FFF2-40B4-BE49-F238E27FC236}">
                <a16:creationId xmlns:a16="http://schemas.microsoft.com/office/drawing/2014/main" id="{C9F01BCA-A12F-4ACE-A1A4-8FCFA5177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59" y="2139597"/>
            <a:ext cx="5219213" cy="347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BAA2DF3D-8B05-419B-96C7-CE8BCFDEF73E}"/>
              </a:ext>
            </a:extLst>
          </p:cNvPr>
          <p:cNvSpPr/>
          <p:nvPr/>
        </p:nvSpPr>
        <p:spPr>
          <a:xfrm>
            <a:off x="6287910" y="1557338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/>
              <a:t>Dr. Patrick Schüffel</a:t>
            </a:r>
            <a:r>
              <a:rPr lang="en-US" sz="1600" dirty="0"/>
              <a:t>, </a:t>
            </a:r>
            <a:r>
              <a:rPr lang="en-US" sz="1600" dirty="0" err="1"/>
              <a:t>A.Dip.C</a:t>
            </a:r>
            <a:r>
              <a:rPr lang="en-US" sz="1600" dirty="0"/>
              <a:t>., M.I.B., Dipl.-</a:t>
            </a:r>
            <a:r>
              <a:rPr lang="en-US" sz="1600" dirty="0" err="1"/>
              <a:t>Kfm</a:t>
            </a:r>
            <a:r>
              <a:rPr lang="en-US" sz="1600" dirty="0"/>
              <a:t>.</a:t>
            </a:r>
            <a:r>
              <a:rPr lang="en-US" sz="1600" b="1" dirty="0"/>
              <a:t> </a:t>
            </a:r>
            <a:br>
              <a:rPr lang="en-US" sz="1600" b="1" dirty="0"/>
            </a:br>
            <a:r>
              <a:rPr lang="en-US" sz="1600" b="1" dirty="0"/>
              <a:t>Adj. Professor</a:t>
            </a:r>
          </a:p>
          <a:p>
            <a:r>
              <a:rPr lang="en-US" sz="1600" b="1" dirty="0"/>
              <a:t>Liaison Officer Singapore</a:t>
            </a:r>
          </a:p>
          <a:p>
            <a:r>
              <a:rPr lang="en-US" sz="1600" dirty="0"/>
              <a:t>Institute of Finance</a:t>
            </a:r>
          </a:p>
          <a:p>
            <a:r>
              <a:rPr lang="en-US" sz="1600" dirty="0"/>
              <a:t>Haute école de gestion Fribourg</a:t>
            </a:r>
            <a:br>
              <a:rPr lang="en-US" sz="1600" dirty="0"/>
            </a:br>
            <a:r>
              <a:rPr lang="en-US" sz="1600" dirty="0" err="1"/>
              <a:t>Chemin</a:t>
            </a:r>
            <a:r>
              <a:rPr lang="en-US" sz="1600" dirty="0"/>
              <a:t> du </a:t>
            </a:r>
            <a:r>
              <a:rPr lang="en-US" sz="1600" dirty="0" err="1"/>
              <a:t>Musée</a:t>
            </a:r>
            <a:r>
              <a:rPr lang="en-US" sz="1600" dirty="0"/>
              <a:t> 4</a:t>
            </a:r>
          </a:p>
          <a:p>
            <a:r>
              <a:rPr lang="en-US" sz="1600" dirty="0"/>
              <a:t>CH-1700 Fribourg</a:t>
            </a:r>
          </a:p>
          <a:p>
            <a:r>
              <a:rPr lang="en-US" sz="1600" u="sng" dirty="0">
                <a:hlinkClick r:id="rId3"/>
              </a:rPr>
              <a:t>patrick.schueffel@hefr.ch</a:t>
            </a:r>
            <a:r>
              <a:rPr lang="en-US" sz="1600" dirty="0"/>
              <a:t>, </a:t>
            </a:r>
            <a:r>
              <a:rPr lang="en-US" sz="1600" u="sng" dirty="0">
                <a:hlinkClick r:id="rId4"/>
              </a:rPr>
              <a:t>www.heg-fr.ch</a:t>
            </a:r>
            <a:endParaRPr lang="en-US" sz="1600" u="sng" dirty="0"/>
          </a:p>
          <a:p>
            <a:endParaRPr lang="en-US" sz="1600" u="sng" dirty="0"/>
          </a:p>
          <a:p>
            <a:endParaRPr lang="en-US" sz="1600" u="sng" dirty="0"/>
          </a:p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LinkedIn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https://www.linkedin.com/in/patrick-schueffel/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AA17CCD-E48C-4C5B-906D-7DA6F1D10B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7910" y="4391024"/>
            <a:ext cx="18002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6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868637-0353-4C11-858C-15421CD34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Entrepreneurship in a digital </a:t>
            </a:r>
            <a:r>
              <a:rPr lang="de-CH" dirty="0" err="1"/>
              <a:t>world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989951-9533-40DE-AAD5-07366028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December 13th, 2019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9BADF7-CEA8-42D6-BA93-86830865B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Patrick Schueffel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C591524-22A4-41CD-B987-A2D1B2E64F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 err="1"/>
              <a:t>HarD</a:t>
            </a:r>
            <a:r>
              <a:rPr lang="de-CH" dirty="0"/>
              <a:t> To </a:t>
            </a:r>
            <a:r>
              <a:rPr lang="de-CH" dirty="0" err="1"/>
              <a:t>Grasp</a:t>
            </a:r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35BA56F-0C09-4E32-BB61-C5CF56CBD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28" y="1482724"/>
            <a:ext cx="10574144" cy="495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44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AND RESEARCH QUESTION</a:t>
            </a:r>
          </a:p>
          <a:p>
            <a:r>
              <a:rPr lang="en-US" dirty="0"/>
              <a:t>PROPOSITIONS DERIVED</a:t>
            </a:r>
          </a:p>
          <a:p>
            <a:r>
              <a:rPr lang="en-US" dirty="0"/>
              <a:t>MEASURE CONSTRUCTS</a:t>
            </a:r>
          </a:p>
          <a:p>
            <a:r>
              <a:rPr lang="en-US" dirty="0"/>
              <a:t>RESEARCH MODEL</a:t>
            </a:r>
          </a:p>
          <a:p>
            <a:r>
              <a:rPr lang="en-US" dirty="0"/>
              <a:t>RESEARCH METHODOLOGY</a:t>
            </a:r>
          </a:p>
          <a:p>
            <a:r>
              <a:rPr lang="en-US" dirty="0"/>
              <a:t>RESEARCH MODEL AND HYPOTHESES BEFORE AND AFTER TESTS</a:t>
            </a:r>
          </a:p>
          <a:p>
            <a:r>
              <a:rPr lang="en-US" dirty="0"/>
              <a:t>DISCUSSION OF FINDINGS</a:t>
            </a:r>
          </a:p>
          <a:p>
            <a:r>
              <a:rPr lang="en-US" dirty="0"/>
              <a:t>LIMITATIONS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13th,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P. Schueffel, R. Baldegger, P. Wild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Presentation Content</a:t>
            </a:r>
          </a:p>
        </p:txBody>
      </p:sp>
    </p:spTree>
    <p:extLst>
      <p:ext uri="{BB962C8B-B14F-4D97-AF65-F5344CB8AC3E}">
        <p14:creationId xmlns:p14="http://schemas.microsoft.com/office/powerpoint/2010/main" val="3302728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ourth industrial revolution book">
            <a:extLst>
              <a:ext uri="{FF2B5EF4-FFF2-40B4-BE49-F238E27FC236}">
                <a16:creationId xmlns:a16="http://schemas.microsoft.com/office/drawing/2014/main" id="{07BF13FB-6442-4DE0-B28F-E80F2141C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913">
            <a:off x="8696071" y="1071132"/>
            <a:ext cx="2220979" cy="333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RESEARCH QUESTION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13th,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P. Schueffel, R. Baldegger, P. Wild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Role of EO in SMEs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576263" y="1576703"/>
            <a:ext cx="1034969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 bodies of literature exists on the antecedents of and outcomes of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Entrepreneurial Orientation (EO)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SME internationalization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but</a:t>
            </a:r>
            <a:r>
              <a:rPr lang="en-US" dirty="0"/>
              <a:t> much less literature exists describing the EO-Internationalization linkage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and even less</a:t>
            </a:r>
            <a:r>
              <a:rPr lang="en-US" dirty="0"/>
              <a:t> on the EO-Digitization relationship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Digitization: «the main driver of innovation and change in all sectors of our economy» (</a:t>
            </a:r>
            <a:r>
              <a:rPr lang="en-US" dirty="0" err="1"/>
              <a:t>Kagermann</a:t>
            </a:r>
            <a:r>
              <a:rPr lang="en-US" dirty="0"/>
              <a:t>, 2015)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576263" y="4902438"/>
            <a:ext cx="6953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How does EO affect the Digitization of an SME?</a:t>
            </a:r>
          </a:p>
          <a:p>
            <a:r>
              <a:rPr lang="en-US" sz="2000" b="1" dirty="0"/>
              <a:t>… </a:t>
            </a:r>
            <a:r>
              <a:rPr lang="en-US" sz="2200" b="1" dirty="0"/>
              <a:t>and its internationalization?</a:t>
            </a:r>
          </a:p>
          <a:p>
            <a:r>
              <a:rPr lang="en-US" sz="2000" b="1" dirty="0"/>
              <a:t>… and its performance?</a:t>
            </a:r>
          </a:p>
          <a:p>
            <a:endParaRPr lang="en-US" sz="2400" b="1" dirty="0"/>
          </a:p>
        </p:txBody>
      </p:sp>
      <p:sp>
        <p:nvSpPr>
          <p:cNvPr id="29" name="Textfeld 28"/>
          <p:cNvSpPr txBox="1"/>
          <p:nvPr/>
        </p:nvSpPr>
        <p:spPr>
          <a:xfrm>
            <a:off x="575733" y="4505310"/>
            <a:ext cx="194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Research Problem:</a:t>
            </a:r>
          </a:p>
        </p:txBody>
      </p:sp>
    </p:spTree>
    <p:extLst>
      <p:ext uri="{BB962C8B-B14F-4D97-AF65-F5344CB8AC3E}">
        <p14:creationId xmlns:p14="http://schemas.microsoft.com/office/powerpoint/2010/main" val="2210677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Propositions derived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13th,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P. Schueffel, R. Baldegger, P. Wild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Mapping Antecedents and Outcomes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E5E544F-5D20-4A57-B2FB-E8565F9D95F4}"/>
              </a:ext>
            </a:extLst>
          </p:cNvPr>
          <p:cNvSpPr txBox="1"/>
          <p:nvPr/>
        </p:nvSpPr>
        <p:spPr>
          <a:xfrm>
            <a:off x="527367" y="1557338"/>
            <a:ext cx="785112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more pronounced the EO of a firm is, the larger is its degree of digitization</a:t>
            </a:r>
          </a:p>
          <a:p>
            <a:endParaRPr lang="de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more pronounced the EO of a firm is, the more international is its</a:t>
            </a:r>
          </a:p>
          <a:p>
            <a:endParaRPr lang="de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more pronounced the EO of a firm is, the better is its performance</a:t>
            </a: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larger the degree of digitization of a firm is, the more international it is</a:t>
            </a:r>
            <a:endParaRPr lang="de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larger the degree of digitization of a firm is, the better is its performance</a:t>
            </a:r>
            <a:endParaRPr lang="de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more international a firm is, the better is its performance</a:t>
            </a:r>
            <a:endParaRPr lang="de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CH" dirty="0"/>
          </a:p>
        </p:txBody>
      </p:sp>
      <p:pic>
        <p:nvPicPr>
          <p:cNvPr id="81" name="Grafik 80">
            <a:extLst>
              <a:ext uri="{FF2B5EF4-FFF2-40B4-BE49-F238E27FC236}">
                <a16:creationId xmlns:a16="http://schemas.microsoft.com/office/drawing/2014/main" id="{AC3C4D6D-87FB-46EF-8A69-E8667B212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730" y="1919384"/>
            <a:ext cx="5565445" cy="380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05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5734" y="1557339"/>
            <a:ext cx="11616266" cy="4392612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Dependent variables</a:t>
            </a:r>
          </a:p>
          <a:p>
            <a:r>
              <a:rPr lang="en-US" sz="1800" i="1" dirty="0"/>
              <a:t>Digitization</a:t>
            </a:r>
            <a:r>
              <a:rPr lang="en-US" sz="1800" dirty="0"/>
              <a:t>: four-item scale (Greif, </a:t>
            </a:r>
            <a:r>
              <a:rPr lang="en-US" sz="1800" dirty="0" err="1"/>
              <a:t>Kühnis</a:t>
            </a:r>
            <a:r>
              <a:rPr lang="en-US" sz="1800" dirty="0"/>
              <a:t>, &amp; </a:t>
            </a:r>
            <a:r>
              <a:rPr lang="en-US" sz="1800" dirty="0" err="1"/>
              <a:t>Warnking</a:t>
            </a:r>
            <a:r>
              <a:rPr lang="en-US" sz="1800" dirty="0"/>
              <a:t>, 2017)</a:t>
            </a:r>
          </a:p>
          <a:p>
            <a:r>
              <a:rPr lang="en-US" sz="1800" i="1" dirty="0"/>
              <a:t>Internationalization</a:t>
            </a:r>
            <a:r>
              <a:rPr lang="en-US" sz="1800" dirty="0"/>
              <a:t>: three-item scale, consisting of </a:t>
            </a:r>
          </a:p>
          <a:p>
            <a:pPr lvl="1"/>
            <a:r>
              <a:rPr lang="en-US" sz="1800" dirty="0"/>
              <a:t>No of continents (</a:t>
            </a:r>
            <a:r>
              <a:rPr lang="en-US" sz="1800" dirty="0" err="1"/>
              <a:t>Luostarinen</a:t>
            </a:r>
            <a:r>
              <a:rPr lang="en-US" sz="1800" dirty="0"/>
              <a:t> &amp; </a:t>
            </a:r>
            <a:r>
              <a:rPr lang="en-US" sz="1800" dirty="0" err="1"/>
              <a:t>Gabrielsson</a:t>
            </a:r>
            <a:r>
              <a:rPr lang="en-US" sz="1800" dirty="0"/>
              <a:t>, 2006; </a:t>
            </a:r>
            <a:r>
              <a:rPr lang="en-US" sz="1800" dirty="0" err="1"/>
              <a:t>Kuivalainen</a:t>
            </a:r>
            <a:r>
              <a:rPr lang="en-US" sz="1800" dirty="0"/>
              <a:t>, </a:t>
            </a:r>
            <a:r>
              <a:rPr lang="en-US" sz="1800" dirty="0" err="1"/>
              <a:t>Saarenketo</a:t>
            </a:r>
            <a:r>
              <a:rPr lang="en-US" sz="1800" dirty="0"/>
              <a:t>, &amp; </a:t>
            </a:r>
            <a:r>
              <a:rPr lang="en-US" sz="1800" dirty="0" err="1"/>
              <a:t>Puumalainen</a:t>
            </a:r>
            <a:r>
              <a:rPr lang="en-US" sz="1800" dirty="0"/>
              <a:t>, 2012) </a:t>
            </a:r>
          </a:p>
          <a:p>
            <a:pPr lvl="1"/>
            <a:r>
              <a:rPr lang="en-US" sz="1800" dirty="0"/>
              <a:t>No of countries (Stopford &amp; Wells, 1972; Sullivan, 1994)</a:t>
            </a:r>
          </a:p>
          <a:p>
            <a:pPr lvl="1"/>
            <a:r>
              <a:rPr lang="en-US" sz="1800" dirty="0"/>
              <a:t>Percentage of International Sales (Lu &amp; Beamish, 2006; McDougall &amp; Oviatt, 1996)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Independent variables</a:t>
            </a:r>
          </a:p>
          <a:p>
            <a:r>
              <a:rPr lang="en-US" sz="1800" i="1" dirty="0"/>
              <a:t>EO</a:t>
            </a:r>
            <a:r>
              <a:rPr lang="en-US" sz="1800" dirty="0"/>
              <a:t>: nine-item scale (</a:t>
            </a:r>
            <a:r>
              <a:rPr lang="en-US" sz="1800" dirty="0" err="1"/>
              <a:t>Covin</a:t>
            </a:r>
            <a:r>
              <a:rPr lang="en-US" sz="1800" dirty="0"/>
              <a:t> &amp; </a:t>
            </a:r>
            <a:r>
              <a:rPr lang="en-US" sz="1800" dirty="0" err="1"/>
              <a:t>Slevin</a:t>
            </a:r>
            <a:r>
              <a:rPr lang="en-US" sz="1800" dirty="0"/>
              <a:t> 1989; Miller &amp; Friesen 1983; </a:t>
            </a:r>
            <a:r>
              <a:rPr lang="en-US" sz="1800" dirty="0" err="1"/>
              <a:t>Khandwalla</a:t>
            </a:r>
            <a:r>
              <a:rPr lang="en-US" sz="1800" dirty="0"/>
              <a:t> 1977)</a:t>
            </a:r>
          </a:p>
          <a:p>
            <a:r>
              <a:rPr lang="en-US" sz="1800" i="1" dirty="0"/>
              <a:t>Performance</a:t>
            </a:r>
            <a:r>
              <a:rPr lang="en-US" sz="1800" dirty="0"/>
              <a:t>: eight-item scale (Eddleston, K. A., </a:t>
            </a:r>
            <a:r>
              <a:rPr lang="en-US" sz="1800" dirty="0" err="1"/>
              <a:t>Kellermanns</a:t>
            </a:r>
            <a:r>
              <a:rPr lang="en-US" sz="1800" dirty="0"/>
              <a:t>, F. W., &amp; </a:t>
            </a:r>
            <a:r>
              <a:rPr lang="en-US" sz="1800" dirty="0" err="1"/>
              <a:t>Sarathy</a:t>
            </a:r>
            <a:r>
              <a:rPr lang="en-US" sz="1800" dirty="0"/>
              <a:t>, R., 2008)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Control variables</a:t>
            </a:r>
          </a:p>
          <a:p>
            <a:r>
              <a:rPr lang="en-US" sz="1800" i="1" dirty="0"/>
              <a:t>Gender</a:t>
            </a:r>
            <a:r>
              <a:rPr lang="en-US" sz="1800" dirty="0"/>
              <a:t> (</a:t>
            </a:r>
            <a:r>
              <a:rPr lang="en-US" sz="1800" dirty="0" err="1"/>
              <a:t>Aidis</a:t>
            </a:r>
            <a:r>
              <a:rPr lang="en-US" sz="1800" dirty="0"/>
              <a:t>, Welter, </a:t>
            </a:r>
            <a:r>
              <a:rPr lang="en-US" sz="1800" dirty="0" err="1"/>
              <a:t>Smallbone</a:t>
            </a:r>
            <a:r>
              <a:rPr lang="en-US" sz="1800" dirty="0"/>
              <a:t>, &amp; Isakova, 2007; Estrin &amp; Mickiewicz, 2011)</a:t>
            </a:r>
          </a:p>
          <a:p>
            <a:r>
              <a:rPr lang="en-US" sz="1800" i="1" dirty="0"/>
              <a:t>Age</a:t>
            </a:r>
            <a:r>
              <a:rPr lang="en-US" sz="1800" dirty="0"/>
              <a:t> (</a:t>
            </a:r>
            <a:r>
              <a:rPr lang="fr-FR" sz="1800" dirty="0" err="1"/>
              <a:t>Audretsch</a:t>
            </a:r>
            <a:r>
              <a:rPr lang="fr-FR" sz="1800" dirty="0"/>
              <a:t>, 2012; </a:t>
            </a:r>
            <a:r>
              <a:rPr lang="fr-FR" sz="1800" dirty="0" err="1"/>
              <a:t>Lafuente</a:t>
            </a:r>
            <a:r>
              <a:rPr lang="fr-FR" sz="1800" dirty="0"/>
              <a:t> &amp; Vaillant, 2013; Lévesque &amp; </a:t>
            </a:r>
            <a:r>
              <a:rPr lang="fr-FR" sz="1800" dirty="0" err="1"/>
              <a:t>Minniti</a:t>
            </a:r>
            <a:r>
              <a:rPr lang="fr-FR" sz="1800" dirty="0"/>
              <a:t>, 2011)</a:t>
            </a:r>
            <a:endParaRPr lang="en-US" sz="1800" dirty="0"/>
          </a:p>
          <a:p>
            <a:endParaRPr lang="en-US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13th,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P. Schueffel, R. Baldegger, P. Wild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Variable Definition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9880899" y="6129566"/>
            <a:ext cx="21307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*as of year one after internationalization  start</a:t>
            </a:r>
          </a:p>
        </p:txBody>
      </p:sp>
    </p:spTree>
    <p:extLst>
      <p:ext uri="{BB962C8B-B14F-4D97-AF65-F5344CB8AC3E}">
        <p14:creationId xmlns:p14="http://schemas.microsoft.com/office/powerpoint/2010/main" val="1754306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MODEL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13th,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P. Schueffel, R. Baldegger, P. Wild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And Measure Constructs</a:t>
            </a:r>
          </a:p>
        </p:txBody>
      </p:sp>
      <p:pic>
        <p:nvPicPr>
          <p:cNvPr id="63" name="Grafik 62">
            <a:extLst>
              <a:ext uri="{FF2B5EF4-FFF2-40B4-BE49-F238E27FC236}">
                <a16:creationId xmlns:a16="http://schemas.microsoft.com/office/drawing/2014/main" id="{66B69160-63AA-4BD0-AE18-F45DDCE261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47664" y="1054359"/>
            <a:ext cx="8946477" cy="531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METHODOLOGY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/>
              <a:t>Research type</a:t>
            </a:r>
          </a:p>
          <a:p>
            <a:r>
              <a:rPr lang="en-US" sz="1600" dirty="0"/>
              <a:t>Hypotheses testing, hence quantitative approach</a:t>
            </a:r>
          </a:p>
          <a:p>
            <a:r>
              <a:rPr lang="en-US" sz="1600" dirty="0"/>
              <a:t>Mixed types of variables, non-normal distributed: Partial Least Square (PLS) analysis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Data collection</a:t>
            </a:r>
          </a:p>
          <a:p>
            <a:r>
              <a:rPr lang="en-US" sz="1600" dirty="0"/>
              <a:t>Combined mail and Web-based survey approach</a:t>
            </a:r>
          </a:p>
          <a:p>
            <a:r>
              <a:rPr lang="en-US" sz="1600" dirty="0"/>
              <a:t>Year end 2018 was set as the reference point for the informant</a:t>
            </a:r>
          </a:p>
          <a:p>
            <a:r>
              <a:rPr lang="en-US" sz="1600" dirty="0"/>
              <a:t>Survey was pre-tested with researchers, SME owners/founders/managers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Sample</a:t>
            </a:r>
          </a:p>
          <a:p>
            <a:r>
              <a:rPr lang="en-US" sz="1600" dirty="0"/>
              <a:t>Total population of Switzerland-based SMEs (=&lt;250 employees)</a:t>
            </a:r>
          </a:p>
          <a:p>
            <a:r>
              <a:rPr lang="en-US" sz="1600" dirty="0"/>
              <a:t>Total cohort of exporting SMEs:  approx. 45,000 firms</a:t>
            </a:r>
          </a:p>
          <a:p>
            <a:r>
              <a:rPr lang="en-US" sz="1600" dirty="0"/>
              <a:t>Stratified random sample: 8’000 Switzerland-based SMEs representative for cultural and linguistic regions of Switzerland </a:t>
            </a:r>
          </a:p>
          <a:p>
            <a:r>
              <a:rPr lang="en-US" sz="1600" dirty="0"/>
              <a:t>Questionnaire was addressed to the CEO as the survey specially demanded high-level knowledge </a:t>
            </a:r>
          </a:p>
          <a:p>
            <a:r>
              <a:rPr lang="en-US" sz="1600" dirty="0"/>
              <a:t>As incentive CEOs were offered follow-up workshops on the research project</a:t>
            </a:r>
          </a:p>
          <a:p>
            <a:r>
              <a:rPr lang="en-US" sz="1600" dirty="0"/>
              <a:t>Response rate (usable questionnaires returned): appr. 4.5% </a:t>
            </a:r>
          </a:p>
          <a:p>
            <a:endParaRPr lang="en-US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13th,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P. Schueffel, R. Baldegger, P. Wild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Methods Applied</a:t>
            </a:r>
          </a:p>
        </p:txBody>
      </p:sp>
    </p:spTree>
    <p:extLst>
      <p:ext uri="{BB962C8B-B14F-4D97-AF65-F5344CB8AC3E}">
        <p14:creationId xmlns:p14="http://schemas.microsoft.com/office/powerpoint/2010/main" val="309132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MODEL – AS SUGGESTED 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December 13th,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P. Schueffel, R. Baldegger, P. Wild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Mapping Antecedents and Outcomes</a:t>
            </a:r>
          </a:p>
        </p:txBody>
      </p:sp>
      <p:pic>
        <p:nvPicPr>
          <p:cNvPr id="138" name="Grafik 137">
            <a:extLst>
              <a:ext uri="{FF2B5EF4-FFF2-40B4-BE49-F238E27FC236}">
                <a16:creationId xmlns:a16="http://schemas.microsoft.com/office/drawing/2014/main" id="{CBF33C89-B008-49A2-9FF3-93F149660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297" y="2572526"/>
            <a:ext cx="5565445" cy="380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2078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HSWF">
      <a:dk1>
        <a:srgbClr val="000000"/>
      </a:dk1>
      <a:lt1>
        <a:srgbClr val="FFFFFF"/>
      </a:lt1>
      <a:dk2>
        <a:srgbClr val="4A555B"/>
      </a:dk2>
      <a:lt2>
        <a:srgbClr val="A5AAAD"/>
      </a:lt2>
      <a:accent1>
        <a:srgbClr val="007AA5"/>
      </a:accent1>
      <a:accent2>
        <a:srgbClr val="3391C3"/>
      </a:accent2>
      <a:accent3>
        <a:srgbClr val="66ADD2"/>
      </a:accent3>
      <a:accent4>
        <a:srgbClr val="99C8E1"/>
      </a:accent4>
      <a:accent5>
        <a:srgbClr val="CCE4F0"/>
      </a:accent5>
      <a:accent6>
        <a:srgbClr val="E6F1F8"/>
      </a:accent6>
      <a:hlink>
        <a:srgbClr val="000000"/>
      </a:hlink>
      <a:folHlink>
        <a:srgbClr val="00000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EG_16_9_TEMPLATE.potx" id="{FC5B93A6-BEBD-4269-A8B4-040A92A67D12}" vid="{AB219A17-0E83-4760-A946-F81AF2D789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145BF8B246984C92BC6D74154C0C8A" ma:contentTypeVersion="38" ma:contentTypeDescription="Crée un document." ma:contentTypeScope="" ma:versionID="2d2e883e5b23f5a7ddf81b3e1dc61af2">
  <xsd:schema xmlns:xsd="http://www.w3.org/2001/XMLSchema" xmlns:xs="http://www.w3.org/2001/XMLSchema" xmlns:p="http://schemas.microsoft.com/office/2006/metadata/properties" xmlns:ns2="7987425b-24d6-4387-a654-22d7678f52ad" xmlns:ns3="e3b340bf-e7dd-408f-9156-70ef1d2e759a" xmlns:ns4="b0513a8f-eda8-4045-9dbf-9684c8bf07b0" targetNamespace="http://schemas.microsoft.com/office/2006/metadata/properties" ma:root="true" ma:fieldsID="6c9ef4d08eecb82e956167a2ea1ebae5" ns2:_="" ns3:_="" ns4:_="">
    <xsd:import namespace="7987425b-24d6-4387-a654-22d7678f52ad"/>
    <xsd:import namespace="e3b340bf-e7dd-408f-9156-70ef1d2e759a"/>
    <xsd:import namespace="b0513a8f-eda8-4045-9dbf-9684c8bf07b0"/>
    <xsd:element name="properties">
      <xsd:complexType>
        <xsd:sequence>
          <xsd:element name="documentManagement">
            <xsd:complexType>
              <xsd:all>
                <xsd:element ref="ns2:Année" minOccurs="0"/>
                <xsd:element ref="ns2:Langue_x0020_EU" minOccurs="0"/>
                <xsd:element ref="ns3:Format" minOccurs="0"/>
                <xsd:element ref="ns4:_dlc_DocId" minOccurs="0"/>
                <xsd:element ref="ns4:_dlc_DocIdUrl" minOccurs="0"/>
                <xsd:element ref="ns4:_dlc_DocIdPersistId" minOccurs="0"/>
                <xsd:element ref="ns4:Entités_x0020_concernéesTaxHTField0" minOccurs="0"/>
                <xsd:element ref="ns4:TaxCatchAll" minOccurs="0"/>
                <xsd:element ref="ns4:TaxCatchAllLabel" minOccurs="0"/>
                <xsd:element ref="ns4:Processus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87425b-24d6-4387-a654-22d7678f52ad" elementFormDefault="qualified">
    <xsd:import namespace="http://schemas.microsoft.com/office/2006/documentManagement/types"/>
    <xsd:import namespace="http://schemas.microsoft.com/office/infopath/2007/PartnerControls"/>
    <xsd:element name="Année" ma:index="8" nillable="true" ma:displayName="Année" ma:default="2016" ma:description="choisir l'année concernée" ma:format="Dropdown" ma:internalName="Ann_x00e9_e">
      <xsd:simpleType>
        <xsd:restriction base="dms:Choice"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</xsd:restriction>
      </xsd:simpleType>
    </xsd:element>
    <xsd:element name="Langue_x0020_EU" ma:index="9" nillable="true" ma:displayName="Langue EU" ma:description="Définir la langue" ma:format="Dropdown" ma:internalName="Langue_x0020_EU">
      <xsd:simpleType>
        <xsd:restriction base="dms:Choice">
          <xsd:enumeration value="FR"/>
          <xsd:enumeration value="DE"/>
          <xsd:enumeration value="EN"/>
          <xsd:enumeration value="I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b340bf-e7dd-408f-9156-70ef1d2e759a" elementFormDefault="qualified">
    <xsd:import namespace="http://schemas.microsoft.com/office/2006/documentManagement/types"/>
    <xsd:import namespace="http://schemas.microsoft.com/office/infopath/2007/PartnerControls"/>
    <xsd:element name="Format" ma:index="10" nillable="true" ma:displayName="Format" ma:description="Indiquez le format" ma:internalName="Format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13a8f-eda8-4045-9dbf-9684c8bf07b0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2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Entités_x0020_concernéesTaxHTField0" ma:index="14" nillable="true" ma:taxonomy="true" ma:internalName="Entit_x00e9_s_x0020_concern_x00e9_esTaxHTField0" ma:taxonomyFieldName="Entit_x00e9_s_x0020_concern_x00e9_es" ma:displayName="Entités concernées" ma:readOnly="false" ma:default="" ma:fieldId="{5eee7275-3564-4370-b0cf-bec157453e4f}" ma:sspId="b322d84b-9107-45f9-98b0-fcc71aaba640" ma:termSetId="9cb2da83-3616-40d3-b0f6-9cac6bedf1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cf36eb73-e7cf-4514-89f8-ac932229b045}" ma:internalName="TaxCatchAll" ma:showField="CatchAllData" ma:web="7987425b-24d6-4387-a654-22d7678f52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cf36eb73-e7cf-4514-89f8-ac932229b045}" ma:internalName="TaxCatchAllLabel" ma:readOnly="true" ma:showField="CatchAllDataLabel" ma:web="7987425b-24d6-4387-a654-22d7678f52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cessusTaxHTField0" ma:index="18" nillable="true" ma:taxonomy="true" ma:internalName="ProcessusTaxHTField0" ma:taxonomyFieldName="Processus" ma:displayName="Processus" ma:readOnly="false" ma:default="5;#Communication|93c0826a-cd57-47d3-ada2-b58a694e18a0" ma:fieldId="{f929ce62-c6db-4fe6-b7f3-bc52d400d846}" ma:taxonomyMulti="true" ma:sspId="b322d84b-9107-45f9-98b0-fcc71aaba640" ma:termSetId="933696de-ea79-43b6-96be-a9fb7a96753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b322d84b-9107-45f9-98b0-fcc71aaba640" ContentTypeId="0x0101" PreviousValue="false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513a8f-eda8-4045-9dbf-9684c8bf07b0">
      <Value>5</Value>
      <Value>4</Value>
    </TaxCatchAll>
    <Année xmlns="7987425b-24d6-4387-a654-22d7678f52ad">2015</Année>
    <Langue_x0020_EU xmlns="7987425b-24d6-4387-a654-22d7678f52ad">FR</Langue_x0020_EU>
    <Format xmlns="e3b340bf-e7dd-408f-9156-70ef1d2e759a">potx</Format>
    <Entités_x0020_concernéesTaxHTField0 xmlns="b0513a8f-eda8-4045-9dbf-9684c8bf07b0">
      <Terms xmlns="http://schemas.microsoft.com/office/infopath/2007/PartnerControls">
        <TermInfo xmlns="http://schemas.microsoft.com/office/infopath/2007/PartnerControls">
          <TermName xmlns="http://schemas.microsoft.com/office/infopath/2007/PartnerControls">HEG-FR</TermName>
          <TermId xmlns="http://schemas.microsoft.com/office/infopath/2007/PartnerControls">e1fc5fbf-a14f-42cc-9fc7-356de0bb0242</TermId>
        </TermInfo>
      </Terms>
    </Entités_x0020_concernéesTaxHTField0>
    <ProcessusTaxHTField0 xmlns="b0513a8f-eda8-4045-9dbf-9684c8bf07b0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</TermName>
          <TermId xmlns="http://schemas.microsoft.com/office/infopath/2007/PartnerControls">93c0826a-cd57-47d3-ada2-b58a694e18a0</TermId>
        </TermInfo>
      </Terms>
    </ProcessusTaxHTField0>
    <_dlc_DocId xmlns="b0513a8f-eda8-4045-9dbf-9684c8bf07b0">EGFR-1203-21</_dlc_DocId>
    <_dlc_DocIdUrl xmlns="b0513a8f-eda8-4045-9dbf-9684c8bf07b0">
      <Url>https://ged.hefr.ch/egfr/comm/EspCollGED/_layouts/DocIdRedir.aspx?ID=EGFR-1203-21</Url>
      <Description>EGFR-1203-21</Description>
    </_dlc_DocIdUrl>
  </documentManagement>
</p:properties>
</file>

<file path=customXml/itemProps1.xml><?xml version="1.0" encoding="utf-8"?>
<ds:datastoreItem xmlns:ds="http://schemas.openxmlformats.org/officeDocument/2006/customXml" ds:itemID="{9EB15F8C-71E3-4956-BFEF-DCA9ECDD3C9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D103314-5E0E-4332-823C-4A37E98DBB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87425b-24d6-4387-a654-22d7678f52ad"/>
    <ds:schemaRef ds:uri="e3b340bf-e7dd-408f-9156-70ef1d2e759a"/>
    <ds:schemaRef ds:uri="b0513a8f-eda8-4045-9dbf-9684c8bf07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F00B23-B880-42CD-A935-6B22885B91A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A421A1E-E2E2-4AA6-86FA-A4E24F485652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AE397445-4CF0-4BCE-9925-D2810894734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0513a8f-eda8-4045-9dbf-9684c8bf07b0"/>
    <ds:schemaRef ds:uri="http://purl.org/dc/terms/"/>
    <ds:schemaRef ds:uri="7987425b-24d6-4387-a654-22d7678f52ad"/>
    <ds:schemaRef ds:uri="http://schemas.openxmlformats.org/package/2006/metadata/core-properties"/>
    <ds:schemaRef ds:uri="e3b340bf-e7dd-408f-9156-70ef1d2e759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HEG_16_9_TEMPLATE</Template>
  <TotalTime>0</TotalTime>
  <Words>1387</Words>
  <Application>Microsoft Office PowerPoint</Application>
  <PresentationFormat>Breitbild</PresentationFormat>
  <Paragraphs>205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Larissa</vt:lpstr>
      <vt:lpstr> ENTREPRENEURSHIP IN A DIGITAL AND INTERNATIONAL WORLD</vt:lpstr>
      <vt:lpstr>Entrepreneurship in a digital world</vt:lpstr>
      <vt:lpstr>Agenda</vt:lpstr>
      <vt:lpstr>BACKGROUND AND RESEARCH QUESTION</vt:lpstr>
      <vt:lpstr>Propositions derived</vt:lpstr>
      <vt:lpstr>Measures</vt:lpstr>
      <vt:lpstr>RESEARCH MODEL</vt:lpstr>
      <vt:lpstr>RESEARCH METHODOLOGY</vt:lpstr>
      <vt:lpstr>RESEARCH MODEL – AS SUGGESTED </vt:lpstr>
      <vt:lpstr>RESEARCH MODEL – AS SUGGESTED</vt:lpstr>
      <vt:lpstr>RESEARCH MODEL – AFTER TESTS</vt:lpstr>
      <vt:lpstr>HYPOTHESES DERIVED</vt:lpstr>
      <vt:lpstr>HYPOTHESES AFTER TESTS</vt:lpstr>
      <vt:lpstr>DISCUSSION OF FINDINGS  </vt:lpstr>
      <vt:lpstr>LIMITATION</vt:lpstr>
      <vt:lpstr>Q &amp; A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Patrick Schueffel</dc:creator>
  <cp:lastModifiedBy>Patrick Schueffel</cp:lastModifiedBy>
  <cp:revision>58</cp:revision>
  <dcterms:created xsi:type="dcterms:W3CDTF">2016-08-26T07:32:46Z</dcterms:created>
  <dcterms:modified xsi:type="dcterms:W3CDTF">2019-12-13T03:44:55Z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0x0101002C145BF8B246984C92BC6D74154C0C8A</vt:lpwstr>
  </property>
  <property fmtid="{D5CDD505-2E9C-101B-9397-08002B2CF9AE}" pid="3" name="Processus">
    <vt:lpwstr>5;#Communication|93c0826a-cd57-47d3-ada2-b58a694e18a0</vt:lpwstr>
  </property>
  <property fmtid="{D5CDD505-2E9C-101B-9397-08002B2CF9AE}" pid="4" name="Entités concernées">
    <vt:lpwstr>4;#HEG-FR|e1fc5fbf-a14f-42cc-9fc7-356de0bb0242</vt:lpwstr>
  </property>
  <property fmtid="{D5CDD505-2E9C-101B-9397-08002B2CF9AE}" pid="5" name="_dlc_DocIdItemGuid">
    <vt:lpwstr>b997d93c-0732-4647-b511-595a5464d3d9</vt:lpwstr>
  </property>
  <property fmtid="{D5CDD505-2E9C-101B-9397-08002B2CF9AE}" pid="6" name="TaxKeyword">
    <vt:lpwstr/>
  </property>
  <property fmtid="{D5CDD505-2E9C-101B-9397-08002B2CF9AE}" pid="7" name="TaxKeywordTaxHTField">
    <vt:lpwstr/>
  </property>
</Properties>
</file>