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9" r:id="rId2"/>
    <p:sldMasterId id="2147483700" r:id="rId3"/>
    <p:sldMasterId id="2147483703" r:id="rId4"/>
    <p:sldMasterId id="2147483716" r:id="rId5"/>
    <p:sldMasterId id="2147483729" r:id="rId6"/>
  </p:sldMasterIdLst>
  <p:notesMasterIdLst>
    <p:notesMasterId r:id="rId17"/>
  </p:notesMasterIdLst>
  <p:handoutMasterIdLst>
    <p:handoutMasterId r:id="rId18"/>
  </p:handoutMasterIdLst>
  <p:sldIdLst>
    <p:sldId id="573" r:id="rId7"/>
    <p:sldId id="692" r:id="rId8"/>
    <p:sldId id="847" r:id="rId9"/>
    <p:sldId id="624" r:id="rId10"/>
    <p:sldId id="801" r:id="rId11"/>
    <p:sldId id="625" r:id="rId12"/>
    <p:sldId id="845" r:id="rId13"/>
    <p:sldId id="612" r:id="rId14"/>
    <p:sldId id="499" r:id="rId15"/>
    <p:sldId id="836" r:id="rId16"/>
  </p:sldIdLst>
  <p:sldSz cx="12192000" cy="6858000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80"/>
    <a:srgbClr val="F8971B"/>
    <a:srgbClr val="5A22F6"/>
    <a:srgbClr val="E4DEE0"/>
    <a:srgbClr val="E4DEFE"/>
    <a:srgbClr val="0043FF"/>
    <a:srgbClr val="2922FF"/>
    <a:srgbClr val="4646EA"/>
    <a:srgbClr val="F2F2F2"/>
    <a:srgbClr val="D8B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5100" autoAdjust="0"/>
  </p:normalViewPr>
  <p:slideViewPr>
    <p:cSldViewPr>
      <p:cViewPr varScale="1">
        <p:scale>
          <a:sx n="108" d="100"/>
          <a:sy n="108" d="100"/>
        </p:scale>
        <p:origin x="498" y="108"/>
      </p:cViewPr>
      <p:guideLst>
        <p:guide orient="horz" pos="527"/>
        <p:guide pos="3840"/>
        <p:guide pos="15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1962" y="-90"/>
      </p:cViewPr>
      <p:guideLst>
        <p:guide orient="horz" pos="2927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3652" cy="4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187" y="1"/>
            <a:ext cx="3013652" cy="4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687"/>
            <a:ext cx="3013652" cy="4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187" y="8846687"/>
            <a:ext cx="3013652" cy="4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A94A0D3D-E031-4EB2-83EE-A0C54314D7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513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9206" cy="49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511" y="1"/>
            <a:ext cx="3020317" cy="49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711200"/>
            <a:ext cx="6234112" cy="350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195" y="4428770"/>
            <a:ext cx="5085329" cy="42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9714"/>
            <a:ext cx="3019206" cy="4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511" y="8859714"/>
            <a:ext cx="3020317" cy="4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0" tIns="45808" rIns="91610" bIns="45808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9922EC3A-6E2F-4FE9-9214-09B6CFBE0A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13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11200"/>
            <a:ext cx="6234112" cy="3506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2EC3A-6E2F-4FE9-9214-09B6CFBE0A28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134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11200"/>
            <a:ext cx="6234112" cy="3506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2EC3A-6E2F-4FE9-9214-09B6CFBE0A2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55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11200"/>
            <a:ext cx="6234112" cy="3506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2EC3A-6E2F-4FE9-9214-09B6CFBE0A2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33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11200"/>
            <a:ext cx="6234112" cy="3506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2EC3A-6E2F-4FE9-9214-09B6CFBE0A2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312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711200"/>
            <a:ext cx="6234112" cy="3506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2EC3A-6E2F-4FE9-9214-09B6CFBE0A2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858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711200"/>
            <a:ext cx="6234112" cy="3506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2EC3A-6E2F-4FE9-9214-09B6CFBE0A28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28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yout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59" y="4"/>
            <a:ext cx="12189684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2831639" y="64168"/>
            <a:ext cx="9023989" cy="792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z="2400" b="0" kern="0"/>
              <a:t>Click to edit Master title style</a:t>
            </a:r>
            <a:endParaRPr lang="zh-TW" altLang="en-US" sz="2400" b="0" kern="0" dirty="0"/>
          </a:p>
        </p:txBody>
      </p:sp>
      <p:pic>
        <p:nvPicPr>
          <p:cNvPr id="5" name="Picture 4" descr="AsiaPay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928" y="150540"/>
            <a:ext cx="1148853" cy="7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66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600C-7974-4D5E-921A-F206777921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97C7-2BD5-4B0C-B100-74CAC0EB60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C777E-C626-4D36-81AF-08CAE69052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9C27-5EF7-4CF6-9B82-19310AD9B4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1244-258F-428C-9928-4EDDF9CD50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6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yout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59" y="4"/>
            <a:ext cx="12189684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siaPay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928" y="150540"/>
            <a:ext cx="1148853" cy="77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9" y="64168"/>
            <a:ext cx="9023989" cy="792000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365" y="1052736"/>
            <a:ext cx="5616000" cy="554461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 b="1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2pPr>
            <a:lvl3pPr marL="180000" indent="-180000"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TW" dirty="0"/>
              <a:t>Content Text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832624" y="6626563"/>
            <a:ext cx="526752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0F735-AD35-4614-97E3-B1DD1B2B9DB3}" type="slidenum">
              <a:rPr kumimoji="1" lang="zh-TW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新細明體" pitchFamily="18" charset="-120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56179" y="1052736"/>
            <a:ext cx="5616000" cy="554461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 b="1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2pPr>
            <a:lvl3pPr marL="180000" indent="-180000"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TW" dirty="0"/>
              <a:t>Content Text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047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C342-18F9-4626-A380-C93BEF5F28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A011316-1714-4F8E-8E55-117554FED09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3590-7239-44C6-ADBF-013C5047ABBC}"/>
              </a:ext>
            </a:extLst>
          </p:cNvPr>
          <p:cNvSpPr txBox="1">
            <a:spLocks/>
          </p:cNvSpPr>
          <p:nvPr userDrawn="1"/>
        </p:nvSpPr>
        <p:spPr>
          <a:xfrm>
            <a:off x="1583500" y="0"/>
            <a:ext cx="8832981" cy="720000"/>
          </a:xfrm>
          <a:prstGeom prst="rect">
            <a:avLst/>
          </a:prstGeom>
        </p:spPr>
        <p:txBody>
          <a:bodyPr lIns="72000" tIns="0" rIns="7200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2A338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200"/>
              <a:t>Click to edit Master title style</a:t>
            </a:r>
            <a:endParaRPr kumimoji="0" lang="zh-TW" altLang="en-US" sz="2200" dirty="0"/>
          </a:p>
        </p:txBody>
      </p:sp>
      <p:pic>
        <p:nvPicPr>
          <p:cNvPr id="3" name="Picture 2" descr="AsiaPay Logo.png">
            <a:extLst>
              <a:ext uri="{FF2B5EF4-FFF2-40B4-BE49-F238E27FC236}">
                <a16:creationId xmlns:a16="http://schemas.microsoft.com/office/drawing/2014/main" id="{F68B886A-BB0C-4C22-BBEC-ECAF43DE7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5" y="121555"/>
            <a:ext cx="960107" cy="647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1A7EEE-B956-4B21-9429-3C51BA439CC3}"/>
              </a:ext>
            </a:extLst>
          </p:cNvPr>
          <p:cNvSpPr/>
          <p:nvPr userDrawn="1"/>
        </p:nvSpPr>
        <p:spPr>
          <a:xfrm>
            <a:off x="142832" y="0"/>
            <a:ext cx="1344149" cy="720000"/>
          </a:xfrm>
          <a:prstGeom prst="rect">
            <a:avLst/>
          </a:prstGeom>
          <a:pattFill prst="wdUpDiag">
            <a:fgClr>
              <a:srgbClr val="171C49"/>
            </a:fgClr>
            <a:bgClr>
              <a:srgbClr val="2A338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224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7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F024-79A1-4E70-A8B9-2DA2E3BF31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F62A-0DDF-446A-A0EF-90D44FF3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28" y="6"/>
            <a:ext cx="9770301" cy="719999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4BA8-0B5A-4BF2-8231-2F1C7D33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D8FD-3BC1-4CE4-983F-C28C7919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869D-127B-46C2-B22F-8B612EA2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997EB-1F40-46A1-9E21-C249BB27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731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E80-D1B5-42D5-818E-4F7024D6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5C6C-B6FB-479A-BDEE-3C33358C0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1419-71E1-4FCA-8525-0C3D0D69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A9FA8-7D79-4453-A0D3-629EAC5D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86D29-687A-4A68-942A-D2F5B302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744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397D-20D0-4FE0-B2B3-5A603FAD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28" y="6"/>
            <a:ext cx="9770301" cy="719999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677C-F700-42B1-AAC7-F4E00BA1B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1E42F-BD5F-433C-9C4A-532E5A4A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808CC-74D0-403B-A4DC-A7A7B453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3E13F-BA4F-4C53-84C8-AEF4AC4E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DCE07-3CB9-4FC6-857C-6DBF7FAD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687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F7AE-DE21-4CBC-9681-F983BAE7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10EA-137C-4EEC-9B64-5246E071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9CE66-41B6-46BA-B6F4-6F3653A72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F0ACC-762F-4DFC-94C0-88C62E34A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3AED5-F9D7-43CC-A9B2-576D8DE8A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30028-62DE-4B75-BB21-12BE402F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99E4C-C07E-47C7-9293-07A26CE5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BA089-12D1-4F25-8924-2EB2B944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940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AF0D-32E2-48CB-9C94-63926053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28" y="6"/>
            <a:ext cx="9770301" cy="719999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384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F96BA-DFA7-4950-A17B-638AA48E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08323-3454-4C0E-9904-99BD005D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D2DD1-9838-4298-B1B9-53058F37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70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3F92-1F68-478A-9F2B-ED5D24F9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C0164-442B-44A3-8942-B6081E960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1BCF7-F4B3-4673-B35F-D5FF7ED60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044E-8870-463E-A8EB-28A27FCA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0D7B3-2777-4A63-B84A-E8A91234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5F81B-5995-433F-965D-819C4C88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11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864F-77F3-4031-B957-4474D086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D368E-811C-487F-841E-75C3D98B9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27470-A3FE-4A47-B0F1-C59B4EFBE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8B475-7CC8-4553-8F57-0D349F25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778AD-820D-470E-BEB5-8EF70CF0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8AE6B-77FC-405D-8CBB-2EB707CD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263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6B43-8709-4D0D-B1C7-E4114B64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28" y="6"/>
            <a:ext cx="9770301" cy="719999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66C07-ADB0-40E6-A311-F5899414E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9F3C-A9EE-48B8-823D-3F4374B0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9AD0B-95F1-4C3C-9D27-6BD438BA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4B83-A5D0-4CD3-B9B3-23720716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923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4EC12-8346-4DAC-8D5F-79E3CD3C1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6C857-41F7-4DA9-AF7D-C25FE6C48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6F03B-14CB-4E9E-8F39-75ADDB8F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0B12-332E-4531-8F0D-231D8EEA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8175-E2F6-48A8-ABAA-9BEA5DB3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28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1022B-148E-4280-BD54-ABBFEED94F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61EB88-1B33-48A6-987A-9D5B44B5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00" y="0"/>
            <a:ext cx="8832981" cy="720000"/>
          </a:xfrm>
          <a:prstGeom prst="rect">
            <a:avLst/>
          </a:prstGeom>
        </p:spPr>
        <p:txBody>
          <a:bodyPr lIns="72000" tIns="0" rIns="72000" bIns="0" anchor="ctr"/>
          <a:lstStyle>
            <a:lvl1pPr algn="l">
              <a:defRPr sz="2200">
                <a:solidFill>
                  <a:srgbClr val="2A33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pic>
        <p:nvPicPr>
          <p:cNvPr id="6" name="Picture 5" descr="AsiaPay Logo.png">
            <a:extLst>
              <a:ext uri="{FF2B5EF4-FFF2-40B4-BE49-F238E27FC236}">
                <a16:creationId xmlns:a16="http://schemas.microsoft.com/office/drawing/2014/main" id="{83FB2577-80DC-43C1-9247-759F189F5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5" y="121555"/>
            <a:ext cx="960107" cy="647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A6694C-0FF4-4AA2-B2BB-38E418A81521}"/>
              </a:ext>
            </a:extLst>
          </p:cNvPr>
          <p:cNvSpPr/>
          <p:nvPr userDrawn="1"/>
        </p:nvSpPr>
        <p:spPr>
          <a:xfrm>
            <a:off x="142832" y="0"/>
            <a:ext cx="1344149" cy="720000"/>
          </a:xfrm>
          <a:prstGeom prst="rect">
            <a:avLst/>
          </a:prstGeom>
          <a:pattFill prst="wdUpDiag">
            <a:fgClr>
              <a:srgbClr val="171C49"/>
            </a:fgClr>
            <a:bgClr>
              <a:srgbClr val="2A338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671CC-E10B-4410-B5D6-F84423F82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1671" y="6642556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800">
                <a:latin typeface="+mn-lt"/>
              </a:defRPr>
            </a:lvl1pPr>
          </a:lstStyle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14520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32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21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18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67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04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73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2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18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0D1E-C2CD-443B-9966-B276BD0465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15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02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3590-7239-44C6-ADBF-013C5047ABBC}"/>
              </a:ext>
            </a:extLst>
          </p:cNvPr>
          <p:cNvSpPr txBox="1">
            <a:spLocks/>
          </p:cNvSpPr>
          <p:nvPr userDrawn="1"/>
        </p:nvSpPr>
        <p:spPr>
          <a:xfrm>
            <a:off x="1583500" y="0"/>
            <a:ext cx="8832981" cy="720000"/>
          </a:xfrm>
          <a:prstGeom prst="rect">
            <a:avLst/>
          </a:prstGeom>
        </p:spPr>
        <p:txBody>
          <a:bodyPr lIns="72000" tIns="0" rIns="7200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2A338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200"/>
              <a:t>Click to edit Master title style</a:t>
            </a:r>
            <a:endParaRPr kumimoji="0" lang="zh-TW" altLang="en-US" sz="2200" dirty="0"/>
          </a:p>
        </p:txBody>
      </p:sp>
      <p:pic>
        <p:nvPicPr>
          <p:cNvPr id="3" name="Picture 2" descr="AsiaPay Logo.png">
            <a:extLst>
              <a:ext uri="{FF2B5EF4-FFF2-40B4-BE49-F238E27FC236}">
                <a16:creationId xmlns:a16="http://schemas.microsoft.com/office/drawing/2014/main" id="{F68B886A-BB0C-4C22-BBEC-ECAF43DE7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5" y="121555"/>
            <a:ext cx="960107" cy="647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1A7EEE-B956-4B21-9429-3C51BA439CC3}"/>
              </a:ext>
            </a:extLst>
          </p:cNvPr>
          <p:cNvSpPr/>
          <p:nvPr userDrawn="1"/>
        </p:nvSpPr>
        <p:spPr>
          <a:xfrm>
            <a:off x="142832" y="0"/>
            <a:ext cx="1344149" cy="720000"/>
          </a:xfrm>
          <a:prstGeom prst="rect">
            <a:avLst/>
          </a:prstGeom>
          <a:pattFill prst="wdUpDiag">
            <a:fgClr>
              <a:srgbClr val="171C49"/>
            </a:fgClr>
            <a:bgClr>
              <a:srgbClr val="2A338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552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59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93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407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981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30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5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46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C14AC-07BE-4376-A223-33D4BF25BC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393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113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413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ACDD-CFE2-4FD9-9977-6FCF7AD16306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9A3-EA4C-411F-AA94-8A8D1D34F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356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61EB88-1B33-48A6-987A-9D5B44B5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00" y="0"/>
            <a:ext cx="8832981" cy="720000"/>
          </a:xfrm>
          <a:prstGeom prst="rect">
            <a:avLst/>
          </a:prstGeom>
        </p:spPr>
        <p:txBody>
          <a:bodyPr lIns="72000" tIns="0" rIns="72000" bIns="0" anchor="ctr"/>
          <a:lstStyle>
            <a:lvl1pPr algn="l">
              <a:defRPr sz="2200">
                <a:solidFill>
                  <a:srgbClr val="2A33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pic>
        <p:nvPicPr>
          <p:cNvPr id="6" name="Picture 5" descr="AsiaPay Logo.png">
            <a:extLst>
              <a:ext uri="{FF2B5EF4-FFF2-40B4-BE49-F238E27FC236}">
                <a16:creationId xmlns:a16="http://schemas.microsoft.com/office/drawing/2014/main" id="{83FB2577-80DC-43C1-9247-759F189F5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5" y="121555"/>
            <a:ext cx="960107" cy="647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A6694C-0FF4-4AA2-B2BB-38E418A81521}"/>
              </a:ext>
            </a:extLst>
          </p:cNvPr>
          <p:cNvSpPr/>
          <p:nvPr userDrawn="1"/>
        </p:nvSpPr>
        <p:spPr>
          <a:xfrm>
            <a:off x="142832" y="0"/>
            <a:ext cx="1344149" cy="720000"/>
          </a:xfrm>
          <a:prstGeom prst="rect">
            <a:avLst/>
          </a:prstGeom>
          <a:pattFill prst="wdUpDiag">
            <a:fgClr>
              <a:srgbClr val="171C49"/>
            </a:fgClr>
            <a:bgClr>
              <a:srgbClr val="2A338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671CC-E10B-4410-B5D6-F84423F82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1671" y="6642556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800">
                <a:latin typeface="+mn-lt"/>
              </a:defRPr>
            </a:lvl1pPr>
          </a:lstStyle>
          <a:p>
            <a:fld id="{9920F735-AD35-4614-97E3-B1DD1B2B9DB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83962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B76-5FFB-43EF-B5F4-AA8CD76589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8D94-59BE-489E-9040-CBBF00BB0F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73C0-0B28-4C4C-A904-54D73F5066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9980087" y="576268"/>
            <a:ext cx="374438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www.paydollar.com</a:t>
            </a:r>
            <a:endParaRPr lang="zh-TW" alt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91" r:id="rId15"/>
    <p:sldLayoutId id="2147483702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+mj-lt"/>
          <a:ea typeface="新細明體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yout_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"/>
            <a:ext cx="1219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9980087" y="576268"/>
            <a:ext cx="374438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www.paydollar.com</a:t>
            </a:r>
            <a:endParaRPr lang="zh-TW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707712" y="6642556"/>
            <a:ext cx="261321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2014 AsiaPay</a:t>
            </a:r>
            <a:r>
              <a:rPr lang="en-US" altLang="zh-TW" sz="8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Limited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All Rights Reserved. </a:t>
            </a:r>
            <a:r>
              <a:rPr lang="en-US" altLang="zh-TW" sz="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Confidential</a:t>
            </a:r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zh-TW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D44ADC-AF4B-4634-9F68-1BB5BA60C2E5}"/>
              </a:ext>
            </a:extLst>
          </p:cNvPr>
          <p:cNvSpPr/>
          <p:nvPr userDrawn="1"/>
        </p:nvSpPr>
        <p:spPr>
          <a:xfrm>
            <a:off x="143342" y="0"/>
            <a:ext cx="1344148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>
                <a:solidFill>
                  <a:schemeClr val="bg1"/>
                </a:solidFill>
              </a:rPr>
              <a:t>New Era of Payment</a:t>
            </a:r>
            <a:endParaRPr lang="zh-TW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iaPay Logo.png">
            <a:extLst>
              <a:ext uri="{FF2B5EF4-FFF2-40B4-BE49-F238E27FC236}">
                <a16:creationId xmlns:a16="http://schemas.microsoft.com/office/drawing/2014/main" id="{CF5A2E4D-0488-4DCA-9612-9D34805D2E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92545" y="121555"/>
            <a:ext cx="960107" cy="6475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E106E4-58D9-4A5C-9E83-C321BD801F57}"/>
              </a:ext>
            </a:extLst>
          </p:cNvPr>
          <p:cNvSpPr/>
          <p:nvPr userDrawn="1"/>
        </p:nvSpPr>
        <p:spPr>
          <a:xfrm>
            <a:off x="142832" y="0"/>
            <a:ext cx="1344149" cy="720000"/>
          </a:xfrm>
          <a:prstGeom prst="rect">
            <a:avLst/>
          </a:prstGeom>
          <a:pattFill prst="wdUpDiag">
            <a:fgClr>
              <a:srgbClr val="171C49"/>
            </a:fgClr>
            <a:bgClr>
              <a:srgbClr val="2A338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1476A73-361E-48FA-95C1-FCEF40BA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28" y="6"/>
            <a:ext cx="9770301" cy="71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F8361-E88B-40F1-8EDB-579E02CF73B3}"/>
              </a:ext>
            </a:extLst>
          </p:cNvPr>
          <p:cNvSpPr/>
          <p:nvPr userDrawn="1"/>
        </p:nvSpPr>
        <p:spPr>
          <a:xfrm>
            <a:off x="143342" y="0"/>
            <a:ext cx="1344148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rgbClr val="252E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C2F65-3BA3-44FA-B6B1-26CF74B0AA8A}"/>
              </a:ext>
            </a:extLst>
          </p:cNvPr>
          <p:cNvSpPr/>
          <p:nvPr userDrawn="1"/>
        </p:nvSpPr>
        <p:spPr>
          <a:xfrm>
            <a:off x="143342" y="0"/>
            <a:ext cx="1344148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>
                <a:solidFill>
                  <a:schemeClr val="bg1"/>
                </a:solidFill>
              </a:rPr>
              <a:t>New Era of Payment</a:t>
            </a:r>
            <a:endParaRPr lang="zh-TW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siaPay Logo.png">
            <a:extLst>
              <a:ext uri="{FF2B5EF4-FFF2-40B4-BE49-F238E27FC236}">
                <a16:creationId xmlns:a16="http://schemas.microsoft.com/office/drawing/2014/main" id="{1E81F4D9-FBF8-4C14-A17B-65255DAF574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92545" y="121555"/>
            <a:ext cx="960107" cy="647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902581-96CE-4E86-A094-942CFC6E9C0D}"/>
              </a:ext>
            </a:extLst>
          </p:cNvPr>
          <p:cNvSpPr/>
          <p:nvPr userDrawn="1"/>
        </p:nvSpPr>
        <p:spPr>
          <a:xfrm>
            <a:off x="142832" y="0"/>
            <a:ext cx="1344149" cy="720000"/>
          </a:xfrm>
          <a:prstGeom prst="rect">
            <a:avLst/>
          </a:prstGeom>
          <a:pattFill prst="wdUpDiag">
            <a:fgClr>
              <a:srgbClr val="171C49"/>
            </a:fgClr>
            <a:bgClr>
              <a:srgbClr val="2A338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D1EC0-977B-4EA8-8F08-CF390CB0E264}"/>
              </a:ext>
            </a:extLst>
          </p:cNvPr>
          <p:cNvSpPr/>
          <p:nvPr userDrawn="1"/>
        </p:nvSpPr>
        <p:spPr>
          <a:xfrm>
            <a:off x="143342" y="0"/>
            <a:ext cx="1344148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hyperlink" Target="http://www.google.com.hk/url?sa=i&amp;rct=j&amp;q=&amp;esrc=s&amp;source=images&amp;cd=&amp;cad=rja&amp;uact=8&amp;ved=0ahUKEwj2wd3488DMAhXC26YKHSbOD0IQjRwIBw&amp;url=http://www.tobydesforges.com/shopper-marketing-2/digital-marketing-shopper-marketing-alignement/&amp;psig=AFQjCNEj47WicNs9RuTrtERzIaIo20YcfQ&amp;ust=1462467816867708" TargetMode="Externa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://www.google.com.hk/url?sa=i&amp;rct=j&amp;q=&amp;esrc=s&amp;source=images&amp;cd=&amp;cad=rja&amp;uact=8&amp;ved=0ahUKEwi379_K88DMAhWFOKYKHWaPDpsQjRwIBw&amp;url=http://www.jcdecaux-oneworld.com/2013/07/under-the-magnifying-glass-the-benefits-of-display-digital-advertising-part-iii/&amp;psig=AFQjCNEj47WicNs9RuTrtERzIaIo20YcfQ&amp;ust=14624678168677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jpeg"/><Relationship Id="rId39" Type="http://schemas.openxmlformats.org/officeDocument/2006/relationships/image" Target="../media/image47.jpeg"/><Relationship Id="rId21" Type="http://schemas.openxmlformats.org/officeDocument/2006/relationships/image" Target="../media/image29.png"/><Relationship Id="rId34" Type="http://schemas.openxmlformats.org/officeDocument/2006/relationships/image" Target="../media/image42.gif"/><Relationship Id="rId42" Type="http://schemas.openxmlformats.org/officeDocument/2006/relationships/image" Target="../media/image50.jpeg"/><Relationship Id="rId47" Type="http://schemas.openxmlformats.org/officeDocument/2006/relationships/image" Target="../media/image55.gif"/><Relationship Id="rId50" Type="http://schemas.openxmlformats.org/officeDocument/2006/relationships/image" Target="../media/image58.png"/><Relationship Id="rId55" Type="http://schemas.openxmlformats.org/officeDocument/2006/relationships/image" Target="../media/image63.jpe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76" Type="http://schemas.openxmlformats.org/officeDocument/2006/relationships/image" Target="../media/image84.jpeg"/><Relationship Id="rId84" Type="http://schemas.openxmlformats.org/officeDocument/2006/relationships/image" Target="../media/image90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jpeg"/><Relationship Id="rId53" Type="http://schemas.openxmlformats.org/officeDocument/2006/relationships/image" Target="../media/image61.gif"/><Relationship Id="rId58" Type="http://schemas.openxmlformats.org/officeDocument/2006/relationships/image" Target="../media/image66.png"/><Relationship Id="rId66" Type="http://schemas.openxmlformats.org/officeDocument/2006/relationships/image" Target="../media/image74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87" Type="http://schemas.openxmlformats.org/officeDocument/2006/relationships/image" Target="../media/image93.gif"/><Relationship Id="rId5" Type="http://schemas.openxmlformats.org/officeDocument/2006/relationships/image" Target="../media/image13.gif"/><Relationship Id="rId61" Type="http://schemas.openxmlformats.org/officeDocument/2006/relationships/image" Target="../media/image69.gif"/><Relationship Id="rId82" Type="http://schemas.openxmlformats.org/officeDocument/2006/relationships/image" Target="../media/image11.wmf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jpeg"/><Relationship Id="rId64" Type="http://schemas.openxmlformats.org/officeDocument/2006/relationships/image" Target="../media/image72.png"/><Relationship Id="rId69" Type="http://schemas.openxmlformats.org/officeDocument/2006/relationships/image" Target="../media/image77.jpeg"/><Relationship Id="rId77" Type="http://schemas.openxmlformats.org/officeDocument/2006/relationships/image" Target="../media/image85.gif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1.gif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20.png"/><Relationship Id="rId17" Type="http://schemas.openxmlformats.org/officeDocument/2006/relationships/image" Target="../media/image25.gif"/><Relationship Id="rId25" Type="http://schemas.openxmlformats.org/officeDocument/2006/relationships/image" Target="../media/image33.tiff"/><Relationship Id="rId33" Type="http://schemas.openxmlformats.org/officeDocument/2006/relationships/image" Target="../media/image41.png"/><Relationship Id="rId38" Type="http://schemas.openxmlformats.org/officeDocument/2006/relationships/image" Target="../media/image46.gif"/><Relationship Id="rId46" Type="http://schemas.openxmlformats.org/officeDocument/2006/relationships/image" Target="../media/image54.jpeg"/><Relationship Id="rId59" Type="http://schemas.openxmlformats.org/officeDocument/2006/relationships/image" Target="../media/image67.png"/><Relationship Id="rId67" Type="http://schemas.openxmlformats.org/officeDocument/2006/relationships/image" Target="../media/image75.gif"/><Relationship Id="rId20" Type="http://schemas.openxmlformats.org/officeDocument/2006/relationships/image" Target="../media/image28.gif"/><Relationship Id="rId41" Type="http://schemas.openxmlformats.org/officeDocument/2006/relationships/image" Target="../media/image49.jpeg"/><Relationship Id="rId54" Type="http://schemas.openxmlformats.org/officeDocument/2006/relationships/image" Target="../media/image62.jpeg"/><Relationship Id="rId62" Type="http://schemas.openxmlformats.org/officeDocument/2006/relationships/image" Target="../media/image70.jpe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8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jpeg"/><Relationship Id="rId10" Type="http://schemas.openxmlformats.org/officeDocument/2006/relationships/image" Target="../media/image18.gif"/><Relationship Id="rId31" Type="http://schemas.openxmlformats.org/officeDocument/2006/relationships/image" Target="../media/image39.jpe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gif"/><Relationship Id="rId81" Type="http://schemas.openxmlformats.org/officeDocument/2006/relationships/oleObject" Target="../embeddings/oleObject1.bin"/><Relationship Id="rId86" Type="http://schemas.openxmlformats.org/officeDocument/2006/relationships/image" Target="../media/image9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13" Type="http://schemas.openxmlformats.org/officeDocument/2006/relationships/image" Target="../media/image103.png"/><Relationship Id="rId18" Type="http://schemas.openxmlformats.org/officeDocument/2006/relationships/image" Target="../media/image107.png"/><Relationship Id="rId3" Type="http://schemas.openxmlformats.org/officeDocument/2006/relationships/image" Target="../media/image94.jpg"/><Relationship Id="rId7" Type="http://schemas.openxmlformats.org/officeDocument/2006/relationships/image" Target="../media/image97.gif"/><Relationship Id="rId12" Type="http://schemas.openxmlformats.org/officeDocument/2006/relationships/image" Target="../media/image102.jpg"/><Relationship Id="rId17" Type="http://schemas.openxmlformats.org/officeDocument/2006/relationships/image" Target="../media/image106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6.gif"/><Relationship Id="rId11" Type="http://schemas.openxmlformats.org/officeDocument/2006/relationships/image" Target="../media/image101.gif"/><Relationship Id="rId5" Type="http://schemas.openxmlformats.org/officeDocument/2006/relationships/image" Target="../media/image55.gif"/><Relationship Id="rId15" Type="http://schemas.openxmlformats.org/officeDocument/2006/relationships/image" Target="../media/image105.jpeg"/><Relationship Id="rId10" Type="http://schemas.openxmlformats.org/officeDocument/2006/relationships/image" Target="../media/image100.gif"/><Relationship Id="rId4" Type="http://schemas.openxmlformats.org/officeDocument/2006/relationships/image" Target="../media/image95.gif"/><Relationship Id="rId9" Type="http://schemas.openxmlformats.org/officeDocument/2006/relationships/image" Target="../media/image99.gif"/><Relationship Id="rId14" Type="http://schemas.openxmlformats.org/officeDocument/2006/relationships/image" Target="../media/image104.jp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gif"/><Relationship Id="rId117" Type="http://schemas.openxmlformats.org/officeDocument/2006/relationships/image" Target="../media/image217.png"/><Relationship Id="rId21" Type="http://schemas.openxmlformats.org/officeDocument/2006/relationships/image" Target="../media/image124.png"/><Relationship Id="rId42" Type="http://schemas.openxmlformats.org/officeDocument/2006/relationships/image" Target="../media/image144.gif"/><Relationship Id="rId47" Type="http://schemas.openxmlformats.org/officeDocument/2006/relationships/image" Target="../media/image149.gif"/><Relationship Id="rId63" Type="http://schemas.openxmlformats.org/officeDocument/2006/relationships/image" Target="../media/image165.gif"/><Relationship Id="rId68" Type="http://schemas.openxmlformats.org/officeDocument/2006/relationships/image" Target="../media/image170.png"/><Relationship Id="rId84" Type="http://schemas.openxmlformats.org/officeDocument/2006/relationships/image" Target="../media/image14.gif"/><Relationship Id="rId89" Type="http://schemas.openxmlformats.org/officeDocument/2006/relationships/image" Target="../media/image189.gif"/><Relationship Id="rId112" Type="http://schemas.openxmlformats.org/officeDocument/2006/relationships/image" Target="../media/image212.png"/><Relationship Id="rId133" Type="http://schemas.openxmlformats.org/officeDocument/2006/relationships/image" Target="../media/image233.png"/><Relationship Id="rId138" Type="http://schemas.openxmlformats.org/officeDocument/2006/relationships/image" Target="../media/image238.gif"/><Relationship Id="rId16" Type="http://schemas.openxmlformats.org/officeDocument/2006/relationships/image" Target="../media/image119.gif"/><Relationship Id="rId107" Type="http://schemas.openxmlformats.org/officeDocument/2006/relationships/image" Target="../media/image207.png"/><Relationship Id="rId11" Type="http://schemas.openxmlformats.org/officeDocument/2006/relationships/image" Target="../media/image13.gif"/><Relationship Id="rId32" Type="http://schemas.openxmlformats.org/officeDocument/2006/relationships/image" Target="../media/image134.gif"/><Relationship Id="rId37" Type="http://schemas.openxmlformats.org/officeDocument/2006/relationships/image" Target="../media/image139.gif"/><Relationship Id="rId53" Type="http://schemas.openxmlformats.org/officeDocument/2006/relationships/image" Target="../media/image155.gif"/><Relationship Id="rId58" Type="http://schemas.openxmlformats.org/officeDocument/2006/relationships/image" Target="../media/image160.gif"/><Relationship Id="rId74" Type="http://schemas.openxmlformats.org/officeDocument/2006/relationships/image" Target="../media/image176.png"/><Relationship Id="rId79" Type="http://schemas.openxmlformats.org/officeDocument/2006/relationships/image" Target="../media/image181.png"/><Relationship Id="rId102" Type="http://schemas.openxmlformats.org/officeDocument/2006/relationships/image" Target="../media/image202.png"/><Relationship Id="rId123" Type="http://schemas.openxmlformats.org/officeDocument/2006/relationships/image" Target="../media/image223.png"/><Relationship Id="rId128" Type="http://schemas.openxmlformats.org/officeDocument/2006/relationships/image" Target="../media/image228.png"/><Relationship Id="rId144" Type="http://schemas.openxmlformats.org/officeDocument/2006/relationships/image" Target="../media/image242.jpeg"/><Relationship Id="rId5" Type="http://schemas.openxmlformats.org/officeDocument/2006/relationships/image" Target="../media/image110.png"/><Relationship Id="rId90" Type="http://schemas.openxmlformats.org/officeDocument/2006/relationships/image" Target="../media/image190.gif"/><Relationship Id="rId95" Type="http://schemas.openxmlformats.org/officeDocument/2006/relationships/image" Target="../media/image195.png"/><Relationship Id="rId22" Type="http://schemas.openxmlformats.org/officeDocument/2006/relationships/image" Target="../media/image125.gif"/><Relationship Id="rId27" Type="http://schemas.openxmlformats.org/officeDocument/2006/relationships/image" Target="../media/image129.png"/><Relationship Id="rId43" Type="http://schemas.openxmlformats.org/officeDocument/2006/relationships/image" Target="../media/image145.gif"/><Relationship Id="rId48" Type="http://schemas.openxmlformats.org/officeDocument/2006/relationships/image" Target="../media/image150.gif"/><Relationship Id="rId64" Type="http://schemas.openxmlformats.org/officeDocument/2006/relationships/image" Target="../media/image166.gif"/><Relationship Id="rId69" Type="http://schemas.openxmlformats.org/officeDocument/2006/relationships/image" Target="../media/image171.jpeg"/><Relationship Id="rId113" Type="http://schemas.openxmlformats.org/officeDocument/2006/relationships/image" Target="../media/image213.gif"/><Relationship Id="rId118" Type="http://schemas.openxmlformats.org/officeDocument/2006/relationships/image" Target="../media/image218.gif"/><Relationship Id="rId134" Type="http://schemas.openxmlformats.org/officeDocument/2006/relationships/image" Target="../media/image234.png"/><Relationship Id="rId139" Type="http://schemas.openxmlformats.org/officeDocument/2006/relationships/image" Target="../media/image239.gif"/><Relationship Id="rId80" Type="http://schemas.openxmlformats.org/officeDocument/2006/relationships/image" Target="../media/image182.gif"/><Relationship Id="rId85" Type="http://schemas.openxmlformats.org/officeDocument/2006/relationships/image" Target="../media/image185.gif"/><Relationship Id="rId3" Type="http://schemas.openxmlformats.org/officeDocument/2006/relationships/image" Target="../media/image108.png"/><Relationship Id="rId12" Type="http://schemas.openxmlformats.org/officeDocument/2006/relationships/image" Target="../media/image116.gif"/><Relationship Id="rId17" Type="http://schemas.openxmlformats.org/officeDocument/2006/relationships/image" Target="../media/image120.png"/><Relationship Id="rId25" Type="http://schemas.openxmlformats.org/officeDocument/2006/relationships/image" Target="../media/image128.gif"/><Relationship Id="rId33" Type="http://schemas.openxmlformats.org/officeDocument/2006/relationships/image" Target="../media/image135.gif"/><Relationship Id="rId38" Type="http://schemas.openxmlformats.org/officeDocument/2006/relationships/image" Target="../media/image140.png"/><Relationship Id="rId46" Type="http://schemas.openxmlformats.org/officeDocument/2006/relationships/image" Target="../media/image148.gif"/><Relationship Id="rId59" Type="http://schemas.openxmlformats.org/officeDocument/2006/relationships/image" Target="../media/image161.gif"/><Relationship Id="rId67" Type="http://schemas.openxmlformats.org/officeDocument/2006/relationships/image" Target="../media/image169.gif"/><Relationship Id="rId103" Type="http://schemas.openxmlformats.org/officeDocument/2006/relationships/image" Target="../media/image203.gif"/><Relationship Id="rId108" Type="http://schemas.openxmlformats.org/officeDocument/2006/relationships/image" Target="../media/image208.png"/><Relationship Id="rId116" Type="http://schemas.openxmlformats.org/officeDocument/2006/relationships/image" Target="../media/image216.png"/><Relationship Id="rId124" Type="http://schemas.openxmlformats.org/officeDocument/2006/relationships/image" Target="../media/image224.gif"/><Relationship Id="rId129" Type="http://schemas.openxmlformats.org/officeDocument/2006/relationships/image" Target="../media/image229.gif"/><Relationship Id="rId137" Type="http://schemas.openxmlformats.org/officeDocument/2006/relationships/image" Target="../media/image237.gif"/><Relationship Id="rId20" Type="http://schemas.openxmlformats.org/officeDocument/2006/relationships/image" Target="../media/image123.gif"/><Relationship Id="rId41" Type="http://schemas.openxmlformats.org/officeDocument/2006/relationships/image" Target="../media/image143.png"/><Relationship Id="rId54" Type="http://schemas.openxmlformats.org/officeDocument/2006/relationships/image" Target="../media/image156.gif"/><Relationship Id="rId62" Type="http://schemas.openxmlformats.org/officeDocument/2006/relationships/image" Target="../media/image164.gif"/><Relationship Id="rId70" Type="http://schemas.openxmlformats.org/officeDocument/2006/relationships/image" Target="../media/image172.jpeg"/><Relationship Id="rId75" Type="http://schemas.openxmlformats.org/officeDocument/2006/relationships/image" Target="../media/image177.gif"/><Relationship Id="rId83" Type="http://schemas.openxmlformats.org/officeDocument/2006/relationships/image" Target="../media/image55.gif"/><Relationship Id="rId88" Type="http://schemas.openxmlformats.org/officeDocument/2006/relationships/image" Target="../media/image188.gif"/><Relationship Id="rId91" Type="http://schemas.openxmlformats.org/officeDocument/2006/relationships/image" Target="../media/image191.gif"/><Relationship Id="rId96" Type="http://schemas.openxmlformats.org/officeDocument/2006/relationships/image" Target="../media/image196.gif"/><Relationship Id="rId111" Type="http://schemas.openxmlformats.org/officeDocument/2006/relationships/image" Target="../media/image211.png"/><Relationship Id="rId132" Type="http://schemas.openxmlformats.org/officeDocument/2006/relationships/image" Target="../media/image232.png"/><Relationship Id="rId140" Type="http://schemas.openxmlformats.org/officeDocument/2006/relationships/image" Target="../media/image240.gif"/><Relationship Id="rId145" Type="http://schemas.openxmlformats.org/officeDocument/2006/relationships/image" Target="../media/image243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1.png"/><Relationship Id="rId15" Type="http://schemas.openxmlformats.org/officeDocument/2006/relationships/image" Target="../media/image118.gif"/><Relationship Id="rId23" Type="http://schemas.openxmlformats.org/officeDocument/2006/relationships/image" Target="../media/image126.png"/><Relationship Id="rId28" Type="http://schemas.openxmlformats.org/officeDocument/2006/relationships/image" Target="../media/image130.gif"/><Relationship Id="rId36" Type="http://schemas.openxmlformats.org/officeDocument/2006/relationships/image" Target="../media/image138.gif"/><Relationship Id="rId49" Type="http://schemas.openxmlformats.org/officeDocument/2006/relationships/image" Target="../media/image151.gif"/><Relationship Id="rId57" Type="http://schemas.openxmlformats.org/officeDocument/2006/relationships/image" Target="../media/image159.gif"/><Relationship Id="rId106" Type="http://schemas.openxmlformats.org/officeDocument/2006/relationships/image" Target="../media/image206.png"/><Relationship Id="rId114" Type="http://schemas.openxmlformats.org/officeDocument/2006/relationships/image" Target="../media/image214.gif"/><Relationship Id="rId119" Type="http://schemas.openxmlformats.org/officeDocument/2006/relationships/image" Target="../media/image219.gif"/><Relationship Id="rId127" Type="http://schemas.openxmlformats.org/officeDocument/2006/relationships/image" Target="../media/image227.png"/><Relationship Id="rId10" Type="http://schemas.openxmlformats.org/officeDocument/2006/relationships/image" Target="../media/image115.png"/><Relationship Id="rId31" Type="http://schemas.openxmlformats.org/officeDocument/2006/relationships/image" Target="../media/image133.gif"/><Relationship Id="rId44" Type="http://schemas.openxmlformats.org/officeDocument/2006/relationships/image" Target="../media/image146.gif"/><Relationship Id="rId52" Type="http://schemas.openxmlformats.org/officeDocument/2006/relationships/image" Target="../media/image154.jpeg"/><Relationship Id="rId60" Type="http://schemas.openxmlformats.org/officeDocument/2006/relationships/image" Target="../media/image162.gif"/><Relationship Id="rId65" Type="http://schemas.openxmlformats.org/officeDocument/2006/relationships/image" Target="../media/image167.gif"/><Relationship Id="rId73" Type="http://schemas.openxmlformats.org/officeDocument/2006/relationships/image" Target="../media/image175.png"/><Relationship Id="rId78" Type="http://schemas.openxmlformats.org/officeDocument/2006/relationships/image" Target="../media/image180.gif"/><Relationship Id="rId81" Type="http://schemas.openxmlformats.org/officeDocument/2006/relationships/image" Target="../media/image183.png"/><Relationship Id="rId86" Type="http://schemas.openxmlformats.org/officeDocument/2006/relationships/image" Target="../media/image186.gif"/><Relationship Id="rId94" Type="http://schemas.openxmlformats.org/officeDocument/2006/relationships/image" Target="../media/image194.gif"/><Relationship Id="rId99" Type="http://schemas.openxmlformats.org/officeDocument/2006/relationships/image" Target="../media/image199.png"/><Relationship Id="rId101" Type="http://schemas.openxmlformats.org/officeDocument/2006/relationships/image" Target="../media/image201.png"/><Relationship Id="rId122" Type="http://schemas.openxmlformats.org/officeDocument/2006/relationships/image" Target="../media/image222.png"/><Relationship Id="rId130" Type="http://schemas.openxmlformats.org/officeDocument/2006/relationships/image" Target="../media/image230.png"/><Relationship Id="rId135" Type="http://schemas.openxmlformats.org/officeDocument/2006/relationships/image" Target="../media/image235.png"/><Relationship Id="rId143" Type="http://schemas.openxmlformats.org/officeDocument/2006/relationships/image" Target="../media/image28.gif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3" Type="http://schemas.openxmlformats.org/officeDocument/2006/relationships/image" Target="../media/image117.png"/><Relationship Id="rId18" Type="http://schemas.openxmlformats.org/officeDocument/2006/relationships/image" Target="../media/image121.gif"/><Relationship Id="rId39" Type="http://schemas.openxmlformats.org/officeDocument/2006/relationships/image" Target="../media/image141.gif"/><Relationship Id="rId109" Type="http://schemas.openxmlformats.org/officeDocument/2006/relationships/image" Target="../media/image209.png"/><Relationship Id="rId34" Type="http://schemas.openxmlformats.org/officeDocument/2006/relationships/image" Target="../media/image136.gif"/><Relationship Id="rId50" Type="http://schemas.openxmlformats.org/officeDocument/2006/relationships/image" Target="../media/image152.gif"/><Relationship Id="rId55" Type="http://schemas.openxmlformats.org/officeDocument/2006/relationships/image" Target="../media/image157.gif"/><Relationship Id="rId76" Type="http://schemas.openxmlformats.org/officeDocument/2006/relationships/image" Target="../media/image178.gif"/><Relationship Id="rId97" Type="http://schemas.openxmlformats.org/officeDocument/2006/relationships/image" Target="../media/image197.gif"/><Relationship Id="rId104" Type="http://schemas.openxmlformats.org/officeDocument/2006/relationships/image" Target="../media/image204.gif"/><Relationship Id="rId120" Type="http://schemas.openxmlformats.org/officeDocument/2006/relationships/image" Target="../media/image220.png"/><Relationship Id="rId125" Type="http://schemas.openxmlformats.org/officeDocument/2006/relationships/image" Target="../media/image225.png"/><Relationship Id="rId141" Type="http://schemas.openxmlformats.org/officeDocument/2006/relationships/image" Target="../media/image241.gif"/><Relationship Id="rId7" Type="http://schemas.openxmlformats.org/officeDocument/2006/relationships/image" Target="../media/image112.png"/><Relationship Id="rId71" Type="http://schemas.openxmlformats.org/officeDocument/2006/relationships/image" Target="../media/image173.png"/><Relationship Id="rId92" Type="http://schemas.openxmlformats.org/officeDocument/2006/relationships/image" Target="../media/image192.gi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31.gif"/><Relationship Id="rId24" Type="http://schemas.openxmlformats.org/officeDocument/2006/relationships/image" Target="../media/image127.gif"/><Relationship Id="rId40" Type="http://schemas.openxmlformats.org/officeDocument/2006/relationships/image" Target="../media/image142.png"/><Relationship Id="rId45" Type="http://schemas.openxmlformats.org/officeDocument/2006/relationships/image" Target="../media/image147.gif"/><Relationship Id="rId66" Type="http://schemas.openxmlformats.org/officeDocument/2006/relationships/image" Target="../media/image168.gif"/><Relationship Id="rId87" Type="http://schemas.openxmlformats.org/officeDocument/2006/relationships/image" Target="../media/image187.gif"/><Relationship Id="rId110" Type="http://schemas.openxmlformats.org/officeDocument/2006/relationships/image" Target="../media/image210.png"/><Relationship Id="rId115" Type="http://schemas.openxmlformats.org/officeDocument/2006/relationships/image" Target="../media/image215.gif"/><Relationship Id="rId131" Type="http://schemas.openxmlformats.org/officeDocument/2006/relationships/image" Target="../media/image231.png"/><Relationship Id="rId136" Type="http://schemas.openxmlformats.org/officeDocument/2006/relationships/image" Target="../media/image236.gif"/><Relationship Id="rId61" Type="http://schemas.openxmlformats.org/officeDocument/2006/relationships/image" Target="../media/image163.gif"/><Relationship Id="rId82" Type="http://schemas.openxmlformats.org/officeDocument/2006/relationships/image" Target="../media/image184.png"/><Relationship Id="rId19" Type="http://schemas.openxmlformats.org/officeDocument/2006/relationships/image" Target="../media/image122.png"/><Relationship Id="rId14" Type="http://schemas.openxmlformats.org/officeDocument/2006/relationships/image" Target="../media/image25.gif"/><Relationship Id="rId30" Type="http://schemas.openxmlformats.org/officeDocument/2006/relationships/image" Target="../media/image132.png"/><Relationship Id="rId35" Type="http://schemas.openxmlformats.org/officeDocument/2006/relationships/image" Target="../media/image137.gif"/><Relationship Id="rId56" Type="http://schemas.openxmlformats.org/officeDocument/2006/relationships/image" Target="../media/image158.gif"/><Relationship Id="rId77" Type="http://schemas.openxmlformats.org/officeDocument/2006/relationships/image" Target="../media/image179.png"/><Relationship Id="rId100" Type="http://schemas.openxmlformats.org/officeDocument/2006/relationships/image" Target="../media/image200.gif"/><Relationship Id="rId105" Type="http://schemas.openxmlformats.org/officeDocument/2006/relationships/image" Target="../media/image205.png"/><Relationship Id="rId126" Type="http://schemas.openxmlformats.org/officeDocument/2006/relationships/image" Target="../media/image226.png"/><Relationship Id="rId8" Type="http://schemas.openxmlformats.org/officeDocument/2006/relationships/image" Target="../media/image113.png"/><Relationship Id="rId51" Type="http://schemas.openxmlformats.org/officeDocument/2006/relationships/image" Target="../media/image153.png"/><Relationship Id="rId72" Type="http://schemas.openxmlformats.org/officeDocument/2006/relationships/image" Target="../media/image174.png"/><Relationship Id="rId93" Type="http://schemas.openxmlformats.org/officeDocument/2006/relationships/image" Target="../media/image193.gif"/><Relationship Id="rId98" Type="http://schemas.openxmlformats.org/officeDocument/2006/relationships/image" Target="../media/image198.gif"/><Relationship Id="rId121" Type="http://schemas.openxmlformats.org/officeDocument/2006/relationships/image" Target="../media/image221.png"/><Relationship Id="rId142" Type="http://schemas.openxmlformats.org/officeDocument/2006/relationships/image" Target="../media/image8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gif"/><Relationship Id="rId3" Type="http://schemas.openxmlformats.org/officeDocument/2006/relationships/image" Target="../media/image244.gif"/><Relationship Id="rId7" Type="http://schemas.openxmlformats.org/officeDocument/2006/relationships/image" Target="../media/image24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47.gif"/><Relationship Id="rId11" Type="http://schemas.openxmlformats.org/officeDocument/2006/relationships/image" Target="../media/image252.png"/><Relationship Id="rId5" Type="http://schemas.openxmlformats.org/officeDocument/2006/relationships/image" Target="../media/image246.gif"/><Relationship Id="rId10" Type="http://schemas.openxmlformats.org/officeDocument/2006/relationships/image" Target="../media/image251.gif"/><Relationship Id="rId4" Type="http://schemas.openxmlformats.org/officeDocument/2006/relationships/image" Target="../media/image245.gif"/><Relationship Id="rId9" Type="http://schemas.openxmlformats.org/officeDocument/2006/relationships/image" Target="../media/image25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gi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9" Type="http://schemas.openxmlformats.org/officeDocument/2006/relationships/image" Target="../media/image260.gi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0.gif"/><Relationship Id="rId21" Type="http://schemas.openxmlformats.org/officeDocument/2006/relationships/image" Target="../media/image276.gif"/><Relationship Id="rId42" Type="http://schemas.openxmlformats.org/officeDocument/2006/relationships/image" Target="../media/image85.gif"/><Relationship Id="rId47" Type="http://schemas.openxmlformats.org/officeDocument/2006/relationships/image" Target="../media/image118.gif"/><Relationship Id="rId63" Type="http://schemas.openxmlformats.org/officeDocument/2006/relationships/image" Target="../media/image147.gif"/><Relationship Id="rId68" Type="http://schemas.openxmlformats.org/officeDocument/2006/relationships/image" Target="../media/image151.gif"/><Relationship Id="rId84" Type="http://schemas.openxmlformats.org/officeDocument/2006/relationships/image" Target="../media/image121.gif"/><Relationship Id="rId89" Type="http://schemas.openxmlformats.org/officeDocument/2006/relationships/image" Target="../media/image301.gif"/><Relationship Id="rId112" Type="http://schemas.openxmlformats.org/officeDocument/2006/relationships/image" Target="../media/image313.png"/><Relationship Id="rId2" Type="http://schemas.openxmlformats.org/officeDocument/2006/relationships/image" Target="../media/image14.gif"/><Relationship Id="rId16" Type="http://schemas.openxmlformats.org/officeDocument/2006/relationships/image" Target="../media/image271.gif"/><Relationship Id="rId29" Type="http://schemas.openxmlformats.org/officeDocument/2006/relationships/image" Target="../media/image281.gif"/><Relationship Id="rId107" Type="http://schemas.openxmlformats.org/officeDocument/2006/relationships/image" Target="../media/image309.gif"/><Relationship Id="rId11" Type="http://schemas.openxmlformats.org/officeDocument/2006/relationships/image" Target="../media/image266.gif"/><Relationship Id="rId24" Type="http://schemas.openxmlformats.org/officeDocument/2006/relationships/image" Target="../media/image279.gif"/><Relationship Id="rId32" Type="http://schemas.openxmlformats.org/officeDocument/2006/relationships/image" Target="../media/image283.gif"/><Relationship Id="rId37" Type="http://schemas.openxmlformats.org/officeDocument/2006/relationships/image" Target="../media/image286.gif"/><Relationship Id="rId40" Type="http://schemas.openxmlformats.org/officeDocument/2006/relationships/image" Target="../media/image18.gif"/><Relationship Id="rId45" Type="http://schemas.openxmlformats.org/officeDocument/2006/relationships/image" Target="../media/image133.gif"/><Relationship Id="rId53" Type="http://schemas.openxmlformats.org/officeDocument/2006/relationships/image" Target="../media/image137.gif"/><Relationship Id="rId58" Type="http://schemas.openxmlformats.org/officeDocument/2006/relationships/image" Target="../media/image291.gif"/><Relationship Id="rId66" Type="http://schemas.openxmlformats.org/officeDocument/2006/relationships/image" Target="../media/image149.gif"/><Relationship Id="rId74" Type="http://schemas.openxmlformats.org/officeDocument/2006/relationships/image" Target="../media/image177.gif"/><Relationship Id="rId79" Type="http://schemas.openxmlformats.org/officeDocument/2006/relationships/image" Target="../media/image297.gif"/><Relationship Id="rId87" Type="http://schemas.openxmlformats.org/officeDocument/2006/relationships/image" Target="../media/image299.gif"/><Relationship Id="rId102" Type="http://schemas.openxmlformats.org/officeDocument/2006/relationships/image" Target="../media/image55.gif"/><Relationship Id="rId110" Type="http://schemas.openxmlformats.org/officeDocument/2006/relationships/image" Target="../media/image311.gif"/><Relationship Id="rId5" Type="http://schemas.openxmlformats.org/officeDocument/2006/relationships/image" Target="../media/image185.gif"/><Relationship Id="rId61" Type="http://schemas.openxmlformats.org/officeDocument/2006/relationships/image" Target="../media/image145.gif"/><Relationship Id="rId82" Type="http://schemas.openxmlformats.org/officeDocument/2006/relationships/image" Target="../media/image128.gif"/><Relationship Id="rId90" Type="http://schemas.openxmlformats.org/officeDocument/2006/relationships/image" Target="../media/image161.gif"/><Relationship Id="rId95" Type="http://schemas.openxmlformats.org/officeDocument/2006/relationships/image" Target="../media/image166.gif"/><Relationship Id="rId19" Type="http://schemas.openxmlformats.org/officeDocument/2006/relationships/image" Target="../media/image274.gif"/><Relationship Id="rId14" Type="http://schemas.openxmlformats.org/officeDocument/2006/relationships/image" Target="../media/image269.gif"/><Relationship Id="rId22" Type="http://schemas.openxmlformats.org/officeDocument/2006/relationships/image" Target="../media/image277.gif"/><Relationship Id="rId27" Type="http://schemas.openxmlformats.org/officeDocument/2006/relationships/image" Target="../media/image168.gif"/><Relationship Id="rId30" Type="http://schemas.openxmlformats.org/officeDocument/2006/relationships/image" Target="../media/image282.gif"/><Relationship Id="rId35" Type="http://schemas.openxmlformats.org/officeDocument/2006/relationships/image" Target="../media/image25.gif"/><Relationship Id="rId43" Type="http://schemas.openxmlformats.org/officeDocument/2006/relationships/image" Target="../media/image106.gif"/><Relationship Id="rId48" Type="http://schemas.openxmlformats.org/officeDocument/2006/relationships/image" Target="../media/image119.gif"/><Relationship Id="rId56" Type="http://schemas.openxmlformats.org/officeDocument/2006/relationships/image" Target="../media/image75.gif"/><Relationship Id="rId64" Type="http://schemas.openxmlformats.org/officeDocument/2006/relationships/image" Target="../media/image148.gif"/><Relationship Id="rId69" Type="http://schemas.openxmlformats.org/officeDocument/2006/relationships/image" Target="../media/image152.gif"/><Relationship Id="rId77" Type="http://schemas.openxmlformats.org/officeDocument/2006/relationships/image" Target="../media/image125.gif"/><Relationship Id="rId100" Type="http://schemas.openxmlformats.org/officeDocument/2006/relationships/image" Target="../media/image305.gif"/><Relationship Id="rId105" Type="http://schemas.openxmlformats.org/officeDocument/2006/relationships/image" Target="../media/image42.gif"/><Relationship Id="rId113" Type="http://schemas.openxmlformats.org/officeDocument/2006/relationships/image" Target="../media/image314.gif"/><Relationship Id="rId8" Type="http://schemas.openxmlformats.org/officeDocument/2006/relationships/image" Target="../media/image263.gif"/><Relationship Id="rId51" Type="http://schemas.openxmlformats.org/officeDocument/2006/relationships/image" Target="../media/image136.gif"/><Relationship Id="rId72" Type="http://schemas.openxmlformats.org/officeDocument/2006/relationships/image" Target="../media/image155.gif"/><Relationship Id="rId80" Type="http://schemas.openxmlformats.org/officeDocument/2006/relationships/image" Target="../media/image298.gif"/><Relationship Id="rId85" Type="http://schemas.openxmlformats.org/officeDocument/2006/relationships/image" Target="../media/image46.gif"/><Relationship Id="rId93" Type="http://schemas.openxmlformats.org/officeDocument/2006/relationships/image" Target="../media/image164.gif"/><Relationship Id="rId98" Type="http://schemas.openxmlformats.org/officeDocument/2006/relationships/image" Target="../media/image303.gif"/><Relationship Id="rId3" Type="http://schemas.openxmlformats.org/officeDocument/2006/relationships/image" Target="../media/image261.gif"/><Relationship Id="rId12" Type="http://schemas.openxmlformats.org/officeDocument/2006/relationships/image" Target="../media/image267.gif"/><Relationship Id="rId17" Type="http://schemas.openxmlformats.org/officeDocument/2006/relationships/image" Target="../media/image272.gif"/><Relationship Id="rId25" Type="http://schemas.openxmlformats.org/officeDocument/2006/relationships/image" Target="../media/image116.gif"/><Relationship Id="rId33" Type="http://schemas.openxmlformats.org/officeDocument/2006/relationships/image" Target="../media/image284.gif"/><Relationship Id="rId38" Type="http://schemas.openxmlformats.org/officeDocument/2006/relationships/image" Target="../media/image287.gif"/><Relationship Id="rId46" Type="http://schemas.openxmlformats.org/officeDocument/2006/relationships/image" Target="../media/image290.gif"/><Relationship Id="rId59" Type="http://schemas.openxmlformats.org/officeDocument/2006/relationships/image" Target="../media/image61.gif"/><Relationship Id="rId67" Type="http://schemas.openxmlformats.org/officeDocument/2006/relationships/image" Target="../media/image150.gif"/><Relationship Id="rId103" Type="http://schemas.openxmlformats.org/officeDocument/2006/relationships/image" Target="../media/image307.gif"/><Relationship Id="rId108" Type="http://schemas.openxmlformats.org/officeDocument/2006/relationships/image" Target="../media/image158.gif"/><Relationship Id="rId20" Type="http://schemas.openxmlformats.org/officeDocument/2006/relationships/image" Target="../media/image275.gif"/><Relationship Id="rId41" Type="http://schemas.openxmlformats.org/officeDocument/2006/relationships/image" Target="../media/image28.gif"/><Relationship Id="rId54" Type="http://schemas.openxmlformats.org/officeDocument/2006/relationships/image" Target="../media/image138.gif"/><Relationship Id="rId62" Type="http://schemas.openxmlformats.org/officeDocument/2006/relationships/image" Target="../media/image146.gif"/><Relationship Id="rId70" Type="http://schemas.openxmlformats.org/officeDocument/2006/relationships/image" Target="../media/image69.gif"/><Relationship Id="rId75" Type="http://schemas.openxmlformats.org/officeDocument/2006/relationships/image" Target="../media/image294.gif"/><Relationship Id="rId83" Type="http://schemas.openxmlformats.org/officeDocument/2006/relationships/image" Target="../media/image86.gif"/><Relationship Id="rId88" Type="http://schemas.openxmlformats.org/officeDocument/2006/relationships/image" Target="../media/image300.gif"/><Relationship Id="rId91" Type="http://schemas.openxmlformats.org/officeDocument/2006/relationships/image" Target="../media/image162.gif"/><Relationship Id="rId96" Type="http://schemas.openxmlformats.org/officeDocument/2006/relationships/image" Target="../media/image167.gif"/><Relationship Id="rId111" Type="http://schemas.openxmlformats.org/officeDocument/2006/relationships/image" Target="../media/image312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62.gif"/><Relationship Id="rId15" Type="http://schemas.openxmlformats.org/officeDocument/2006/relationships/image" Target="../media/image270.gif"/><Relationship Id="rId23" Type="http://schemas.openxmlformats.org/officeDocument/2006/relationships/image" Target="../media/image278.gif"/><Relationship Id="rId28" Type="http://schemas.openxmlformats.org/officeDocument/2006/relationships/image" Target="../media/image169.gif"/><Relationship Id="rId36" Type="http://schemas.openxmlformats.org/officeDocument/2006/relationships/image" Target="../media/image159.gif"/><Relationship Id="rId49" Type="http://schemas.openxmlformats.org/officeDocument/2006/relationships/image" Target="../media/image134.gif"/><Relationship Id="rId57" Type="http://schemas.openxmlformats.org/officeDocument/2006/relationships/image" Target="../media/image141.gif"/><Relationship Id="rId106" Type="http://schemas.openxmlformats.org/officeDocument/2006/relationships/image" Target="../media/image156.gif"/><Relationship Id="rId114" Type="http://schemas.openxmlformats.org/officeDocument/2006/relationships/image" Target="../media/image315.gif"/><Relationship Id="rId10" Type="http://schemas.openxmlformats.org/officeDocument/2006/relationships/image" Target="../media/image265.gif"/><Relationship Id="rId31" Type="http://schemas.openxmlformats.org/officeDocument/2006/relationships/image" Target="../media/image160.gif"/><Relationship Id="rId44" Type="http://schemas.openxmlformats.org/officeDocument/2006/relationships/image" Target="../media/image289.gif"/><Relationship Id="rId52" Type="http://schemas.openxmlformats.org/officeDocument/2006/relationships/image" Target="../media/image131.gif"/><Relationship Id="rId60" Type="http://schemas.openxmlformats.org/officeDocument/2006/relationships/image" Target="../media/image144.gif"/><Relationship Id="rId65" Type="http://schemas.openxmlformats.org/officeDocument/2006/relationships/image" Target="../media/image178.gif"/><Relationship Id="rId73" Type="http://schemas.openxmlformats.org/officeDocument/2006/relationships/image" Target="../media/image293.png"/><Relationship Id="rId78" Type="http://schemas.openxmlformats.org/officeDocument/2006/relationships/image" Target="../media/image296.gif"/><Relationship Id="rId81" Type="http://schemas.openxmlformats.org/officeDocument/2006/relationships/image" Target="../media/image127.gif"/><Relationship Id="rId86" Type="http://schemas.openxmlformats.org/officeDocument/2006/relationships/image" Target="../media/image123.gif"/><Relationship Id="rId94" Type="http://schemas.openxmlformats.org/officeDocument/2006/relationships/image" Target="../media/image165.gif"/><Relationship Id="rId99" Type="http://schemas.openxmlformats.org/officeDocument/2006/relationships/image" Target="../media/image304.gif"/><Relationship Id="rId101" Type="http://schemas.openxmlformats.org/officeDocument/2006/relationships/image" Target="../media/image306.gif"/><Relationship Id="rId4" Type="http://schemas.openxmlformats.org/officeDocument/2006/relationships/image" Target="../media/image13.gif"/><Relationship Id="rId9" Type="http://schemas.openxmlformats.org/officeDocument/2006/relationships/image" Target="../media/image264.gif"/><Relationship Id="rId13" Type="http://schemas.openxmlformats.org/officeDocument/2006/relationships/image" Target="../media/image268.gif"/><Relationship Id="rId18" Type="http://schemas.openxmlformats.org/officeDocument/2006/relationships/image" Target="../media/image273.gif"/><Relationship Id="rId39" Type="http://schemas.openxmlformats.org/officeDocument/2006/relationships/image" Target="../media/image288.gif"/><Relationship Id="rId109" Type="http://schemas.openxmlformats.org/officeDocument/2006/relationships/image" Target="../media/image310.gif"/><Relationship Id="rId34" Type="http://schemas.openxmlformats.org/officeDocument/2006/relationships/image" Target="../media/image285.gif"/><Relationship Id="rId50" Type="http://schemas.openxmlformats.org/officeDocument/2006/relationships/image" Target="../media/image135.gif"/><Relationship Id="rId55" Type="http://schemas.openxmlformats.org/officeDocument/2006/relationships/image" Target="../media/image139.gif"/><Relationship Id="rId76" Type="http://schemas.openxmlformats.org/officeDocument/2006/relationships/image" Target="../media/image295.gif"/><Relationship Id="rId97" Type="http://schemas.openxmlformats.org/officeDocument/2006/relationships/image" Target="../media/image302.gif"/><Relationship Id="rId104" Type="http://schemas.openxmlformats.org/officeDocument/2006/relationships/image" Target="../media/image308.png"/><Relationship Id="rId7" Type="http://schemas.openxmlformats.org/officeDocument/2006/relationships/image" Target="../media/image130.gif"/><Relationship Id="rId71" Type="http://schemas.openxmlformats.org/officeDocument/2006/relationships/image" Target="../media/image292.gif"/><Relationship Id="rId92" Type="http://schemas.openxmlformats.org/officeDocument/2006/relationships/image" Target="../media/image16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out us-01.jpg">
            <a:extLst>
              <a:ext uri="{FF2B5EF4-FFF2-40B4-BE49-F238E27FC236}">
                <a16:creationId xmlns:a16="http://schemas.microsoft.com/office/drawing/2014/main" id="{CCFB0404-11AD-48B3-92AB-BB531631CCC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5152" y="-583604"/>
            <a:ext cx="12263365" cy="86211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AD7FC3-FFB7-4E43-A5B6-70A0C4E5AD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5589240"/>
            <a:ext cx="12192000" cy="1512168"/>
          </a:xfrm>
          <a:prstGeom prst="rect">
            <a:avLst/>
          </a:prstGeom>
          <a:solidFill>
            <a:srgbClr val="17144C"/>
          </a:solidFill>
          <a:ln w="9525">
            <a:noFill/>
            <a:miter lim="800000"/>
            <a:headEnd/>
            <a:tailEnd/>
          </a:ln>
        </p:spPr>
        <p:txBody>
          <a:bodyPr wrap="square" tIns="180000" anchor="t" anchorCtr="0">
            <a:noAutofit/>
          </a:bodyPr>
          <a:lstStyle/>
          <a:p>
            <a:pPr marL="514350" indent="-514350" algn="ctr"/>
            <a:endParaRPr kumimoji="0" lang="en-US" altLang="zh-TW" sz="11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marL="514338" indent="-514338" algn="ctr"/>
            <a:r>
              <a:rPr lang="en-US" altLang="zh-CN" sz="2400" b="1" dirty="0">
                <a:solidFill>
                  <a:schemeClr val="accent4"/>
                </a:solidFill>
              </a:rPr>
              <a:t>Digital Payment Development in Asia</a:t>
            </a:r>
            <a:endParaRPr kumimoji="0" lang="en-US" altLang="zh-TW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DBA31-75C2-440A-8862-0B2FA117A345}"/>
              </a:ext>
            </a:extLst>
          </p:cNvPr>
          <p:cNvSpPr txBox="1"/>
          <p:nvPr/>
        </p:nvSpPr>
        <p:spPr>
          <a:xfrm>
            <a:off x="1703512" y="634532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/>
                </a:solidFill>
                <a:cs typeface="Arial" panose="020B0604020202020204" pitchFamily="34" charset="0"/>
              </a:rPr>
              <a:t>Hong Kong . Australia . China . India . Indonesia . Japan . Malaysia . Philippines . Singapore . Taiwan . Thailand . Vietnam . United Kingdom</a:t>
            </a:r>
            <a:endParaRPr lang="zh-TW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CF097-9CCC-4403-AB76-9B194799FC31}"/>
              </a:ext>
            </a:extLst>
          </p:cNvPr>
          <p:cNvSpPr/>
          <p:nvPr/>
        </p:nvSpPr>
        <p:spPr>
          <a:xfrm>
            <a:off x="10122954" y="4029888"/>
            <a:ext cx="1449115" cy="12464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spcAft>
                <a:spcPts val="600"/>
              </a:spcAft>
            </a:pPr>
            <a:r>
              <a:rPr kumimoji="0" lang="en-US" altLang="zh-CN" b="1" dirty="0">
                <a:solidFill>
                  <a:schemeClr val="tx2"/>
                </a:solidFill>
                <a:cs typeface="Arial" panose="020B0604020202020204" pitchFamily="34" charset="0"/>
              </a:rPr>
              <a:t>Joseph Chan</a:t>
            </a:r>
            <a:endParaRPr kumimoji="0" lang="en-US" altLang="zh-CN" sz="16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kumimoji="0" lang="en-US" altLang="zh-CN" sz="1600" dirty="0">
                <a:solidFill>
                  <a:schemeClr val="tx2"/>
                </a:solidFill>
                <a:cs typeface="Arial" panose="020B0604020202020204" pitchFamily="34" charset="0"/>
              </a:rPr>
              <a:t>CEO&amp; Founder</a:t>
            </a:r>
          </a:p>
          <a:p>
            <a:pPr algn="r">
              <a:spcAft>
                <a:spcPts val="600"/>
              </a:spcAft>
            </a:pPr>
            <a:r>
              <a:rPr kumimoji="0" lang="en-US" altLang="zh-CN" sz="1600" dirty="0" err="1">
                <a:solidFill>
                  <a:schemeClr val="tx2"/>
                </a:solidFill>
                <a:cs typeface="Arial" panose="020B0604020202020204" pitchFamily="34" charset="0"/>
              </a:rPr>
              <a:t>AsiaPay</a:t>
            </a:r>
            <a:endParaRPr kumimoji="0" lang="en-US" altLang="zh-CN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kumimoji="0" lang="en-US" altLang="zh-CN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7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iapay logoçåçæå°çµæ">
            <a:extLst>
              <a:ext uri="{FF2B5EF4-FFF2-40B4-BE49-F238E27FC236}">
                <a16:creationId xmlns:a16="http://schemas.microsoft.com/office/drawing/2014/main" id="{4941CABA-5A44-4019-8407-29138BB15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0"/>
          <a:stretch/>
        </p:blipFill>
        <p:spPr bwMode="auto">
          <a:xfrm>
            <a:off x="5282810" y="2184982"/>
            <a:ext cx="1626389" cy="6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siapay logoçåçæå°çµæ">
            <a:extLst>
              <a:ext uri="{FF2B5EF4-FFF2-40B4-BE49-F238E27FC236}">
                <a16:creationId xmlns:a16="http://schemas.microsoft.com/office/drawing/2014/main" id="{564BDCF6-14A4-4D30-AE3B-DE9953BE8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7"/>
          <a:stretch/>
        </p:blipFill>
        <p:spPr bwMode="auto">
          <a:xfrm>
            <a:off x="5282810" y="2918056"/>
            <a:ext cx="162638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A2958C-BF20-4490-97F6-4C792D3FB11A}"/>
              </a:ext>
            </a:extLst>
          </p:cNvPr>
          <p:cNvSpPr/>
          <p:nvPr/>
        </p:nvSpPr>
        <p:spPr bwMode="auto">
          <a:xfrm>
            <a:off x="5509075" y="3638136"/>
            <a:ext cx="1440160" cy="3231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E8682-5086-44A3-822F-DFCB79454E1B}"/>
              </a:ext>
            </a:extLst>
          </p:cNvPr>
          <p:cNvSpPr/>
          <p:nvPr/>
        </p:nvSpPr>
        <p:spPr>
          <a:xfrm>
            <a:off x="3669612" y="4566961"/>
            <a:ext cx="505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SIMPLE </a:t>
            </a:r>
            <a:r>
              <a:rPr lang="en-US" altLang="zh-TW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Batang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en-US" altLang="zh-CN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CONVENIENT </a:t>
            </a:r>
            <a:r>
              <a:rPr lang="en-US" altLang="zh-TW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Batang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en-US" altLang="zh-CN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SECURE </a:t>
            </a:r>
            <a:r>
              <a:rPr lang="en-US" altLang="zh-TW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Batang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en-US" altLang="zh-CN" spc="19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TRUST</a:t>
            </a:r>
            <a:endParaRPr lang="en-US" altLang="zh-TW" spc="190" dirty="0">
              <a:solidFill>
                <a:schemeClr val="bg2">
                  <a:lumMod val="50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30B172-6FDD-45E9-A96D-4299387C6916}"/>
              </a:ext>
            </a:extLst>
          </p:cNvPr>
          <p:cNvSpPr/>
          <p:nvPr/>
        </p:nvSpPr>
        <p:spPr bwMode="auto">
          <a:xfrm>
            <a:off x="5159896" y="0"/>
            <a:ext cx="1440160" cy="21849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650D42-DBEA-40F3-9C43-7D340A523D69}"/>
              </a:ext>
            </a:extLst>
          </p:cNvPr>
          <p:cNvSpPr/>
          <p:nvPr/>
        </p:nvSpPr>
        <p:spPr bwMode="auto">
          <a:xfrm>
            <a:off x="3248898" y="5169291"/>
            <a:ext cx="5262156" cy="2058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pic>
        <p:nvPicPr>
          <p:cNvPr id="27" name="Picture 26" descr="city nights">
            <a:extLst>
              <a:ext uri="{FF2B5EF4-FFF2-40B4-BE49-F238E27FC236}">
                <a16:creationId xmlns:a16="http://schemas.microsoft.com/office/drawing/2014/main" id="{64960CC3-97BF-4D29-9C4C-51777E7C5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5" t="72748" r="5495"/>
          <a:stretch/>
        </p:blipFill>
        <p:spPr bwMode="auto">
          <a:xfrm>
            <a:off x="7743917" y="5001281"/>
            <a:ext cx="4448083" cy="1868195"/>
          </a:xfrm>
          <a:custGeom>
            <a:avLst/>
            <a:gdLst>
              <a:gd name="connsiteX0" fmla="*/ 4448083 w 4448083"/>
              <a:gd name="connsiteY0" fmla="*/ 0 h 1868195"/>
              <a:gd name="connsiteX1" fmla="*/ 4448083 w 4448083"/>
              <a:gd name="connsiteY1" fmla="*/ 1868195 h 1868195"/>
              <a:gd name="connsiteX2" fmla="*/ 0 w 4448083"/>
              <a:gd name="connsiteY2" fmla="*/ 1868195 h 186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8083" h="1868195">
                <a:moveTo>
                  <a:pt x="4448083" y="0"/>
                </a:moveTo>
                <a:lnTo>
                  <a:pt x="4448083" y="1868195"/>
                </a:lnTo>
                <a:lnTo>
                  <a:pt x="0" y="1868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ity nights">
            <a:extLst>
              <a:ext uri="{FF2B5EF4-FFF2-40B4-BE49-F238E27FC236}">
                <a16:creationId xmlns:a16="http://schemas.microsoft.com/office/drawing/2014/main" id="{769CC91F-C590-43B3-8E98-EF79CE5AC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49032" b="11745"/>
          <a:stretch/>
        </p:blipFill>
        <p:spPr bwMode="auto">
          <a:xfrm>
            <a:off x="0" y="0"/>
            <a:ext cx="4671463" cy="6052442"/>
          </a:xfrm>
          <a:custGeom>
            <a:avLst/>
            <a:gdLst>
              <a:gd name="connsiteX0" fmla="*/ 0 w 4671463"/>
              <a:gd name="connsiteY0" fmla="*/ 0 h 6052442"/>
              <a:gd name="connsiteX1" fmla="*/ 4671463 w 4671463"/>
              <a:gd name="connsiteY1" fmla="*/ 0 h 6052442"/>
              <a:gd name="connsiteX2" fmla="*/ 0 w 4671463"/>
              <a:gd name="connsiteY2" fmla="*/ 6052442 h 60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1463" h="6052442">
                <a:moveTo>
                  <a:pt x="0" y="0"/>
                </a:moveTo>
                <a:lnTo>
                  <a:pt x="4671463" y="0"/>
                </a:lnTo>
                <a:lnTo>
                  <a:pt x="0" y="605244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CA6BA6F-A1C2-4E12-AF2C-848F4EB3D758}"/>
              </a:ext>
            </a:extLst>
          </p:cNvPr>
          <p:cNvSpPr/>
          <p:nvPr/>
        </p:nvSpPr>
        <p:spPr bwMode="auto">
          <a:xfrm>
            <a:off x="191344" y="188640"/>
            <a:ext cx="11881320" cy="658388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k</a:t>
            </a:r>
            <a:endParaRPr lang="en-H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AF47B8-B309-4381-86C0-E2278FE5A8F6}"/>
              </a:ext>
            </a:extLst>
          </p:cNvPr>
          <p:cNvSpPr/>
          <p:nvPr/>
        </p:nvSpPr>
        <p:spPr bwMode="auto">
          <a:xfrm rot="1580205">
            <a:off x="6394854" y="2131202"/>
            <a:ext cx="151719" cy="15171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7BA1F-6E4C-4FD9-8D47-42AD0BE9F620}"/>
              </a:ext>
            </a:extLst>
          </p:cNvPr>
          <p:cNvSpPr/>
          <p:nvPr/>
        </p:nvSpPr>
        <p:spPr bwMode="auto">
          <a:xfrm rot="1580205">
            <a:off x="6561226" y="2295978"/>
            <a:ext cx="45719" cy="4571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672B10-78DE-430A-9CD7-9625927B8729}"/>
              </a:ext>
            </a:extLst>
          </p:cNvPr>
          <p:cNvSpPr/>
          <p:nvPr/>
        </p:nvSpPr>
        <p:spPr bwMode="auto">
          <a:xfrm>
            <a:off x="6305140" y="3913415"/>
            <a:ext cx="3384376" cy="6027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2A33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with </a:t>
            </a:r>
            <a:r>
              <a:rPr lang="en-US" sz="2800" dirty="0" err="1">
                <a:solidFill>
                  <a:srgbClr val="2A33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AsiaPay</a:t>
            </a:r>
            <a:r>
              <a:rPr lang="en-US" sz="2800" dirty="0">
                <a:solidFill>
                  <a:srgbClr val="2A33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H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A32700-331B-4D71-A718-792DACE5907C}"/>
              </a:ext>
            </a:extLst>
          </p:cNvPr>
          <p:cNvSpPr/>
          <p:nvPr/>
        </p:nvSpPr>
        <p:spPr>
          <a:xfrm>
            <a:off x="3433368" y="3913415"/>
            <a:ext cx="3021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A33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 the Way. </a:t>
            </a:r>
            <a:endParaRPr lang="en-H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35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1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667">
                                          <p:cBhvr additive="base">
                                            <p:cTn id="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667">
                                          <p:cBhvr additive="base">
                                            <p:cTn id="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1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667">
                                          <p:cBhvr additive="base">
                                            <p:cTn id="1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667">
                                          <p:cBhvr additive="base"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1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Motion origin="layout" path="M -2.22222E-6 7.40741E-7 L 0.01111 -0.0169 " pathEditMode="relative" rAng="0" ptsTypes="AA">
                                          <p:cBhvr>
                                            <p:cTn id="1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600" y="-85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grpId="2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decel="50000" fill="hold" grpId="1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Motion origin="layout" path="M 1.38889E-6 -2.96296E-6 L 0.01111 -0.0169 " pathEditMode="relative" rAng="0" ptsTypes="AA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600" y="-85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grpId="2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8" presetID="2" presetClass="entr" presetSubtype="4" decel="4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1" grpId="1" animBg="1"/>
          <p:bldP spid="11" grpId="2" animBg="1"/>
          <p:bldP spid="17" grpId="0" animBg="1"/>
          <p:bldP spid="17" grpId="1" animBg="1"/>
          <p:bldP spid="17" grpId="2" animBg="1"/>
          <p:bldP spid="13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1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Motion origin="layout" path="M -2.22222E-6 7.40741E-7 L 0.01111 -0.0169 " pathEditMode="relative" rAng="0" ptsTypes="AA">
                                          <p:cBhvr>
                                            <p:cTn id="1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600" y="-85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grpId="2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decel="50000" fill="hold" grpId="1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Motion origin="layout" path="M 1.38889E-6 -2.96296E-6 L 0.01111 -0.0169 " pathEditMode="relative" rAng="0" ptsTypes="AA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600" y="-85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grpId="2" nodeType="withEffect">
                                      <p:stCondLst>
                                        <p:cond delay="15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8" presetID="2" presetClass="entr" presetSubtype="4" decel="4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1" grpId="1" animBg="1"/>
          <p:bldP spid="11" grpId="2" animBg="1"/>
          <p:bldP spid="17" grpId="0" animBg="1"/>
          <p:bldP spid="17" grpId="1" animBg="1"/>
          <p:bldP spid="17" grpId="2" animBg="1"/>
          <p:bldP spid="13" grpId="0" animBg="1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www.tobydesforges.com/wp-content/uploads/2013/01/shoppin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1"/>
            <a:ext cx="6096364" cy="3861033"/>
          </a:xfrm>
          <a:prstGeom prst="rect">
            <a:avLst/>
          </a:prstGeom>
          <a:noFill/>
        </p:spPr>
      </p:pic>
      <p:pic>
        <p:nvPicPr>
          <p:cNvPr id="4915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794" y="-50340"/>
            <a:ext cx="6351106" cy="4763330"/>
          </a:xfrm>
          <a:prstGeom prst="rect">
            <a:avLst/>
          </a:prstGeom>
          <a:noFill/>
        </p:spPr>
      </p:pic>
      <p:sp>
        <p:nvSpPr>
          <p:cNvPr id="35844" name="AutoShape 4" descr="Image result for payment technology 2015"/>
          <p:cNvSpPr>
            <a:spLocks noChangeAspect="1" noChangeArrowheads="1"/>
          </p:cNvSpPr>
          <p:nvPr/>
        </p:nvSpPr>
        <p:spPr bwMode="auto">
          <a:xfrm>
            <a:off x="1524000" y="130424"/>
            <a:ext cx="304800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6817" y="289946"/>
            <a:ext cx="5176417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23" b="1" dirty="0"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Shoppers in Digital Age</a:t>
            </a:r>
            <a:endParaRPr lang="en-US" b="1" dirty="0"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913C7-32C5-46F0-ACA7-A617738D2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501008"/>
            <a:ext cx="6436750" cy="4142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3A7D8-4FE2-41AB-B1BD-68BDA4756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3501008"/>
            <a:ext cx="5912902" cy="5384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7B89FA-8728-4745-9F71-69B6073C1DF1}"/>
              </a:ext>
            </a:extLst>
          </p:cNvPr>
          <p:cNvCxnSpPr>
            <a:cxnSpLocks/>
          </p:cNvCxnSpPr>
          <p:nvPr/>
        </p:nvCxnSpPr>
        <p:spPr bwMode="auto">
          <a:xfrm>
            <a:off x="21220" y="3465734"/>
            <a:ext cx="12223498" cy="35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00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three women using smartphones">
            <a:extLst>
              <a:ext uri="{FF2B5EF4-FFF2-40B4-BE49-F238E27FC236}">
                <a16:creationId xmlns:a16="http://schemas.microsoft.com/office/drawing/2014/main" id="{264C4D0F-9D91-4317-8671-2746A518A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" r="600"/>
          <a:stretch/>
        </p:blipFill>
        <p:spPr bwMode="auto">
          <a:xfrm>
            <a:off x="1530056" y="980729"/>
            <a:ext cx="9137949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4EE1334D-1C68-4763-8498-6A10FE9C7B20}"/>
              </a:ext>
            </a:extLst>
          </p:cNvPr>
          <p:cNvSpPr/>
          <p:nvPr/>
        </p:nvSpPr>
        <p:spPr bwMode="auto">
          <a:xfrm>
            <a:off x="1524000" y="938059"/>
            <a:ext cx="9144000" cy="5919945"/>
          </a:xfrm>
          <a:prstGeom prst="rect">
            <a:avLst/>
          </a:prstGeom>
          <a:solidFill>
            <a:srgbClr val="FFFFFF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64EF5F7-24B5-4725-8DFC-D6CE1F61E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86"/>
          <a:stretch/>
        </p:blipFill>
        <p:spPr>
          <a:xfrm>
            <a:off x="4655840" y="2708920"/>
            <a:ext cx="1283400" cy="2700762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A21E46A1-2BB3-4BAF-BE13-1B8D6829B901}"/>
              </a:ext>
            </a:extLst>
          </p:cNvPr>
          <p:cNvSpPr/>
          <p:nvPr/>
        </p:nvSpPr>
        <p:spPr>
          <a:xfrm>
            <a:off x="6486520" y="2458818"/>
            <a:ext cx="1548822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514350" indent="-514350"/>
            <a:r>
              <a:rPr kumimoji="0" lang="en-US" altLang="zh-TW" sz="3200" spc="300" dirty="0">
                <a:solidFill>
                  <a:schemeClr val="tx2"/>
                </a:solidFill>
                <a:latin typeface="Tw Cen MT" panose="020B0602020104020603" pitchFamily="34" charset="0"/>
                <a:ea typeface="Microsoft YaHei UI" panose="020B0503020204020204" pitchFamily="34" charset="-122"/>
                <a:cs typeface="Bellefair" panose="00000500000000000000" pitchFamily="50" charset="-79"/>
              </a:rPr>
              <a:t>ETHOD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C9A6A95-ED93-4DB3-9CD1-8310C1873C84}"/>
              </a:ext>
            </a:extLst>
          </p:cNvPr>
          <p:cNvSpPr/>
          <p:nvPr/>
        </p:nvSpPr>
        <p:spPr>
          <a:xfrm>
            <a:off x="6486525" y="3362807"/>
            <a:ext cx="349166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514350" indent="-514350"/>
            <a:r>
              <a:rPr kumimoji="0" lang="en-US" altLang="zh-TW" sz="3200" spc="300" dirty="0">
                <a:solidFill>
                  <a:schemeClr val="tx2"/>
                </a:solidFill>
                <a:latin typeface="Tw Cen MT" panose="020B0602020104020603" pitchFamily="34" charset="0"/>
                <a:ea typeface="Microsoft YaHei UI" panose="020B0503020204020204" pitchFamily="34" charset="-122"/>
                <a:cs typeface="Bellefair" panose="00000500000000000000" pitchFamily="50" charset="-79"/>
              </a:rPr>
              <a:t>NFRASTRUCTURE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136CE8E-A1B6-4A09-9E2C-BFFAE6FAF7CA}"/>
              </a:ext>
            </a:extLst>
          </p:cNvPr>
          <p:cNvSpPr/>
          <p:nvPr/>
        </p:nvSpPr>
        <p:spPr>
          <a:xfrm>
            <a:off x="6486520" y="4266796"/>
            <a:ext cx="179889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514350" indent="-514350"/>
            <a:r>
              <a:rPr kumimoji="0" lang="en-US" altLang="zh-TW" sz="3200" spc="300" dirty="0">
                <a:solidFill>
                  <a:schemeClr val="tx2"/>
                </a:solidFill>
                <a:latin typeface="Tw Cen MT" panose="020B0602020104020603" pitchFamily="34" charset="0"/>
                <a:ea typeface="Microsoft YaHei UI" panose="020B0503020204020204" pitchFamily="34" charset="-122"/>
                <a:cs typeface="Bellefair" panose="00000500000000000000" pitchFamily="50" charset="-79"/>
              </a:rPr>
              <a:t>HANNEL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F67388C-1845-4642-A1CC-8566A24C8ECA}"/>
              </a:ext>
            </a:extLst>
          </p:cNvPr>
          <p:cNvSpPr/>
          <p:nvPr/>
        </p:nvSpPr>
        <p:spPr>
          <a:xfrm>
            <a:off x="6486525" y="5170785"/>
            <a:ext cx="2318263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514350" indent="-514350"/>
            <a:r>
              <a:rPr kumimoji="0" lang="en-US" altLang="zh-TW" sz="3200" spc="300" dirty="0">
                <a:solidFill>
                  <a:schemeClr val="tx2"/>
                </a:solidFill>
                <a:latin typeface="Tw Cen MT" panose="020B0602020104020603" pitchFamily="34" charset="0"/>
                <a:ea typeface="Microsoft YaHei UI" panose="020B0503020204020204" pitchFamily="34" charset="-122"/>
                <a:cs typeface="Bellefair" panose="00000500000000000000" pitchFamily="50" charset="-79"/>
              </a:rPr>
              <a:t>XPERIENCE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814D17-691D-4034-9B5C-22C1606AC12D}"/>
              </a:ext>
            </a:extLst>
          </p:cNvPr>
          <p:cNvGrpSpPr/>
          <p:nvPr/>
        </p:nvGrpSpPr>
        <p:grpSpPr>
          <a:xfrm>
            <a:off x="5593379" y="2266713"/>
            <a:ext cx="792088" cy="792088"/>
            <a:chOff x="3707904" y="2636912"/>
            <a:chExt cx="792088" cy="79208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37163EE-C1D8-4FF2-B562-6085417549BA}"/>
                </a:ext>
              </a:extLst>
            </p:cNvPr>
            <p:cNvSpPr/>
            <p:nvPr/>
          </p:nvSpPr>
          <p:spPr bwMode="auto">
            <a:xfrm>
              <a:off x="3707904" y="2636912"/>
              <a:ext cx="792088" cy="79208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5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6128C7D-8C77-4CA8-B6C8-A16D0C9050B2}"/>
                </a:ext>
              </a:extLst>
            </p:cNvPr>
            <p:cNvSpPr/>
            <p:nvPr/>
          </p:nvSpPr>
          <p:spPr>
            <a:xfrm>
              <a:off x="3775172" y="2644346"/>
              <a:ext cx="65755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indent="-514350" algn="ctr"/>
              <a:r>
                <a:rPr kumimoji="0" lang="en-US" altLang="zh-TW" sz="4400" spc="300" dirty="0">
                  <a:solidFill>
                    <a:schemeClr val="tx2"/>
                  </a:solidFill>
                  <a:latin typeface="Tw Cen MT" panose="020B0602020104020603" pitchFamily="34" charset="0"/>
                  <a:ea typeface="Microsoft YaHei UI" panose="020B0503020204020204" pitchFamily="34" charset="-122"/>
                  <a:cs typeface="Bellefair" panose="00000500000000000000" pitchFamily="50" charset="-79"/>
                </a:rPr>
                <a:t>M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5307783-8F9A-4B03-AE8F-F516AD90669C}"/>
              </a:ext>
            </a:extLst>
          </p:cNvPr>
          <p:cNvGrpSpPr/>
          <p:nvPr/>
        </p:nvGrpSpPr>
        <p:grpSpPr>
          <a:xfrm>
            <a:off x="5593379" y="3166813"/>
            <a:ext cx="792088" cy="792088"/>
            <a:chOff x="3707904" y="3537012"/>
            <a:chExt cx="792088" cy="79208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771E00E-7595-4E2F-9B13-05037D1E89FF}"/>
                </a:ext>
              </a:extLst>
            </p:cNvPr>
            <p:cNvSpPr/>
            <p:nvPr/>
          </p:nvSpPr>
          <p:spPr bwMode="auto">
            <a:xfrm>
              <a:off x="3707904" y="3537012"/>
              <a:ext cx="792088" cy="79208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5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A510F87-A5F0-4ABF-8217-5024EB715278}"/>
                </a:ext>
              </a:extLst>
            </p:cNvPr>
            <p:cNvSpPr/>
            <p:nvPr/>
          </p:nvSpPr>
          <p:spPr>
            <a:xfrm>
              <a:off x="3930663" y="3548335"/>
              <a:ext cx="3465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indent="-514350" algn="ctr"/>
              <a:r>
                <a:rPr kumimoji="0" lang="en-US" altLang="zh-TW" sz="4400" spc="300" dirty="0">
                  <a:solidFill>
                    <a:schemeClr val="tx2"/>
                  </a:solidFill>
                  <a:latin typeface="Tw Cen MT" panose="020B0602020104020603" pitchFamily="34" charset="0"/>
                  <a:ea typeface="Microsoft YaHei UI" panose="020B0503020204020204" pitchFamily="34" charset="-122"/>
                  <a:cs typeface="Bellefair" panose="00000500000000000000" pitchFamily="50" charset="-79"/>
                </a:rPr>
                <a:t>I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1C5A253-EDA9-4D26-9D31-B51F4A6F50F9}"/>
              </a:ext>
            </a:extLst>
          </p:cNvPr>
          <p:cNvGrpSpPr/>
          <p:nvPr/>
        </p:nvGrpSpPr>
        <p:grpSpPr>
          <a:xfrm>
            <a:off x="5593379" y="4066913"/>
            <a:ext cx="792088" cy="792088"/>
            <a:chOff x="3707904" y="4437112"/>
            <a:chExt cx="792088" cy="79208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95D8CD3-6ED1-4B47-90A4-25DD72CA2734}"/>
                </a:ext>
              </a:extLst>
            </p:cNvPr>
            <p:cNvSpPr/>
            <p:nvPr/>
          </p:nvSpPr>
          <p:spPr bwMode="auto">
            <a:xfrm>
              <a:off x="3707904" y="4437112"/>
              <a:ext cx="792088" cy="79208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5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8507CCA-AA92-4EA3-B9A9-A4B4AB2C7D42}"/>
                </a:ext>
              </a:extLst>
            </p:cNvPr>
            <p:cNvSpPr/>
            <p:nvPr/>
          </p:nvSpPr>
          <p:spPr>
            <a:xfrm>
              <a:off x="3821659" y="4452324"/>
              <a:ext cx="56457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indent="-514350" algn="ctr"/>
              <a:r>
                <a:rPr kumimoji="0" lang="en-US" altLang="zh-TW" sz="4400" spc="300" dirty="0">
                  <a:solidFill>
                    <a:schemeClr val="tx2"/>
                  </a:solidFill>
                  <a:latin typeface="Tw Cen MT" panose="020B0602020104020603" pitchFamily="34" charset="0"/>
                  <a:ea typeface="Microsoft YaHei UI" panose="020B0503020204020204" pitchFamily="34" charset="-122"/>
                  <a:cs typeface="Bellefair" panose="00000500000000000000" pitchFamily="50" charset="-79"/>
                </a:rPr>
                <a:t>C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1C0C2A3-866F-4825-9C30-A83EE7D9FE5A}"/>
              </a:ext>
            </a:extLst>
          </p:cNvPr>
          <p:cNvGrpSpPr/>
          <p:nvPr/>
        </p:nvGrpSpPr>
        <p:grpSpPr>
          <a:xfrm>
            <a:off x="5593379" y="4967013"/>
            <a:ext cx="792088" cy="792088"/>
            <a:chOff x="3707904" y="5337212"/>
            <a:chExt cx="792088" cy="79208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8962E81-CBF5-411F-B0EF-ED47893A495C}"/>
                </a:ext>
              </a:extLst>
            </p:cNvPr>
            <p:cNvSpPr/>
            <p:nvPr/>
          </p:nvSpPr>
          <p:spPr bwMode="auto">
            <a:xfrm>
              <a:off x="3707904" y="5337212"/>
              <a:ext cx="792088" cy="79208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5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HK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C6E175-04F9-47AD-A6A0-1905E0CE5CFA}"/>
                </a:ext>
              </a:extLst>
            </p:cNvPr>
            <p:cNvSpPr/>
            <p:nvPr/>
          </p:nvSpPr>
          <p:spPr>
            <a:xfrm>
              <a:off x="3868948" y="5356313"/>
              <a:ext cx="4700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indent="-514350" algn="ctr"/>
              <a:r>
                <a:rPr kumimoji="0" lang="en-US" altLang="zh-TW" sz="4400" spc="300" dirty="0">
                  <a:solidFill>
                    <a:schemeClr val="tx2"/>
                  </a:solidFill>
                  <a:latin typeface="Tw Cen MT" panose="020B0602020104020603" pitchFamily="34" charset="0"/>
                  <a:ea typeface="Microsoft YaHei UI" panose="020B0503020204020204" pitchFamily="34" charset="-122"/>
                  <a:cs typeface="Bellefair" panose="00000500000000000000" pitchFamily="50" charset="-79"/>
                </a:rPr>
                <a:t>E</a:t>
              </a: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DDE0BFF-AC08-4F08-A323-BF7736985261}"/>
              </a:ext>
            </a:extLst>
          </p:cNvPr>
          <p:cNvSpPr/>
          <p:nvPr/>
        </p:nvSpPr>
        <p:spPr>
          <a:xfrm>
            <a:off x="2748503" y="3780939"/>
            <a:ext cx="2221057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14350" indent="-514350" algn="r"/>
            <a:r>
              <a:rPr kumimoji="0" lang="en-US" altLang="zh-TW" sz="3600" spc="300" dirty="0">
                <a:solidFill>
                  <a:schemeClr val="tx2"/>
                </a:solidFill>
                <a:latin typeface="Tw Cen MT" panose="020B0602020104020603" pitchFamily="34" charset="0"/>
                <a:ea typeface="Microsoft YaHei UI" panose="020B0503020204020204" pitchFamily="34" charset="-122"/>
                <a:cs typeface="Bellefair" panose="00000500000000000000" pitchFamily="50" charset="-79"/>
              </a:rPr>
              <a:t>PAYMENT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/>
              <a:t>Payment Disruption</a:t>
            </a:r>
            <a:endParaRPr lang="zh-HK" alt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8EC63-D60E-4359-8C82-ADABC68F2BC6}"/>
              </a:ext>
            </a:extLst>
          </p:cNvPr>
          <p:cNvSpPr/>
          <p:nvPr/>
        </p:nvSpPr>
        <p:spPr>
          <a:xfrm>
            <a:off x="263352" y="0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Disruption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12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1472 -4.44444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01471 2.59259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1472 -4.44444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1471 -3.7037E-7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1472 -4.44444E-6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1471 -4.81481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1472 -4.44444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1471 2.22222E-6 " pathEditMode="relative" rAng="0" ptsTypes="AA">
                                      <p:cBhvr>
                                        <p:cTn id="50" dur="75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826" y="9438"/>
            <a:ext cx="10515600" cy="8641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HK" sz="2400" dirty="0">
                <a:solidFill>
                  <a:srgbClr val="2A3383"/>
                </a:solidFill>
                <a:latin typeface="Arial" pitchFamily="34" charset="0"/>
                <a:cs typeface="Arial" pitchFamily="34" charset="0"/>
              </a:rPr>
              <a:t>Alternative Payments in Asia</a:t>
            </a:r>
            <a:endParaRPr lang="zh-HK" altLang="en-US" sz="2400" dirty="0">
              <a:solidFill>
                <a:srgbClr val="2A338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7C0F11A2-4BC5-4529-9568-70F6ED81E268}"/>
              </a:ext>
            </a:extLst>
          </p:cNvPr>
          <p:cNvGraphicFramePr>
            <a:graphicFrameLocks noGrp="1"/>
          </p:cNvGraphicFramePr>
          <p:nvPr/>
        </p:nvGraphicFramePr>
        <p:xfrm>
          <a:off x="1762068" y="818624"/>
          <a:ext cx="8568192" cy="57000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892260736"/>
                    </a:ext>
                  </a:extLst>
                </a:gridCol>
                <a:gridCol w="7272048">
                  <a:extLst>
                    <a:ext uri="{9D8B030D-6E8A-4147-A177-3AD203B41FA5}">
                      <a16:colId xmlns:a16="http://schemas.microsoft.com/office/drawing/2014/main" val="648909296"/>
                    </a:ext>
                  </a:extLst>
                </a:gridCol>
              </a:tblGrid>
              <a:tr h="365143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zh-TW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85738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858909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943071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92190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705152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330597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Zealand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127071"/>
                  </a:ext>
                </a:extLst>
              </a:tr>
              <a:tr h="680040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071363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00914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104699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50876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02279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26321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r>
                        <a:rPr lang="en-US" altLang="zh-TW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zh-TW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21692"/>
                  </a:ext>
                </a:extLst>
              </a:tr>
            </a:tbl>
          </a:graphicData>
        </a:graphic>
      </p:graphicFrame>
      <p:pic>
        <p:nvPicPr>
          <p:cNvPr id="111" name="Picture 110" descr="pps.png">
            <a:extLst>
              <a:ext uri="{FF2B5EF4-FFF2-40B4-BE49-F238E27FC236}">
                <a16:creationId xmlns:a16="http://schemas.microsoft.com/office/drawing/2014/main" id="{84368729-BB8B-4A26-A3FB-90F1551A105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73906" y="885892"/>
            <a:ext cx="658666" cy="23857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E27F803-6D28-4E6C-9463-2280FF6F0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513" y="862702"/>
            <a:ext cx="711235" cy="284948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30C84F0-230B-4CE0-AD6C-81C96C4F9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366" y="873561"/>
            <a:ext cx="937394" cy="263241"/>
          </a:xfrm>
          <a:prstGeom prst="rect">
            <a:avLst/>
          </a:prstGeom>
        </p:spPr>
      </p:pic>
      <p:pic>
        <p:nvPicPr>
          <p:cNvPr id="115" name="Picture 114" descr="unionpay.png">
            <a:extLst>
              <a:ext uri="{FF2B5EF4-FFF2-40B4-BE49-F238E27FC236}">
                <a16:creationId xmlns:a16="http://schemas.microsoft.com/office/drawing/2014/main" id="{A437B91E-5843-46A5-97FD-CB0F09A2AE5F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2367" y="866949"/>
            <a:ext cx="423353" cy="276454"/>
          </a:xfrm>
          <a:prstGeom prst="rect">
            <a:avLst/>
          </a:prstGeom>
        </p:spPr>
      </p:pic>
      <p:pic>
        <p:nvPicPr>
          <p:cNvPr id="116" name="Picture 115" descr="alipay.png">
            <a:extLst>
              <a:ext uri="{FF2B5EF4-FFF2-40B4-BE49-F238E27FC236}">
                <a16:creationId xmlns:a16="http://schemas.microsoft.com/office/drawing/2014/main" id="{50BBBA8A-8C91-403C-A7DC-142FCDD782DA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209339" y="887889"/>
            <a:ext cx="650693" cy="234585"/>
          </a:xfrm>
          <a:prstGeom prst="rect">
            <a:avLst/>
          </a:prstGeom>
        </p:spPr>
      </p:pic>
      <p:pic>
        <p:nvPicPr>
          <p:cNvPr id="117" name="Picture 116" descr="tenpay.png">
            <a:extLst>
              <a:ext uri="{FF2B5EF4-FFF2-40B4-BE49-F238E27FC236}">
                <a16:creationId xmlns:a16="http://schemas.microsoft.com/office/drawing/2014/main" id="{72BB9DFE-8F50-49BD-8F7C-1053C8E44976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033651" y="870765"/>
            <a:ext cx="731851" cy="26882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80DB7DD-50C1-435A-B8F4-8BFF5DB7A8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6636" y="853831"/>
            <a:ext cx="307081" cy="302701"/>
          </a:xfrm>
          <a:prstGeom prst="rect">
            <a:avLst/>
          </a:prstGeom>
        </p:spPr>
      </p:pic>
      <p:pic>
        <p:nvPicPr>
          <p:cNvPr id="119" name="Picture 118" descr="poli-logo-43.png">
            <a:extLst>
              <a:ext uri="{FF2B5EF4-FFF2-40B4-BE49-F238E27FC236}">
                <a16:creationId xmlns:a16="http://schemas.microsoft.com/office/drawing/2014/main" id="{FBA8E567-742B-4776-BDCE-5CDB5D410D0A}"/>
              </a:ext>
            </a:extLst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873911" y="1285642"/>
            <a:ext cx="583331" cy="19833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81910DD-D0FE-49C7-9749-2509BAEEE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409" y="1239145"/>
            <a:ext cx="976544" cy="274235"/>
          </a:xfrm>
          <a:prstGeom prst="rect">
            <a:avLst/>
          </a:prstGeom>
        </p:spPr>
      </p:pic>
      <p:pic>
        <p:nvPicPr>
          <p:cNvPr id="121" name="Picture 120" descr="alipay.png">
            <a:extLst>
              <a:ext uri="{FF2B5EF4-FFF2-40B4-BE49-F238E27FC236}">
                <a16:creationId xmlns:a16="http://schemas.microsoft.com/office/drawing/2014/main" id="{C8948763-CE2A-46EC-9EA1-9BE9E6759D73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06474" y="1262612"/>
            <a:ext cx="691647" cy="244382"/>
          </a:xfrm>
          <a:prstGeom prst="rect">
            <a:avLst/>
          </a:prstGeom>
        </p:spPr>
      </p:pic>
      <p:pic>
        <p:nvPicPr>
          <p:cNvPr id="122" name="Picture 121" descr="unionpay.png">
            <a:extLst>
              <a:ext uri="{FF2B5EF4-FFF2-40B4-BE49-F238E27FC236}">
                <a16:creationId xmlns:a16="http://schemas.microsoft.com/office/drawing/2014/main" id="{A8C54C20-EB50-4EEA-8769-D202F0DB5C22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73911" y="1593384"/>
            <a:ext cx="449999" cy="288000"/>
          </a:xfrm>
          <a:prstGeom prst="rect">
            <a:avLst/>
          </a:prstGeom>
        </p:spPr>
      </p:pic>
      <p:pic>
        <p:nvPicPr>
          <p:cNvPr id="123" name="Picture 122" descr="tenpay.png">
            <a:extLst>
              <a:ext uri="{FF2B5EF4-FFF2-40B4-BE49-F238E27FC236}">
                <a16:creationId xmlns:a16="http://schemas.microsoft.com/office/drawing/2014/main" id="{8FADE208-2EB2-4FA3-9951-13D3866CDC9E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547359" y="1596984"/>
            <a:ext cx="779999" cy="280800"/>
          </a:xfrm>
          <a:prstGeom prst="rect">
            <a:avLst/>
          </a:prstGeom>
        </p:spPr>
      </p:pic>
      <p:pic>
        <p:nvPicPr>
          <p:cNvPr id="124" name="Picture 123" descr="alipay.png">
            <a:extLst>
              <a:ext uri="{FF2B5EF4-FFF2-40B4-BE49-F238E27FC236}">
                <a16:creationId xmlns:a16="http://schemas.microsoft.com/office/drawing/2014/main" id="{DEA11FF2-C9E0-41DB-B0D2-B60BED204A50}"/>
              </a:ext>
            </a:extLst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599873" y="1614984"/>
            <a:ext cx="692830" cy="2448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4A6A6-8296-4FA4-B0C6-CCC643CC7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44" y="1599624"/>
            <a:ext cx="981120" cy="275520"/>
          </a:xfrm>
          <a:prstGeom prst="rect">
            <a:avLst/>
          </a:prstGeom>
        </p:spPr>
      </p:pic>
      <p:pic>
        <p:nvPicPr>
          <p:cNvPr id="126" name="Picture 2" descr="C:\AsiaPay\Country Fee\Banks &amp; Payments Logo\mandiri-clickpay logo.png">
            <a:extLst>
              <a:ext uri="{FF2B5EF4-FFF2-40B4-BE49-F238E27FC236}">
                <a16:creationId xmlns:a16="http://schemas.microsoft.com/office/drawing/2014/main" id="{B25F2E88-93DD-4581-9584-62FB6489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tretch>
            <a:fillRect/>
          </a:stretch>
        </p:blipFill>
        <p:spPr bwMode="auto">
          <a:xfrm>
            <a:off x="5149714" y="2327342"/>
            <a:ext cx="582488" cy="295127"/>
          </a:xfrm>
          <a:prstGeom prst="rect">
            <a:avLst/>
          </a:prstGeom>
          <a:noFill/>
        </p:spPr>
      </p:pic>
      <p:pic>
        <p:nvPicPr>
          <p:cNvPr id="127" name="Picture 3" descr="C:\AsiaPay\Country Fee\Banks &amp; Payments Logo\BCAKlikPay Logo.jpg">
            <a:extLst>
              <a:ext uri="{FF2B5EF4-FFF2-40B4-BE49-F238E27FC236}">
                <a16:creationId xmlns:a16="http://schemas.microsoft.com/office/drawing/2014/main" id="{3E5B6E23-2A8D-47F5-8DAD-09C337A0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2873911" y="2368379"/>
            <a:ext cx="1101999" cy="213053"/>
          </a:xfrm>
          <a:prstGeom prst="rect">
            <a:avLst/>
          </a:prstGeom>
          <a:noFill/>
        </p:spPr>
      </p:pic>
      <p:pic>
        <p:nvPicPr>
          <p:cNvPr id="128" name="Picture 6" descr="C:\AsiaPay\Merchant Project\3. Partner\FasPay\ePay BRI.jpg">
            <a:extLst>
              <a:ext uri="{FF2B5EF4-FFF2-40B4-BE49-F238E27FC236}">
                <a16:creationId xmlns:a16="http://schemas.microsoft.com/office/drawing/2014/main" id="{62D24E5B-D217-48AB-A396-229C1EC4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/>
          <a:stretch>
            <a:fillRect/>
          </a:stretch>
        </p:blipFill>
        <p:spPr bwMode="auto">
          <a:xfrm>
            <a:off x="4118647" y="2383940"/>
            <a:ext cx="909653" cy="181931"/>
          </a:xfrm>
          <a:prstGeom prst="rect">
            <a:avLst/>
          </a:prstGeom>
          <a:noFill/>
        </p:spPr>
      </p:pic>
      <p:pic>
        <p:nvPicPr>
          <p:cNvPr id="129" name="Picture 7" descr="C:\AsiaPay\Merchant Project\3. Partner\FasPay\Virtual Account Permata Bank.jpg">
            <a:extLst>
              <a:ext uri="{FF2B5EF4-FFF2-40B4-BE49-F238E27FC236}">
                <a16:creationId xmlns:a16="http://schemas.microsoft.com/office/drawing/2014/main" id="{A0EB6B7F-5840-4C94-804C-B15F63BCD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/>
          <a:stretch>
            <a:fillRect/>
          </a:stretch>
        </p:blipFill>
        <p:spPr bwMode="auto">
          <a:xfrm>
            <a:off x="5853626" y="2342902"/>
            <a:ext cx="1042089" cy="263996"/>
          </a:xfrm>
          <a:prstGeom prst="rect">
            <a:avLst/>
          </a:prstGeom>
          <a:noFill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3781205-792C-4E6D-A317-3BFFF1A170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73911" y="2734434"/>
            <a:ext cx="686049" cy="232559"/>
          </a:xfrm>
          <a:prstGeom prst="rect">
            <a:avLst/>
          </a:prstGeom>
        </p:spPr>
      </p:pic>
      <p:pic>
        <p:nvPicPr>
          <p:cNvPr id="154" name="Picture 153" descr="Cimb-Clicks.png">
            <a:extLst>
              <a:ext uri="{FF2B5EF4-FFF2-40B4-BE49-F238E27FC236}">
                <a16:creationId xmlns:a16="http://schemas.microsoft.com/office/drawing/2014/main" id="{B3E11646-28F6-4B00-AFB6-04D5F44CC0D8}"/>
              </a:ext>
            </a:extLst>
          </p:cNvPr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3730267" y="2769708"/>
            <a:ext cx="988760" cy="162000"/>
          </a:xfrm>
          <a:prstGeom prst="rect">
            <a:avLst/>
          </a:prstGeom>
        </p:spPr>
      </p:pic>
      <p:pic>
        <p:nvPicPr>
          <p:cNvPr id="155" name="Picture 154" descr="M2U_Logo.gif">
            <a:extLst>
              <a:ext uri="{FF2B5EF4-FFF2-40B4-BE49-F238E27FC236}">
                <a16:creationId xmlns:a16="http://schemas.microsoft.com/office/drawing/2014/main" id="{0FCF944E-7983-47A3-B626-3863986B79DD}"/>
              </a:ext>
            </a:extLst>
          </p:cNvPr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4889339" y="2730307"/>
            <a:ext cx="576000" cy="240813"/>
          </a:xfrm>
          <a:prstGeom prst="rect">
            <a:avLst/>
          </a:prstGeom>
        </p:spPr>
      </p:pic>
      <p:pic>
        <p:nvPicPr>
          <p:cNvPr id="156" name="Picture 155" descr="Cimb-Clicks.png">
            <a:extLst>
              <a:ext uri="{FF2B5EF4-FFF2-40B4-BE49-F238E27FC236}">
                <a16:creationId xmlns:a16="http://schemas.microsoft.com/office/drawing/2014/main" id="{9467D4E0-BB1C-4999-BC6B-D162E21F577E}"/>
              </a:ext>
            </a:extLst>
          </p:cNvPr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7017129" y="2393900"/>
            <a:ext cx="988760" cy="162000"/>
          </a:xfrm>
          <a:prstGeom prst="rect">
            <a:avLst/>
          </a:prstGeom>
        </p:spPr>
      </p:pic>
      <p:pic>
        <p:nvPicPr>
          <p:cNvPr id="157" name="Picture 156" descr="unionpay.png">
            <a:extLst>
              <a:ext uri="{FF2B5EF4-FFF2-40B4-BE49-F238E27FC236}">
                <a16:creationId xmlns:a16="http://schemas.microsoft.com/office/drawing/2014/main" id="{A553BFE5-0EBB-4C8D-BBF1-EE9C6425AC72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35656" y="2706714"/>
            <a:ext cx="449999" cy="287999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710AAD3D-169A-46F6-BAB0-51D8CD63A6C0}"/>
              </a:ext>
            </a:extLst>
          </p:cNvPr>
          <p:cNvSpPr txBox="1"/>
          <p:nvPr/>
        </p:nvSpPr>
        <p:spPr>
          <a:xfrm>
            <a:off x="4707790" y="1955731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/>
              <a:t>Net Banking  (51 Banks)</a:t>
            </a:r>
            <a:endParaRPr lang="zh-HK" altLang="en-US" sz="1100"/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F54F8B83-E78A-4967-AAE8-BB231CD5EE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72149" y="1980377"/>
            <a:ext cx="936000" cy="26176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97FDFB6-6210-46BE-9264-CAC4FDD86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862" y="2346986"/>
            <a:ext cx="910997" cy="255828"/>
          </a:xfrm>
          <a:prstGeom prst="rect">
            <a:avLst/>
          </a:prstGeom>
        </p:spPr>
      </p:pic>
      <p:pic>
        <p:nvPicPr>
          <p:cNvPr id="161" name="Picture 160" descr="alipay.png">
            <a:extLst>
              <a:ext uri="{FF2B5EF4-FFF2-40B4-BE49-F238E27FC236}">
                <a16:creationId xmlns:a16="http://schemas.microsoft.com/office/drawing/2014/main" id="{A0CE76B7-D111-4282-A773-6FC647771F75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27313" y="2352709"/>
            <a:ext cx="691647" cy="24438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5CB5740-8D21-4DFA-8FF0-BA4CED630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299" y="2713596"/>
            <a:ext cx="976544" cy="274235"/>
          </a:xfrm>
          <a:prstGeom prst="rect">
            <a:avLst/>
          </a:prstGeom>
        </p:spPr>
      </p:pic>
      <p:pic>
        <p:nvPicPr>
          <p:cNvPr id="163" name="Picture 162" descr="alipay.png">
            <a:extLst>
              <a:ext uri="{FF2B5EF4-FFF2-40B4-BE49-F238E27FC236}">
                <a16:creationId xmlns:a16="http://schemas.microsoft.com/office/drawing/2014/main" id="{1E6BFDB8-A54F-46AB-B7B4-A43751B9C433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55967" y="2728517"/>
            <a:ext cx="691647" cy="244382"/>
          </a:xfrm>
          <a:prstGeom prst="rect">
            <a:avLst/>
          </a:prstGeom>
        </p:spPr>
      </p:pic>
      <p:pic>
        <p:nvPicPr>
          <p:cNvPr id="164" name="Picture 163" descr="qiwi.gif">
            <a:extLst>
              <a:ext uri="{FF2B5EF4-FFF2-40B4-BE49-F238E27FC236}">
                <a16:creationId xmlns:a16="http://schemas.microsoft.com/office/drawing/2014/main" id="{FEB497D4-835B-4DCC-93FC-4F53C381DA47}"/>
              </a:ext>
            </a:extLst>
          </p:cNvPr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3753045" y="4130962"/>
            <a:ext cx="660169" cy="261084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B3C8F9F2-13D7-4430-A7A7-B2801665A497}"/>
              </a:ext>
            </a:extLst>
          </p:cNvPr>
          <p:cNvSpPr txBox="1"/>
          <p:nvPr/>
        </p:nvSpPr>
        <p:spPr>
          <a:xfrm>
            <a:off x="3590874" y="4078878"/>
            <a:ext cx="21193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*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6" name="Picture 165" descr="yandex.jpg">
            <a:extLst>
              <a:ext uri="{FF2B5EF4-FFF2-40B4-BE49-F238E27FC236}">
                <a16:creationId xmlns:a16="http://schemas.microsoft.com/office/drawing/2014/main" id="{396B0940-9F83-4EAD-B8A5-A6CB4E641C07}"/>
              </a:ext>
            </a:extLst>
          </p:cNvPr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2873906" y="4130962"/>
            <a:ext cx="560176" cy="288000"/>
          </a:xfrm>
          <a:prstGeom prst="rect">
            <a:avLst/>
          </a:prstGeom>
        </p:spPr>
      </p:pic>
      <p:pic>
        <p:nvPicPr>
          <p:cNvPr id="167" name="Picture 166" descr="enets_logo.gif">
            <a:extLst>
              <a:ext uri="{FF2B5EF4-FFF2-40B4-BE49-F238E27FC236}">
                <a16:creationId xmlns:a16="http://schemas.microsoft.com/office/drawing/2014/main" id="{61C0FEA2-0D14-4871-8E94-ACF4FA29CD27}"/>
              </a:ext>
            </a:extLst>
          </p:cNvPr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2873906" y="4554571"/>
            <a:ext cx="828000" cy="173085"/>
          </a:xfrm>
          <a:prstGeom prst="rect">
            <a:avLst/>
          </a:prstGeom>
        </p:spPr>
      </p:pic>
      <p:pic>
        <p:nvPicPr>
          <p:cNvPr id="168" name="Picture 167" descr="unionpay.png">
            <a:extLst>
              <a:ext uri="{FF2B5EF4-FFF2-40B4-BE49-F238E27FC236}">
                <a16:creationId xmlns:a16="http://schemas.microsoft.com/office/drawing/2014/main" id="{39E3A684-0B19-486D-968D-CD793B2586A0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51319" y="4483098"/>
            <a:ext cx="449999" cy="288000"/>
          </a:xfrm>
          <a:prstGeom prst="rect">
            <a:avLst/>
          </a:prstGeom>
        </p:spPr>
      </p:pic>
      <p:pic>
        <p:nvPicPr>
          <p:cNvPr id="169" name="Picture 168" descr="alipay.png">
            <a:extLst>
              <a:ext uri="{FF2B5EF4-FFF2-40B4-BE49-F238E27FC236}">
                <a16:creationId xmlns:a16="http://schemas.microsoft.com/office/drawing/2014/main" id="{F80C36E8-4A18-4784-B137-7E22EDAB0533}"/>
              </a:ext>
            </a:extLst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547354" y="4516606"/>
            <a:ext cx="692830" cy="244800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910E51BF-882D-4CAE-A471-B603080201B7}"/>
              </a:ext>
            </a:extLst>
          </p:cNvPr>
          <p:cNvSpPr txBox="1"/>
          <p:nvPr/>
        </p:nvSpPr>
        <p:spPr>
          <a:xfrm>
            <a:off x="2873906" y="5898157"/>
            <a:ext cx="1308050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ATM</a:t>
            </a:r>
            <a:r>
              <a:rPr lang="zh-TW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Cards Payment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71" name="Picture 170" descr="HD Bank1.jpg">
            <a:extLst>
              <a:ext uri="{FF2B5EF4-FFF2-40B4-BE49-F238E27FC236}">
                <a16:creationId xmlns:a16="http://schemas.microsoft.com/office/drawing/2014/main" id="{8696F54A-8009-4F94-98C6-8E57D925AE66}"/>
              </a:ext>
            </a:extLst>
          </p:cNvPr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5486748" y="5920915"/>
            <a:ext cx="245454" cy="144000"/>
          </a:xfrm>
          <a:prstGeom prst="rect">
            <a:avLst/>
          </a:prstGeom>
        </p:spPr>
      </p:pic>
      <p:pic>
        <p:nvPicPr>
          <p:cNvPr id="172" name="Picture 171" descr="Ngan hang bank.jpg">
            <a:extLst>
              <a:ext uri="{FF2B5EF4-FFF2-40B4-BE49-F238E27FC236}">
                <a16:creationId xmlns:a16="http://schemas.microsoft.com/office/drawing/2014/main" id="{CFB9F78B-0FD0-46BB-84D0-79E19CF9301A}"/>
              </a:ext>
            </a:extLst>
          </p:cNvPr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6708439" y="5902915"/>
            <a:ext cx="339335" cy="180000"/>
          </a:xfrm>
          <a:prstGeom prst="rect">
            <a:avLst/>
          </a:prstGeom>
        </p:spPr>
      </p:pic>
      <p:pic>
        <p:nvPicPr>
          <p:cNvPr id="173" name="Picture 172" descr="Techcom1.jpg">
            <a:extLst>
              <a:ext uri="{FF2B5EF4-FFF2-40B4-BE49-F238E27FC236}">
                <a16:creationId xmlns:a16="http://schemas.microsoft.com/office/drawing/2014/main" id="{6686014D-2DC6-42CD-8CC1-D139F7338F1F}"/>
              </a:ext>
            </a:extLst>
          </p:cNvPr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5118333" y="5902915"/>
            <a:ext cx="271050" cy="180000"/>
          </a:xfrm>
          <a:prstGeom prst="rect">
            <a:avLst/>
          </a:prstGeom>
        </p:spPr>
      </p:pic>
      <p:pic>
        <p:nvPicPr>
          <p:cNvPr id="174" name="Picture 173" descr="tienphong bank1.jpg">
            <a:extLst>
              <a:ext uri="{FF2B5EF4-FFF2-40B4-BE49-F238E27FC236}">
                <a16:creationId xmlns:a16="http://schemas.microsoft.com/office/drawing/2014/main" id="{000AF807-92AB-4F37-A98B-E675BE01018F}"/>
              </a:ext>
            </a:extLst>
          </p:cNvPr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5829568" y="5902915"/>
            <a:ext cx="284862" cy="180000"/>
          </a:xfrm>
          <a:prstGeom prst="rect">
            <a:avLst/>
          </a:prstGeom>
        </p:spPr>
      </p:pic>
      <p:pic>
        <p:nvPicPr>
          <p:cNvPr id="175" name="Picture 174" descr="VIB.jpg">
            <a:extLst>
              <a:ext uri="{FF2B5EF4-FFF2-40B4-BE49-F238E27FC236}">
                <a16:creationId xmlns:a16="http://schemas.microsoft.com/office/drawing/2014/main" id="{FEB7C0BF-D851-435B-856A-2BEE0C2F2EFD}"/>
              </a:ext>
            </a:extLst>
          </p:cNvPr>
          <p:cNvPicPr>
            <a:picLocks noChangeAspect="1"/>
          </p:cNvPicPr>
          <p:nvPr/>
        </p:nvPicPr>
        <p:blipFill>
          <a:blip r:embed="rId28" cstate="screen"/>
          <a:stretch>
            <a:fillRect/>
          </a:stretch>
        </p:blipFill>
        <p:spPr>
          <a:xfrm>
            <a:off x="6211136" y="5903449"/>
            <a:ext cx="400596" cy="178932"/>
          </a:xfrm>
          <a:prstGeom prst="rect">
            <a:avLst/>
          </a:prstGeom>
        </p:spPr>
      </p:pic>
      <p:pic>
        <p:nvPicPr>
          <p:cNvPr id="176" name="Picture 175" descr="vietcom bank.png">
            <a:extLst>
              <a:ext uri="{FF2B5EF4-FFF2-40B4-BE49-F238E27FC236}">
                <a16:creationId xmlns:a16="http://schemas.microsoft.com/office/drawing/2014/main" id="{7E2DA3E2-A143-4AEB-888A-306815D6AEE5}"/>
              </a:ext>
            </a:extLst>
          </p:cNvPr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4455482" y="5885273"/>
            <a:ext cx="222708" cy="215284"/>
          </a:xfrm>
          <a:prstGeom prst="rect">
            <a:avLst/>
          </a:prstGeom>
        </p:spPr>
      </p:pic>
      <p:pic>
        <p:nvPicPr>
          <p:cNvPr id="177" name="Picture 176" descr="Vietin Bank1.jpg">
            <a:extLst>
              <a:ext uri="{FF2B5EF4-FFF2-40B4-BE49-F238E27FC236}">
                <a16:creationId xmlns:a16="http://schemas.microsoft.com/office/drawing/2014/main" id="{3701BDE0-F500-4C1D-8E30-1AC69AB276DC}"/>
              </a:ext>
            </a:extLst>
          </p:cNvPr>
          <p:cNvPicPr>
            <a:picLocks noChangeAspect="1"/>
          </p:cNvPicPr>
          <p:nvPr/>
        </p:nvPicPr>
        <p:blipFill>
          <a:blip r:embed="rId30" cstate="screen"/>
          <a:stretch>
            <a:fillRect/>
          </a:stretch>
        </p:blipFill>
        <p:spPr>
          <a:xfrm>
            <a:off x="4800852" y="5884915"/>
            <a:ext cx="220408" cy="216000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D02DFB6F-B968-44E5-BE5B-1426F4002A58}"/>
              </a:ext>
            </a:extLst>
          </p:cNvPr>
          <p:cNvSpPr txBox="1"/>
          <p:nvPr/>
        </p:nvSpPr>
        <p:spPr>
          <a:xfrm>
            <a:off x="7072756" y="587910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etc.</a:t>
            </a:r>
            <a:endParaRPr lang="zh-TW" altLang="en-US" sz="1200" dirty="0"/>
          </a:p>
        </p:txBody>
      </p:sp>
      <p:pic>
        <p:nvPicPr>
          <p:cNvPr id="179" name="Picture 178" descr="UATP_CMYK_RegisteredMark.jpg">
            <a:extLst>
              <a:ext uri="{FF2B5EF4-FFF2-40B4-BE49-F238E27FC236}">
                <a16:creationId xmlns:a16="http://schemas.microsoft.com/office/drawing/2014/main" id="{BB7DAEFE-F020-48BA-A700-6668B734E5BE}"/>
              </a:ext>
            </a:extLst>
          </p:cNvPr>
          <p:cNvPicPr>
            <a:picLocks noChangeAspect="1"/>
          </p:cNvPicPr>
          <p:nvPr/>
        </p:nvPicPr>
        <p:blipFill>
          <a:blip r:embed="rId31" cstate="screen"/>
          <a:stretch>
            <a:fillRect/>
          </a:stretch>
        </p:blipFill>
        <p:spPr>
          <a:xfrm>
            <a:off x="2914050" y="6252145"/>
            <a:ext cx="640706" cy="192211"/>
          </a:xfrm>
          <a:prstGeom prst="rect">
            <a:avLst/>
          </a:prstGeom>
        </p:spPr>
      </p:pic>
      <p:pic>
        <p:nvPicPr>
          <p:cNvPr id="180" name="Picture 179" descr="logo_bangkok.png">
            <a:extLst>
              <a:ext uri="{FF2B5EF4-FFF2-40B4-BE49-F238E27FC236}">
                <a16:creationId xmlns:a16="http://schemas.microsoft.com/office/drawing/2014/main" id="{C6891904-4D01-4FDD-A1A2-2EE894824B28}"/>
              </a:ext>
            </a:extLst>
          </p:cNvPr>
          <p:cNvPicPr>
            <a:picLocks noChangeAspect="1"/>
          </p:cNvPicPr>
          <p:nvPr/>
        </p:nvPicPr>
        <p:blipFill>
          <a:blip r:embed="rId32" cstate="screen"/>
          <a:stretch>
            <a:fillRect/>
          </a:stretch>
        </p:blipFill>
        <p:spPr>
          <a:xfrm flipH="1">
            <a:off x="3369316" y="5211050"/>
            <a:ext cx="185440" cy="250397"/>
          </a:xfrm>
          <a:prstGeom prst="rect">
            <a:avLst/>
          </a:prstGeom>
        </p:spPr>
      </p:pic>
      <p:pic>
        <p:nvPicPr>
          <p:cNvPr id="181" name="Picture 180" descr="siam-bank.png">
            <a:extLst>
              <a:ext uri="{FF2B5EF4-FFF2-40B4-BE49-F238E27FC236}">
                <a16:creationId xmlns:a16="http://schemas.microsoft.com/office/drawing/2014/main" id="{62D83CEE-869C-4E98-A9EC-2427F1ED2920}"/>
              </a:ext>
            </a:extLst>
          </p:cNvPr>
          <p:cNvPicPr>
            <a:picLocks noChangeAspect="1"/>
          </p:cNvPicPr>
          <p:nvPr/>
        </p:nvPicPr>
        <p:blipFill>
          <a:blip r:embed="rId33" cstate="screen"/>
          <a:stretch>
            <a:fillRect/>
          </a:stretch>
        </p:blipFill>
        <p:spPr>
          <a:xfrm>
            <a:off x="3752300" y="5209799"/>
            <a:ext cx="252899" cy="252899"/>
          </a:xfrm>
          <a:prstGeom prst="rect">
            <a:avLst/>
          </a:prstGeom>
        </p:spPr>
      </p:pic>
      <p:pic>
        <p:nvPicPr>
          <p:cNvPr id="182" name="Picture 181" descr="Krung Thai Bank.jpg">
            <a:extLst>
              <a:ext uri="{FF2B5EF4-FFF2-40B4-BE49-F238E27FC236}">
                <a16:creationId xmlns:a16="http://schemas.microsoft.com/office/drawing/2014/main" id="{6784E0AA-2A90-4420-BD7E-7F1BE651BA5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02738" y="5209799"/>
            <a:ext cx="252899" cy="252899"/>
          </a:xfrm>
          <a:prstGeom prst="rect">
            <a:avLst/>
          </a:prstGeom>
        </p:spPr>
      </p:pic>
      <p:pic>
        <p:nvPicPr>
          <p:cNvPr id="183" name="Picture 182" descr="UOB.png">
            <a:extLst>
              <a:ext uri="{FF2B5EF4-FFF2-40B4-BE49-F238E27FC236}">
                <a16:creationId xmlns:a16="http://schemas.microsoft.com/office/drawing/2014/main" id="{EC99330E-EFEA-4506-A460-A2B7EB9FFF20}"/>
              </a:ext>
            </a:extLst>
          </p:cNvPr>
          <p:cNvPicPr>
            <a:picLocks noChangeAspect="1"/>
          </p:cNvPicPr>
          <p:nvPr/>
        </p:nvPicPr>
        <p:blipFill>
          <a:blip r:embed="rId35" cstate="screen"/>
          <a:stretch>
            <a:fillRect/>
          </a:stretch>
        </p:blipFill>
        <p:spPr>
          <a:xfrm>
            <a:off x="4653176" y="5235089"/>
            <a:ext cx="606959" cy="202319"/>
          </a:xfrm>
          <a:prstGeom prst="rect">
            <a:avLst/>
          </a:prstGeom>
        </p:spPr>
      </p:pic>
      <p:pic>
        <p:nvPicPr>
          <p:cNvPr id="184" name="Picture 234" descr="pay-cash-logo2.png">
            <a:extLst>
              <a:ext uri="{FF2B5EF4-FFF2-40B4-BE49-F238E27FC236}">
                <a16:creationId xmlns:a16="http://schemas.microsoft.com/office/drawing/2014/main" id="{E57A6EE0-E126-4809-9035-EF27E75EE285}"/>
              </a:ext>
            </a:extLst>
          </p:cNvPr>
          <p:cNvPicPr>
            <a:picLocks noChangeAspect="1"/>
          </p:cNvPicPr>
          <p:nvPr/>
        </p:nvPicPr>
        <p:blipFill>
          <a:blip r:embed="rId36" cstate="screen"/>
          <a:srcRect/>
          <a:stretch>
            <a:fillRect/>
          </a:stretch>
        </p:blipFill>
        <p:spPr bwMode="auto">
          <a:xfrm>
            <a:off x="3935760" y="5538881"/>
            <a:ext cx="756000" cy="20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MB.png">
            <a:extLst>
              <a:ext uri="{FF2B5EF4-FFF2-40B4-BE49-F238E27FC236}">
                <a16:creationId xmlns:a16="http://schemas.microsoft.com/office/drawing/2014/main" id="{667CC8F5-4485-4B0A-910B-1E4502C257D2}"/>
              </a:ext>
            </a:extLst>
          </p:cNvPr>
          <p:cNvPicPr>
            <a:picLocks noChangeAspect="1"/>
          </p:cNvPicPr>
          <p:nvPr/>
        </p:nvPicPr>
        <p:blipFill>
          <a:blip r:embed="rId37" cstate="screen"/>
          <a:stretch>
            <a:fillRect/>
          </a:stretch>
        </p:blipFill>
        <p:spPr>
          <a:xfrm>
            <a:off x="5457669" y="5206368"/>
            <a:ext cx="378278" cy="259750"/>
          </a:xfrm>
          <a:prstGeom prst="rect">
            <a:avLst/>
          </a:prstGeom>
        </p:spPr>
      </p:pic>
      <p:pic>
        <p:nvPicPr>
          <p:cNvPr id="186" name="Picture 185" descr="Ayudhya.jpg">
            <a:extLst>
              <a:ext uri="{FF2B5EF4-FFF2-40B4-BE49-F238E27FC236}">
                <a16:creationId xmlns:a16="http://schemas.microsoft.com/office/drawing/2014/main" id="{8B7B8EDC-54D2-4382-861C-1EA6935A583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73911" y="5209085"/>
            <a:ext cx="252189" cy="254327"/>
          </a:xfrm>
          <a:prstGeom prst="rect">
            <a:avLst/>
          </a:prstGeom>
        </p:spPr>
      </p:pic>
      <p:pic>
        <p:nvPicPr>
          <p:cNvPr id="187" name="Picture 17" descr="tesco-lotus.jpg">
            <a:extLst>
              <a:ext uri="{FF2B5EF4-FFF2-40B4-BE49-F238E27FC236}">
                <a16:creationId xmlns:a16="http://schemas.microsoft.com/office/drawing/2014/main" id="{0EC334F5-3FAB-4E81-9976-9FC9389B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/>
          <a:stretch>
            <a:fillRect/>
          </a:stretch>
        </p:blipFill>
        <p:spPr bwMode="auto">
          <a:xfrm>
            <a:off x="4874842" y="5552421"/>
            <a:ext cx="335318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2" descr="Logo-BigC.png">
            <a:extLst>
              <a:ext uri="{FF2B5EF4-FFF2-40B4-BE49-F238E27FC236}">
                <a16:creationId xmlns:a16="http://schemas.microsoft.com/office/drawing/2014/main" id="{7DDA69F6-BBE1-414D-9786-D8EE76C4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78" y="5533371"/>
            <a:ext cx="152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1" descr="Just-Pay.jpg">
            <a:extLst>
              <a:ext uri="{FF2B5EF4-FFF2-40B4-BE49-F238E27FC236}">
                <a16:creationId xmlns:a16="http://schemas.microsoft.com/office/drawing/2014/main" id="{65780747-EF3C-4B05-B778-CF802BDB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screen"/>
          <a:stretch>
            <a:fillRect/>
          </a:stretch>
        </p:blipFill>
        <p:spPr bwMode="auto">
          <a:xfrm>
            <a:off x="6087687" y="5533602"/>
            <a:ext cx="228600" cy="2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0" descr="mpay.jpg">
            <a:extLst>
              <a:ext uri="{FF2B5EF4-FFF2-40B4-BE49-F238E27FC236}">
                <a16:creationId xmlns:a16="http://schemas.microsoft.com/office/drawing/2014/main" id="{AC018455-7218-42AB-94E4-50B0516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/>
          <a:stretch>
            <a:fillRect/>
          </a:stretch>
        </p:blipFill>
        <p:spPr bwMode="auto">
          <a:xfrm>
            <a:off x="5379869" y="5533321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1" descr="tmb web.jpg">
            <a:extLst>
              <a:ext uri="{FF2B5EF4-FFF2-40B4-BE49-F238E27FC236}">
                <a16:creationId xmlns:a16="http://schemas.microsoft.com/office/drawing/2014/main" id="{9E95803F-9E08-4604-95FD-214F6808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screen"/>
          <a:stretch>
            <a:fillRect/>
          </a:stretch>
        </p:blipFill>
        <p:spPr bwMode="auto">
          <a:xfrm>
            <a:off x="6486001" y="5533371"/>
            <a:ext cx="31441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3" descr="UOB_Logo.jpg">
            <a:extLst>
              <a:ext uri="{FF2B5EF4-FFF2-40B4-BE49-F238E27FC236}">
                <a16:creationId xmlns:a16="http://schemas.microsoft.com/office/drawing/2014/main" id="{2EECB2CE-96D7-4C32-BF40-B62CD80D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screen"/>
          <a:stretch>
            <a:fillRect/>
          </a:stretch>
        </p:blipFill>
        <p:spPr bwMode="auto">
          <a:xfrm>
            <a:off x="6970127" y="5552421"/>
            <a:ext cx="533399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4" descr="about_logo.gif">
            <a:extLst>
              <a:ext uri="{FF2B5EF4-FFF2-40B4-BE49-F238E27FC236}">
                <a16:creationId xmlns:a16="http://schemas.microsoft.com/office/drawing/2014/main" id="{5E09A8F1-9E88-443E-AD30-7E7B86CB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/>
          <a:stretch>
            <a:fillRect/>
          </a:stretch>
        </p:blipFill>
        <p:spPr bwMode="auto">
          <a:xfrm>
            <a:off x="7673230" y="5533371"/>
            <a:ext cx="214296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5" descr="bangkokbank.gif">
            <a:extLst>
              <a:ext uri="{FF2B5EF4-FFF2-40B4-BE49-F238E27FC236}">
                <a16:creationId xmlns:a16="http://schemas.microsoft.com/office/drawing/2014/main" id="{ADD7BD3B-0859-46BC-A263-40FF0111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screen"/>
          <a:stretch>
            <a:fillRect/>
          </a:stretch>
        </p:blipFill>
        <p:spPr bwMode="auto">
          <a:xfrm>
            <a:off x="8057235" y="5533371"/>
            <a:ext cx="16334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6" descr="KTB.jpg">
            <a:extLst>
              <a:ext uri="{FF2B5EF4-FFF2-40B4-BE49-F238E27FC236}">
                <a16:creationId xmlns:a16="http://schemas.microsoft.com/office/drawing/2014/main" id="{3A761580-4E12-4B46-A99E-400AB2DA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/>
          <a:stretch>
            <a:fillRect/>
          </a:stretch>
        </p:blipFill>
        <p:spPr bwMode="auto">
          <a:xfrm>
            <a:off x="8390282" y="5533371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84BDAA0-2742-4E92-8CF1-6118810D700D}"/>
              </a:ext>
            </a:extLst>
          </p:cNvPr>
          <p:cNvCxnSpPr/>
          <p:nvPr/>
        </p:nvCxnSpPr>
        <p:spPr>
          <a:xfrm>
            <a:off x="4789233" y="5557006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E7C864E-D8A0-40BB-A9E6-D5D1DC357FF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33486" y="5223350"/>
            <a:ext cx="1211038" cy="22578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B2D00198-CF44-4DB9-BFE8-203B07BD5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630" y="5199131"/>
            <a:ext cx="976544" cy="274235"/>
          </a:xfrm>
          <a:prstGeom prst="rect">
            <a:avLst/>
          </a:prstGeom>
        </p:spPr>
      </p:pic>
      <p:pic>
        <p:nvPicPr>
          <p:cNvPr id="199" name="Picture 198" descr="alipay.png">
            <a:extLst>
              <a:ext uri="{FF2B5EF4-FFF2-40B4-BE49-F238E27FC236}">
                <a16:creationId xmlns:a16="http://schemas.microsoft.com/office/drawing/2014/main" id="{F23AF5A6-D314-4F86-803C-6B7F0617005D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442068" y="5214052"/>
            <a:ext cx="691647" cy="244382"/>
          </a:xfrm>
          <a:prstGeom prst="rect">
            <a:avLst/>
          </a:prstGeom>
        </p:spPr>
      </p:pic>
      <p:pic>
        <p:nvPicPr>
          <p:cNvPr id="200" name="Picture 2">
            <a:extLst>
              <a:ext uri="{FF2B5EF4-FFF2-40B4-BE49-F238E27FC236}">
                <a16:creationId xmlns:a16="http://schemas.microsoft.com/office/drawing/2014/main" id="{2CDE8001-E74D-4130-92CB-DE50D251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screen"/>
          <a:stretch>
            <a:fillRect/>
          </a:stretch>
        </p:blipFill>
        <p:spPr bwMode="auto">
          <a:xfrm>
            <a:off x="5648043" y="3466868"/>
            <a:ext cx="310346" cy="1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100" descr="RCBC.png">
            <a:extLst>
              <a:ext uri="{FF2B5EF4-FFF2-40B4-BE49-F238E27FC236}">
                <a16:creationId xmlns:a16="http://schemas.microsoft.com/office/drawing/2014/main" id="{5B4D6765-51CD-4951-B44F-1B1AFC97B3D3}"/>
              </a:ext>
            </a:extLst>
          </p:cNvPr>
          <p:cNvPicPr>
            <a:picLocks noChangeAspect="1"/>
          </p:cNvPicPr>
          <p:nvPr/>
        </p:nvPicPr>
        <p:blipFill>
          <a:blip r:embed="rId49" cstate="screen"/>
          <a:stretch>
            <a:fillRect/>
          </a:stretch>
        </p:blipFill>
        <p:spPr bwMode="auto">
          <a:xfrm>
            <a:off x="6068767" y="3460371"/>
            <a:ext cx="396000" cy="12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201" descr="ECPay.png">
            <a:extLst>
              <a:ext uri="{FF2B5EF4-FFF2-40B4-BE49-F238E27FC236}">
                <a16:creationId xmlns:a16="http://schemas.microsoft.com/office/drawing/2014/main" id="{FEAEDC86-1330-4466-BC41-5D15763A107A}"/>
              </a:ext>
            </a:extLst>
          </p:cNvPr>
          <p:cNvPicPr>
            <a:picLocks noChangeAspect="1"/>
          </p:cNvPicPr>
          <p:nvPr/>
        </p:nvPicPr>
        <p:blipFill>
          <a:blip r:embed="rId50" cstate="screen"/>
          <a:stretch>
            <a:fillRect/>
          </a:stretch>
        </p:blipFill>
        <p:spPr bwMode="auto">
          <a:xfrm>
            <a:off x="6575145" y="3449817"/>
            <a:ext cx="334962" cy="1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2">
            <a:extLst>
              <a:ext uri="{FF2B5EF4-FFF2-40B4-BE49-F238E27FC236}">
                <a16:creationId xmlns:a16="http://schemas.microsoft.com/office/drawing/2014/main" id="{C0B787AA-D8F2-4C01-8C23-2CC046F3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/>
          <a:stretch>
            <a:fillRect/>
          </a:stretch>
        </p:blipFill>
        <p:spPr bwMode="auto">
          <a:xfrm>
            <a:off x="8315235" y="3448943"/>
            <a:ext cx="256866" cy="1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7">
            <a:extLst>
              <a:ext uri="{FF2B5EF4-FFF2-40B4-BE49-F238E27FC236}">
                <a16:creationId xmlns:a16="http://schemas.microsoft.com/office/drawing/2014/main" id="{8F56EE40-FB9F-4BD7-A5AA-600D534D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screen"/>
          <a:stretch>
            <a:fillRect/>
          </a:stretch>
        </p:blipFill>
        <p:spPr bwMode="auto">
          <a:xfrm>
            <a:off x="7020485" y="3449394"/>
            <a:ext cx="324000" cy="14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8">
            <a:extLst>
              <a:ext uri="{FF2B5EF4-FFF2-40B4-BE49-F238E27FC236}">
                <a16:creationId xmlns:a16="http://schemas.microsoft.com/office/drawing/2014/main" id="{F64612F3-6871-4EDA-A3D9-A099D347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/>
          <a:stretch>
            <a:fillRect/>
          </a:stretch>
        </p:blipFill>
        <p:spPr bwMode="auto">
          <a:xfrm>
            <a:off x="7455409" y="3434378"/>
            <a:ext cx="258106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9">
            <a:extLst>
              <a:ext uri="{FF2B5EF4-FFF2-40B4-BE49-F238E27FC236}">
                <a16:creationId xmlns:a16="http://schemas.microsoft.com/office/drawing/2014/main" id="{81403831-BAF0-4409-9F88-A4410146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screen"/>
          <a:stretch>
            <a:fillRect/>
          </a:stretch>
        </p:blipFill>
        <p:spPr bwMode="auto">
          <a:xfrm>
            <a:off x="9464472" y="3452695"/>
            <a:ext cx="415543" cy="1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13">
            <a:extLst>
              <a:ext uri="{FF2B5EF4-FFF2-40B4-BE49-F238E27FC236}">
                <a16:creationId xmlns:a16="http://schemas.microsoft.com/office/drawing/2014/main" id="{C4E34F8E-0EC4-4A09-A162-DBE1C931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screen"/>
          <a:stretch>
            <a:fillRect/>
          </a:stretch>
        </p:blipFill>
        <p:spPr bwMode="auto">
          <a:xfrm>
            <a:off x="9105062" y="3419716"/>
            <a:ext cx="273600" cy="1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14">
            <a:extLst>
              <a:ext uri="{FF2B5EF4-FFF2-40B4-BE49-F238E27FC236}">
                <a16:creationId xmlns:a16="http://schemas.microsoft.com/office/drawing/2014/main" id="{570FD5E3-7759-40B4-86F2-B0A311A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screen"/>
          <a:stretch>
            <a:fillRect/>
          </a:stretch>
        </p:blipFill>
        <p:spPr bwMode="auto">
          <a:xfrm>
            <a:off x="8682479" y="3453634"/>
            <a:ext cx="273230" cy="1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18">
            <a:extLst>
              <a:ext uri="{FF2B5EF4-FFF2-40B4-BE49-F238E27FC236}">
                <a16:creationId xmlns:a16="http://schemas.microsoft.com/office/drawing/2014/main" id="{1D3A865F-A01C-4B9B-AEC7-E4191EC9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screen"/>
          <a:stretch>
            <a:fillRect/>
          </a:stretch>
        </p:blipFill>
        <p:spPr bwMode="auto">
          <a:xfrm>
            <a:off x="7824445" y="3448778"/>
            <a:ext cx="380417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3">
            <a:extLst>
              <a:ext uri="{FF2B5EF4-FFF2-40B4-BE49-F238E27FC236}">
                <a16:creationId xmlns:a16="http://schemas.microsoft.com/office/drawing/2014/main" id="{32D45CCD-55F2-4D1D-8F89-457B275B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screen"/>
          <a:stretch>
            <a:fillRect/>
          </a:stretch>
        </p:blipFill>
        <p:spPr bwMode="auto">
          <a:xfrm>
            <a:off x="6161043" y="3645607"/>
            <a:ext cx="648000" cy="13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15">
            <a:extLst>
              <a:ext uri="{FF2B5EF4-FFF2-40B4-BE49-F238E27FC236}">
                <a16:creationId xmlns:a16="http://schemas.microsoft.com/office/drawing/2014/main" id="{BEDECF8E-6BC7-464D-B5FA-B8B34EF0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screen"/>
          <a:stretch>
            <a:fillRect/>
          </a:stretch>
        </p:blipFill>
        <p:spPr bwMode="auto">
          <a:xfrm>
            <a:off x="7525527" y="3657812"/>
            <a:ext cx="468000" cy="11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17">
            <a:extLst>
              <a:ext uri="{FF2B5EF4-FFF2-40B4-BE49-F238E27FC236}">
                <a16:creationId xmlns:a16="http://schemas.microsoft.com/office/drawing/2014/main" id="{377F41B7-368F-4E8F-9F72-30059A61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screen"/>
          <a:stretch>
            <a:fillRect/>
          </a:stretch>
        </p:blipFill>
        <p:spPr bwMode="auto">
          <a:xfrm>
            <a:off x="9450846" y="3646224"/>
            <a:ext cx="432000" cy="13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19">
            <a:extLst>
              <a:ext uri="{FF2B5EF4-FFF2-40B4-BE49-F238E27FC236}">
                <a16:creationId xmlns:a16="http://schemas.microsoft.com/office/drawing/2014/main" id="{EFEEDD8D-A678-44BF-B29E-19CDAE88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/>
          <a:stretch>
            <a:fillRect/>
          </a:stretch>
        </p:blipFill>
        <p:spPr bwMode="auto">
          <a:xfrm>
            <a:off x="6905870" y="3626936"/>
            <a:ext cx="522830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20">
            <a:extLst>
              <a:ext uri="{FF2B5EF4-FFF2-40B4-BE49-F238E27FC236}">
                <a16:creationId xmlns:a16="http://schemas.microsoft.com/office/drawing/2014/main" id="{534BBD86-98E3-4600-91F0-C62ECEBF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screen"/>
          <a:stretch>
            <a:fillRect/>
          </a:stretch>
        </p:blipFill>
        <p:spPr bwMode="auto">
          <a:xfrm>
            <a:off x="8866678" y="3664935"/>
            <a:ext cx="489599" cy="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21">
            <a:extLst>
              <a:ext uri="{FF2B5EF4-FFF2-40B4-BE49-F238E27FC236}">
                <a16:creationId xmlns:a16="http://schemas.microsoft.com/office/drawing/2014/main" id="{F49B68A7-D476-4680-8C14-CDEFB31C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screen"/>
          <a:stretch>
            <a:fillRect/>
          </a:stretch>
        </p:blipFill>
        <p:spPr bwMode="auto">
          <a:xfrm>
            <a:off x="8088100" y="3674698"/>
            <a:ext cx="684000" cy="7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295" descr="MLhuillier.png">
            <a:extLst>
              <a:ext uri="{FF2B5EF4-FFF2-40B4-BE49-F238E27FC236}">
                <a16:creationId xmlns:a16="http://schemas.microsoft.com/office/drawing/2014/main" id="{0BD3A353-2D5F-4B54-B3E1-9BB77ECB5D4D}"/>
              </a:ext>
            </a:extLst>
          </p:cNvPr>
          <p:cNvPicPr>
            <a:picLocks noChangeAspect="1"/>
          </p:cNvPicPr>
          <p:nvPr/>
        </p:nvPicPr>
        <p:blipFill>
          <a:blip r:embed="rId64" cstate="screen"/>
          <a:stretch>
            <a:fillRect/>
          </a:stretch>
        </p:blipFill>
        <p:spPr>
          <a:xfrm>
            <a:off x="5526470" y="3666053"/>
            <a:ext cx="540000" cy="94577"/>
          </a:xfrm>
          <a:prstGeom prst="rect">
            <a:avLst/>
          </a:prstGeom>
        </p:spPr>
      </p:pic>
      <p:pic>
        <p:nvPicPr>
          <p:cNvPr id="297" name="Picture 102" descr="Bayad_Center.png">
            <a:extLst>
              <a:ext uri="{FF2B5EF4-FFF2-40B4-BE49-F238E27FC236}">
                <a16:creationId xmlns:a16="http://schemas.microsoft.com/office/drawing/2014/main" id="{DC1F72F6-B1D1-4111-8B39-267AAA2FD457}"/>
              </a:ext>
            </a:extLst>
          </p:cNvPr>
          <p:cNvPicPr>
            <a:picLocks noChangeAspect="1"/>
          </p:cNvPicPr>
          <p:nvPr/>
        </p:nvPicPr>
        <p:blipFill>
          <a:blip r:embed="rId65" cstate="screen"/>
          <a:stretch>
            <a:fillRect/>
          </a:stretch>
        </p:blipFill>
        <p:spPr bwMode="auto">
          <a:xfrm>
            <a:off x="5612232" y="3788044"/>
            <a:ext cx="180000" cy="2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4">
            <a:extLst>
              <a:ext uri="{FF2B5EF4-FFF2-40B4-BE49-F238E27FC236}">
                <a16:creationId xmlns:a16="http://schemas.microsoft.com/office/drawing/2014/main" id="{101D5B58-255A-4E38-A4DF-752CAAF4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screen"/>
          <a:stretch>
            <a:fillRect/>
          </a:stretch>
        </p:blipFill>
        <p:spPr bwMode="auto">
          <a:xfrm>
            <a:off x="6009465" y="3821385"/>
            <a:ext cx="357613" cy="1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5">
            <a:extLst>
              <a:ext uri="{FF2B5EF4-FFF2-40B4-BE49-F238E27FC236}">
                <a16:creationId xmlns:a16="http://schemas.microsoft.com/office/drawing/2014/main" id="{D217AE2A-B889-4B7D-A7E5-847FF0DE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/>
          <a:stretch>
            <a:fillRect/>
          </a:stretch>
        </p:blipFill>
        <p:spPr bwMode="auto">
          <a:xfrm>
            <a:off x="6609578" y="3822285"/>
            <a:ext cx="212401" cy="1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6">
            <a:extLst>
              <a:ext uri="{FF2B5EF4-FFF2-40B4-BE49-F238E27FC236}">
                <a16:creationId xmlns:a16="http://schemas.microsoft.com/office/drawing/2014/main" id="{19453447-E174-4E97-8D04-E3A90436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screen"/>
          <a:stretch>
            <a:fillRect/>
          </a:stretch>
        </p:blipFill>
        <p:spPr bwMode="auto">
          <a:xfrm>
            <a:off x="8281578" y="3871089"/>
            <a:ext cx="363599" cy="9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10">
            <a:extLst>
              <a:ext uri="{FF2B5EF4-FFF2-40B4-BE49-F238E27FC236}">
                <a16:creationId xmlns:a16="http://schemas.microsoft.com/office/drawing/2014/main" id="{BDBFE420-CF1A-4DE7-8007-856754F8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screen"/>
          <a:stretch>
            <a:fillRect/>
          </a:stretch>
        </p:blipFill>
        <p:spPr bwMode="auto">
          <a:xfrm>
            <a:off x="7064474" y="3821385"/>
            <a:ext cx="259600" cy="1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11">
            <a:extLst>
              <a:ext uri="{FF2B5EF4-FFF2-40B4-BE49-F238E27FC236}">
                <a16:creationId xmlns:a16="http://schemas.microsoft.com/office/drawing/2014/main" id="{D13AEBE6-7F0C-471A-9A29-19FBEE7D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screen"/>
          <a:stretch>
            <a:fillRect/>
          </a:stretch>
        </p:blipFill>
        <p:spPr bwMode="auto">
          <a:xfrm>
            <a:off x="9572672" y="3830385"/>
            <a:ext cx="312354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12">
            <a:extLst>
              <a:ext uri="{FF2B5EF4-FFF2-40B4-BE49-F238E27FC236}">
                <a16:creationId xmlns:a16="http://schemas.microsoft.com/office/drawing/2014/main" id="{74887055-913C-41B7-829D-02272D32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screen"/>
          <a:stretch>
            <a:fillRect/>
          </a:stretch>
        </p:blipFill>
        <p:spPr bwMode="auto">
          <a:xfrm>
            <a:off x="8887672" y="3830385"/>
            <a:ext cx="4425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16">
            <a:extLst>
              <a:ext uri="{FF2B5EF4-FFF2-40B4-BE49-F238E27FC236}">
                <a16:creationId xmlns:a16="http://schemas.microsoft.com/office/drawing/2014/main" id="{2B76710A-46D8-45E3-A50B-FB9E1B60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screen"/>
          <a:stretch>
            <a:fillRect/>
          </a:stretch>
        </p:blipFill>
        <p:spPr bwMode="auto">
          <a:xfrm>
            <a:off x="7566579" y="3856323"/>
            <a:ext cx="472499" cy="12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234" descr="pay-cash-logo2.png">
            <a:extLst>
              <a:ext uri="{FF2B5EF4-FFF2-40B4-BE49-F238E27FC236}">
                <a16:creationId xmlns:a16="http://schemas.microsoft.com/office/drawing/2014/main" id="{5383E9EC-BB3E-4CB4-A956-D5A27424610F}"/>
              </a:ext>
            </a:extLst>
          </p:cNvPr>
          <p:cNvPicPr>
            <a:picLocks noChangeAspect="1"/>
          </p:cNvPicPr>
          <p:nvPr/>
        </p:nvPicPr>
        <p:blipFill>
          <a:blip r:embed="rId73" cstate="screen"/>
          <a:srcRect/>
          <a:stretch>
            <a:fillRect/>
          </a:stretch>
        </p:blipFill>
        <p:spPr bwMode="auto">
          <a:xfrm>
            <a:off x="4740425" y="3407329"/>
            <a:ext cx="648000" cy="1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8DD2CE33-E935-4004-8734-291FC8870716}"/>
              </a:ext>
            </a:extLst>
          </p:cNvPr>
          <p:cNvCxnSpPr/>
          <p:nvPr/>
        </p:nvCxnSpPr>
        <p:spPr>
          <a:xfrm>
            <a:off x="5460505" y="3407322"/>
            <a:ext cx="0" cy="6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" name="Picture 306" descr="133415970_bancnetlogo.png">
            <a:extLst>
              <a:ext uri="{FF2B5EF4-FFF2-40B4-BE49-F238E27FC236}">
                <a16:creationId xmlns:a16="http://schemas.microsoft.com/office/drawing/2014/main" id="{7300BC3C-37A5-4229-A4E3-3FD93A57D620}"/>
              </a:ext>
            </a:extLst>
          </p:cNvPr>
          <p:cNvPicPr>
            <a:picLocks noChangeAspect="1"/>
          </p:cNvPicPr>
          <p:nvPr/>
        </p:nvPicPr>
        <p:blipFill>
          <a:blip r:embed="rId74" cstate="screen"/>
          <a:stretch>
            <a:fillRect/>
          </a:stretch>
        </p:blipFill>
        <p:spPr>
          <a:xfrm>
            <a:off x="3967097" y="3815110"/>
            <a:ext cx="745786" cy="152885"/>
          </a:xfrm>
          <a:prstGeom prst="rect">
            <a:avLst/>
          </a:prstGeom>
        </p:spPr>
      </p:pic>
      <p:pic>
        <p:nvPicPr>
          <p:cNvPr id="308" name="Picture 307" descr="gCash.jpg">
            <a:extLst>
              <a:ext uri="{FF2B5EF4-FFF2-40B4-BE49-F238E27FC236}">
                <a16:creationId xmlns:a16="http://schemas.microsoft.com/office/drawing/2014/main" id="{6CF4F899-A5BC-4136-B550-166626E3FC74}"/>
              </a:ext>
            </a:extLst>
          </p:cNvPr>
          <p:cNvPicPr>
            <a:picLocks noChangeAspect="1"/>
          </p:cNvPicPr>
          <p:nvPr/>
        </p:nvPicPr>
        <p:blipFill>
          <a:blip r:embed="rId75" cstate="screen"/>
          <a:stretch>
            <a:fillRect/>
          </a:stretch>
        </p:blipFill>
        <p:spPr>
          <a:xfrm>
            <a:off x="3245450" y="3732830"/>
            <a:ext cx="608450" cy="288000"/>
          </a:xfrm>
          <a:prstGeom prst="rect">
            <a:avLst/>
          </a:prstGeom>
        </p:spPr>
      </p:pic>
      <p:pic>
        <p:nvPicPr>
          <p:cNvPr id="309" name="Picture 308" descr="Smart Money.jpg">
            <a:extLst>
              <a:ext uri="{FF2B5EF4-FFF2-40B4-BE49-F238E27FC236}">
                <a16:creationId xmlns:a16="http://schemas.microsoft.com/office/drawing/2014/main" id="{2853EB12-95DE-49AE-B4EC-2B081B02816F}"/>
              </a:ext>
            </a:extLst>
          </p:cNvPr>
          <p:cNvPicPr>
            <a:picLocks noChangeAspect="1"/>
          </p:cNvPicPr>
          <p:nvPr/>
        </p:nvPicPr>
        <p:blipFill>
          <a:blip r:embed="rId76" cstate="screen"/>
          <a:stretch>
            <a:fillRect/>
          </a:stretch>
        </p:blipFill>
        <p:spPr>
          <a:xfrm>
            <a:off x="3761301" y="3432799"/>
            <a:ext cx="449999" cy="252000"/>
          </a:xfrm>
          <a:prstGeom prst="rect">
            <a:avLst/>
          </a:prstGeom>
        </p:spPr>
      </p:pic>
      <p:pic>
        <p:nvPicPr>
          <p:cNvPr id="310" name="Picture 309" descr="alipay.png">
            <a:extLst>
              <a:ext uri="{FF2B5EF4-FFF2-40B4-BE49-F238E27FC236}">
                <a16:creationId xmlns:a16="http://schemas.microsoft.com/office/drawing/2014/main" id="{8F5D77BC-4990-4841-84FE-5480EE2F22D1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73911" y="3451835"/>
            <a:ext cx="691647" cy="244382"/>
          </a:xfrm>
          <a:prstGeom prst="rect">
            <a:avLst/>
          </a:prstGeom>
        </p:spPr>
      </p:pic>
      <p:pic>
        <p:nvPicPr>
          <p:cNvPr id="311" name="Picture 310" descr="poli-logo-43.png">
            <a:extLst>
              <a:ext uri="{FF2B5EF4-FFF2-40B4-BE49-F238E27FC236}">
                <a16:creationId xmlns:a16="http://schemas.microsoft.com/office/drawing/2014/main" id="{926AF3CF-029D-4B16-9A0C-E9663BF97B97}"/>
              </a:ext>
            </a:extLst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873911" y="3105001"/>
            <a:ext cx="583331" cy="198333"/>
          </a:xfrm>
          <a:prstGeom prst="rect">
            <a:avLst/>
          </a:prstGeom>
        </p:spPr>
      </p:pic>
      <p:sp>
        <p:nvSpPr>
          <p:cNvPr id="312" name="TextBox 311">
            <a:extLst>
              <a:ext uri="{FF2B5EF4-FFF2-40B4-BE49-F238E27FC236}">
                <a16:creationId xmlns:a16="http://schemas.microsoft.com/office/drawing/2014/main" id="{FB495D56-7B47-419A-9395-2843B824B5A9}"/>
              </a:ext>
            </a:extLst>
          </p:cNvPr>
          <p:cNvSpPr txBox="1"/>
          <p:nvPr/>
        </p:nvSpPr>
        <p:spPr>
          <a:xfrm>
            <a:off x="9464467" y="6231847"/>
            <a:ext cx="51135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* </a:t>
            </a:r>
            <a:r>
              <a:rPr lang="en-US" altLang="zh-TW" sz="1200" dirty="0">
                <a:solidFill>
                  <a:srgbClr val="FF0000"/>
                </a:solidFill>
              </a:rPr>
              <a:t>Soon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8CF5D6EF-F8AC-48DC-944B-D6B4768F3916}"/>
              </a:ext>
            </a:extLst>
          </p:cNvPr>
          <p:cNvSpPr/>
          <p:nvPr/>
        </p:nvSpPr>
        <p:spPr>
          <a:xfrm>
            <a:off x="2639616" y="610839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</a:rPr>
              <a:t>*</a:t>
            </a:r>
            <a:endParaRPr lang="zh-TW" altLang="en-US"/>
          </a:p>
        </p:txBody>
      </p:sp>
      <p:pic>
        <p:nvPicPr>
          <p:cNvPr id="314" name="Picture 313">
            <a:extLst>
              <a:ext uri="{FF2B5EF4-FFF2-40B4-BE49-F238E27FC236}">
                <a16:creationId xmlns:a16="http://schemas.microsoft.com/office/drawing/2014/main" id="{AC3751B0-60CC-4B9E-8BD0-50D1DD222B11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2861287" y="2000378"/>
            <a:ext cx="666644" cy="239540"/>
          </a:xfrm>
          <a:prstGeom prst="rect">
            <a:avLst/>
          </a:prstGeom>
        </p:spPr>
      </p:pic>
      <p:pic>
        <p:nvPicPr>
          <p:cNvPr id="315" name="Picture 84" descr="F:\Logo\PayPal\PayPal.jpg">
            <a:extLst>
              <a:ext uri="{FF2B5EF4-FFF2-40B4-BE49-F238E27FC236}">
                <a16:creationId xmlns:a16="http://schemas.microsoft.com/office/drawing/2014/main" id="{0927E922-0F24-4F8E-981C-58EF8FE3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/>
          <a:stretch>
            <a:fillRect/>
          </a:stretch>
        </p:blipFill>
        <p:spPr bwMode="auto">
          <a:xfrm>
            <a:off x="3741959" y="6265698"/>
            <a:ext cx="753366" cy="19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315" descr="familymart.jpg">
            <a:extLst>
              <a:ext uri="{FF2B5EF4-FFF2-40B4-BE49-F238E27FC236}">
                <a16:creationId xmlns:a16="http://schemas.microsoft.com/office/drawing/2014/main" id="{A683E789-8E5F-4E56-96FC-4B80E24A4596}"/>
              </a:ext>
            </a:extLst>
          </p:cNvPr>
          <p:cNvPicPr>
            <a:picLocks noChangeAspect="1"/>
          </p:cNvPicPr>
          <p:nvPr/>
        </p:nvPicPr>
        <p:blipFill>
          <a:blip r:embed="rId79" cstate="screen"/>
          <a:stretch>
            <a:fillRect/>
          </a:stretch>
        </p:blipFill>
        <p:spPr>
          <a:xfrm>
            <a:off x="6429390" y="4842958"/>
            <a:ext cx="892079" cy="252000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9F728B99-ED3C-4194-A343-73ECC6005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1131" y="4845977"/>
            <a:ext cx="252000" cy="248406"/>
          </a:xfrm>
          <a:prstGeom prst="rect">
            <a:avLst/>
          </a:prstGeom>
        </p:spPr>
      </p:pic>
      <p:pic>
        <p:nvPicPr>
          <p:cNvPr id="318" name="Picture 317" descr="unionpay.png">
            <a:extLst>
              <a:ext uri="{FF2B5EF4-FFF2-40B4-BE49-F238E27FC236}">
                <a16:creationId xmlns:a16="http://schemas.microsoft.com/office/drawing/2014/main" id="{1350772E-3ADC-443C-9CA4-F8F55F8EF9A0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64907" y="4832998"/>
            <a:ext cx="449999" cy="288000"/>
          </a:xfrm>
          <a:prstGeom prst="rect">
            <a:avLst/>
          </a:prstGeom>
        </p:spPr>
      </p:pic>
      <p:pic>
        <p:nvPicPr>
          <p:cNvPr id="319" name="Picture 318" descr="alipay.png">
            <a:extLst>
              <a:ext uri="{FF2B5EF4-FFF2-40B4-BE49-F238E27FC236}">
                <a16:creationId xmlns:a16="http://schemas.microsoft.com/office/drawing/2014/main" id="{5AF2B93E-A261-460F-BF1D-F7128FFDB711}"/>
              </a:ext>
            </a:extLst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590869" y="4854598"/>
            <a:ext cx="692830" cy="244800"/>
          </a:xfrm>
          <a:prstGeom prst="rect">
            <a:avLst/>
          </a:prstGeom>
        </p:spPr>
      </p:pic>
      <p:pic>
        <p:nvPicPr>
          <p:cNvPr id="320" name="圖片 109">
            <a:extLst>
              <a:ext uri="{FF2B5EF4-FFF2-40B4-BE49-F238E27FC236}">
                <a16:creationId xmlns:a16="http://schemas.microsoft.com/office/drawing/2014/main" id="{89E2B4C5-A4E4-403F-873D-A58844190196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08" y="4810068"/>
            <a:ext cx="1891009" cy="321514"/>
          </a:xfrm>
          <a:prstGeom prst="rect">
            <a:avLst/>
          </a:prstGeom>
        </p:spPr>
      </p:pic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A7BEC5F8-75D5-441B-8EB7-C7CC74324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343117"/>
              </p:ext>
            </p:extLst>
          </p:nvPr>
        </p:nvGraphicFramePr>
        <p:xfrm>
          <a:off x="5561267" y="4460927"/>
          <a:ext cx="472220" cy="30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" name="Image" r:id="rId81" imgW="2882520" imgH="1853640" progId="Photoshop.Image.12">
                  <p:embed/>
                </p:oleObj>
              </mc:Choice>
              <mc:Fallback>
                <p:oleObj name="Image" r:id="rId81" imgW="2882520" imgH="1853640" progId="Photoshop.Image.12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7137428-B1DC-447D-9FF5-A27DF1B4E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5561267" y="4460927"/>
                        <a:ext cx="472220" cy="303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0A6319-1D23-48E0-8A8D-62ADFE472EE3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80" y="835565"/>
            <a:ext cx="348397" cy="32691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46F15FA-56E5-4A78-8641-5C716C2A914A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8952862" y="762099"/>
            <a:ext cx="528235" cy="528235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DF17CB3A-A91D-4E39-94F6-FE019D100643}"/>
              </a:ext>
            </a:extLst>
          </p:cNvPr>
          <p:cNvSpPr/>
          <p:nvPr/>
        </p:nvSpPr>
        <p:spPr>
          <a:xfrm>
            <a:off x="263352" y="-16876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Methods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87AAB04A-85D2-4902-A64A-936A395C5D20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7155565" y="5854069"/>
            <a:ext cx="291981" cy="29198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BB317AB-228F-450D-87B9-B7439330E2A4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8241472" y="2742414"/>
            <a:ext cx="944002" cy="252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AA54022-A4DA-401E-9962-EF5045B7B9F4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6167004" y="4491034"/>
            <a:ext cx="944002" cy="252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F2563EA8-059F-46E5-AE1B-450B94C9F56B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8766663" y="5535990"/>
            <a:ext cx="753033" cy="20102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48477A2-8EE4-43AE-9FBA-38EC658AACB7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968038" y="2403938"/>
            <a:ext cx="422932" cy="1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87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7833" y="-8305"/>
            <a:ext cx="10515600" cy="10259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H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HK" sz="2400" dirty="0">
                <a:solidFill>
                  <a:srgbClr val="2A3383"/>
                </a:solidFill>
                <a:latin typeface="Arial" panose="020B0604020202020204" pitchFamily="34" charset="0"/>
                <a:cs typeface="Arial" pitchFamily="34" charset="0"/>
              </a:rPr>
              <a:t>obile</a:t>
            </a:r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zh-HK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HK" sz="2400" dirty="0">
                <a:solidFill>
                  <a:srgbClr val="2A3383"/>
                </a:solidFill>
                <a:latin typeface="Arial" panose="020B0604020202020204" pitchFamily="34" charset="0"/>
                <a:cs typeface="Arial" pitchFamily="34" charset="0"/>
              </a:rPr>
              <a:t>etail Payments</a:t>
            </a:r>
            <a:endParaRPr lang="zh-HK" altLang="en-US" sz="2400" dirty="0">
              <a:solidFill>
                <a:srgbClr val="2A3383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133A9C07-63AF-416B-888C-D4455574A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37" y="2294898"/>
            <a:ext cx="2838058" cy="2062991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42C0C120-C801-4B8A-9AD7-F23008D2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506" y="4000853"/>
            <a:ext cx="1285939" cy="66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A6F0060E-6847-43CE-A680-E295936E2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91" y="4650635"/>
            <a:ext cx="1684748" cy="314105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7E4DC3C0-247E-4E83-961F-5D55549BC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26" y="3147430"/>
            <a:ext cx="1363202" cy="522176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B6E817D7-A96F-46AD-BC53-82FF5AFF0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94" y="4952753"/>
            <a:ext cx="1350379" cy="540151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2B26B054-6009-4137-BC20-9EB58F56CE95}"/>
              </a:ext>
            </a:extLst>
          </p:cNvPr>
          <p:cNvSpPr/>
          <p:nvPr/>
        </p:nvSpPr>
        <p:spPr bwMode="auto">
          <a:xfrm>
            <a:off x="3426591" y="1582004"/>
            <a:ext cx="891555" cy="468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1" name="Picture 4">
            <a:extLst>
              <a:ext uri="{FF2B5EF4-FFF2-40B4-BE49-F238E27FC236}">
                <a16:creationId xmlns:a16="http://schemas.microsoft.com/office/drawing/2014/main" id="{3B3B104C-4B96-4ACB-92A0-D286689B2A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995" y="2196632"/>
            <a:ext cx="777812" cy="78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03351B69-D80C-4E36-84ED-24E820CB9A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52" y="1352243"/>
            <a:ext cx="1858202" cy="510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D83CA56-0709-4F60-B25B-3502501354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17317" r="13021" b="20660"/>
          <a:stretch/>
        </p:blipFill>
        <p:spPr>
          <a:xfrm>
            <a:off x="5121575" y="1390594"/>
            <a:ext cx="1162102" cy="61385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B26BF93F-BA2C-4936-9B87-A3607738FC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6" y="2196632"/>
            <a:ext cx="1446540" cy="603134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C4334473-DC04-478E-89DC-DE85813B17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85" y="4089773"/>
            <a:ext cx="3067142" cy="2662279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22460F19-765F-4531-ACAF-39A4FDC379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1753" y="3288108"/>
            <a:ext cx="990098" cy="990098"/>
          </a:xfrm>
          <a:prstGeom prst="rect">
            <a:avLst/>
          </a:prstGeom>
        </p:spPr>
      </p:pic>
      <p:sp>
        <p:nvSpPr>
          <p:cNvPr id="227" name="Arrow: Right 226">
            <a:extLst>
              <a:ext uri="{FF2B5EF4-FFF2-40B4-BE49-F238E27FC236}">
                <a16:creationId xmlns:a16="http://schemas.microsoft.com/office/drawing/2014/main" id="{6A23FC9B-2C30-4CAF-91D5-7650A58E343D}"/>
              </a:ext>
            </a:extLst>
          </p:cNvPr>
          <p:cNvSpPr/>
          <p:nvPr/>
        </p:nvSpPr>
        <p:spPr bwMode="auto">
          <a:xfrm>
            <a:off x="7309424" y="3930272"/>
            <a:ext cx="821664" cy="48710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6EF3440D-AD11-4D30-949D-546602A0A0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42" y="1232886"/>
            <a:ext cx="762417" cy="1634873"/>
          </a:xfrm>
          <a:prstGeom prst="rect">
            <a:avLst/>
          </a:prstGeom>
        </p:spPr>
      </p:pic>
      <p:pic>
        <p:nvPicPr>
          <p:cNvPr id="229" name="Picture 1">
            <a:extLst>
              <a:ext uri="{FF2B5EF4-FFF2-40B4-BE49-F238E27FC236}">
                <a16:creationId xmlns:a16="http://schemas.microsoft.com/office/drawing/2014/main" id="{ADB548D2-31E6-4FD8-A539-598B450775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3" y="5675618"/>
            <a:ext cx="2210483" cy="810629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BF473459-F6E9-4F2A-859D-8FB04D4741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7707" y="2481387"/>
            <a:ext cx="1137926" cy="1137926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1730E85A-46DD-46DB-B5BD-BC3DDC47C1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23710" y="3573890"/>
            <a:ext cx="1135798" cy="941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818A4-226E-47BC-A551-8E22B564BF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43" y="5083067"/>
            <a:ext cx="1458690" cy="7686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6D9A6BA-F680-4447-B9E8-3D0FF34276A3}"/>
              </a:ext>
            </a:extLst>
          </p:cNvPr>
          <p:cNvSpPr/>
          <p:nvPr/>
        </p:nvSpPr>
        <p:spPr>
          <a:xfrm>
            <a:off x="335360" y="-16231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Experience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0178" y="-359"/>
            <a:ext cx="10515600" cy="8925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HK" sz="2400" dirty="0">
                <a:solidFill>
                  <a:srgbClr val="2A3383"/>
                </a:solidFill>
                <a:latin typeface="Arial" pitchFamily="34" charset="0"/>
                <a:cs typeface="Arial" pitchFamily="34" charset="0"/>
              </a:rPr>
              <a:t>Integrated Omni-Channel Payment Management</a:t>
            </a:r>
            <a:endParaRPr lang="zh-HK" altLang="en-US" sz="2400" dirty="0">
              <a:solidFill>
                <a:srgbClr val="2A33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9840427A-594A-4286-9942-F2D692B7E817}"/>
              </a:ext>
            </a:extLst>
          </p:cNvPr>
          <p:cNvSpPr/>
          <p:nvPr/>
        </p:nvSpPr>
        <p:spPr>
          <a:xfrm>
            <a:off x="1460178" y="1672186"/>
            <a:ext cx="1283239" cy="305379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AC4FC88-2159-4971-9C2D-29B87EB31F39}"/>
              </a:ext>
            </a:extLst>
          </p:cNvPr>
          <p:cNvSpPr/>
          <p:nvPr/>
        </p:nvSpPr>
        <p:spPr>
          <a:xfrm>
            <a:off x="1524000" y="1574800"/>
            <a:ext cx="869586" cy="332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6F24AA8-76BD-460C-9968-EE64B98842B0}"/>
              </a:ext>
            </a:extLst>
          </p:cNvPr>
          <p:cNvSpPr/>
          <p:nvPr/>
        </p:nvSpPr>
        <p:spPr>
          <a:xfrm>
            <a:off x="2924367" y="1686243"/>
            <a:ext cx="1587054" cy="103926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3A425BF-207D-44C0-A1DD-64DCCA0EDC8F}"/>
              </a:ext>
            </a:extLst>
          </p:cNvPr>
          <p:cNvSpPr/>
          <p:nvPr/>
        </p:nvSpPr>
        <p:spPr>
          <a:xfrm>
            <a:off x="4968478" y="2808198"/>
            <a:ext cx="2733655" cy="203614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3FD4E1CE-7611-4555-AFFD-11BD920F293C}"/>
              </a:ext>
            </a:extLst>
          </p:cNvPr>
          <p:cNvCxnSpPr/>
          <p:nvPr/>
        </p:nvCxnSpPr>
        <p:spPr>
          <a:xfrm>
            <a:off x="7841610" y="2808203"/>
            <a:ext cx="1547812" cy="1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5CC1D240-712E-4153-AFB4-9AB6B2709BA0}"/>
              </a:ext>
            </a:extLst>
          </p:cNvPr>
          <p:cNvCxnSpPr/>
          <p:nvPr/>
        </p:nvCxnSpPr>
        <p:spPr bwMode="auto">
          <a:xfrm>
            <a:off x="4968473" y="3329230"/>
            <a:ext cx="2736000" cy="1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34">
            <a:extLst>
              <a:ext uri="{FF2B5EF4-FFF2-40B4-BE49-F238E27FC236}">
                <a16:creationId xmlns:a16="http://schemas.microsoft.com/office/drawing/2014/main" id="{1883A045-806F-4896-9C58-F10B1588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42" y="3196691"/>
            <a:ext cx="735311" cy="26161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 err="1">
                <a:latin typeface="Arial" pitchFamily="34" charset="0"/>
                <a:cs typeface="Arial" pitchFamily="34" charset="0"/>
              </a:rPr>
              <a:t>eWallet</a:t>
            </a:r>
            <a:endParaRPr lang="en-US" altLang="zh-TW" sz="85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zh-TW" sz="850" b="1" dirty="0">
                <a:latin typeface="Arial" pitchFamily="34" charset="0"/>
                <a:cs typeface="Arial" pitchFamily="34" charset="0"/>
              </a:rPr>
              <a:t>Processing</a:t>
            </a: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88302DF1-E18B-4B03-A9CA-043F88AC4841}"/>
              </a:ext>
            </a:extLst>
          </p:cNvPr>
          <p:cNvCxnSpPr/>
          <p:nvPr/>
        </p:nvCxnSpPr>
        <p:spPr>
          <a:xfrm>
            <a:off x="4968473" y="4339311"/>
            <a:ext cx="2736000" cy="158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D068FD73-7DB8-4C21-947B-94919F26B32B}"/>
              </a:ext>
            </a:extLst>
          </p:cNvPr>
          <p:cNvCxnSpPr/>
          <p:nvPr/>
        </p:nvCxnSpPr>
        <p:spPr>
          <a:xfrm>
            <a:off x="4968473" y="3820000"/>
            <a:ext cx="2736000" cy="1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126" descr="lock.png">
            <a:extLst>
              <a:ext uri="{FF2B5EF4-FFF2-40B4-BE49-F238E27FC236}">
                <a16:creationId xmlns:a16="http://schemas.microsoft.com/office/drawing/2014/main" id="{E362EA7C-9F54-4A6F-8429-AF1FAC602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68" y="1433350"/>
            <a:ext cx="2508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0DD4170E-6E7D-4AF3-A154-563F81BC6964}"/>
              </a:ext>
            </a:extLst>
          </p:cNvPr>
          <p:cNvCxnSpPr/>
          <p:nvPr/>
        </p:nvCxnSpPr>
        <p:spPr bwMode="auto">
          <a:xfrm>
            <a:off x="7841611" y="1989143"/>
            <a:ext cx="1044000" cy="158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 Box 16">
            <a:extLst>
              <a:ext uri="{FF2B5EF4-FFF2-40B4-BE49-F238E27FC236}">
                <a16:creationId xmlns:a16="http://schemas.microsoft.com/office/drawing/2014/main" id="{E87ECD7C-6605-4BCE-96C3-E2350B4A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478" y="5122464"/>
            <a:ext cx="15843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Multi-currency 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Multi-lingual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Multi-user entitlement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Transaction handling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Flexible settlement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Dynamic </a:t>
            </a:r>
            <a:r>
              <a:rPr lang="en-US" altLang="zh-TW" sz="800" dirty="0" err="1">
                <a:ea typeface="新細明體" charset="-120"/>
                <a:cs typeface="Arial" pitchFamily="34" charset="0"/>
              </a:rPr>
              <a:t>reportings</a:t>
            </a:r>
            <a:endParaRPr lang="en-US" altLang="zh-TW" sz="800" dirty="0">
              <a:ea typeface="新細明體" charset="-12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Access control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altLang="zh-TW" sz="800" dirty="0">
                <a:ea typeface="新細明體" charset="-120"/>
                <a:cs typeface="Arial" pitchFamily="34" charset="0"/>
              </a:rPr>
              <a:t>Web / Mobile API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3AD7643D-2763-42B2-A201-FEB6CBD684B3}"/>
              </a:ext>
            </a:extLst>
          </p:cNvPr>
          <p:cNvCxnSpPr/>
          <p:nvPr/>
        </p:nvCxnSpPr>
        <p:spPr>
          <a:xfrm rot="5400000">
            <a:off x="6905610" y="2476737"/>
            <a:ext cx="18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33">
            <a:extLst>
              <a:ext uri="{FF2B5EF4-FFF2-40B4-BE49-F238E27FC236}">
                <a16:creationId xmlns:a16="http://schemas.microsoft.com/office/drawing/2014/main" id="{8693ED4B-D729-45C8-8926-CF95DF568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280" y="1739999"/>
            <a:ext cx="792163" cy="180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700" b="1" dirty="0">
                <a:latin typeface="Arial" pitchFamily="34" charset="0"/>
                <a:cs typeface="Arial" pitchFamily="34" charset="0"/>
              </a:rPr>
              <a:t>Card  Capture</a:t>
            </a:r>
          </a:p>
        </p:txBody>
      </p: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1AE66063-37EE-4ACE-A841-FABECA3A9891}"/>
              </a:ext>
            </a:extLst>
          </p:cNvPr>
          <p:cNvCxnSpPr/>
          <p:nvPr/>
        </p:nvCxnSpPr>
        <p:spPr>
          <a:xfrm>
            <a:off x="7841611" y="1540741"/>
            <a:ext cx="864000" cy="158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85DE6453-9D01-47CD-A744-13E917CDF82A}"/>
              </a:ext>
            </a:extLst>
          </p:cNvPr>
          <p:cNvCxnSpPr/>
          <p:nvPr/>
        </p:nvCxnSpPr>
        <p:spPr>
          <a:xfrm>
            <a:off x="7841611" y="2363793"/>
            <a:ext cx="1080000" cy="158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0C4131C0-3833-4303-9A9F-8DA3BF925BD1}"/>
              </a:ext>
            </a:extLst>
          </p:cNvPr>
          <p:cNvCxnSpPr/>
          <p:nvPr/>
        </p:nvCxnSpPr>
        <p:spPr bwMode="auto">
          <a:xfrm rot="5400000">
            <a:off x="8948103" y="2549526"/>
            <a:ext cx="3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123" descr="visa.png">
            <a:extLst>
              <a:ext uri="{FF2B5EF4-FFF2-40B4-BE49-F238E27FC236}">
                <a16:creationId xmlns:a16="http://schemas.microsoft.com/office/drawing/2014/main" id="{6F796297-EF66-4101-BC19-F1B41C431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38" y="1886543"/>
            <a:ext cx="4683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124">
            <a:extLst>
              <a:ext uri="{FF2B5EF4-FFF2-40B4-BE49-F238E27FC236}">
                <a16:creationId xmlns:a16="http://schemas.microsoft.com/office/drawing/2014/main" id="{92F05F8A-8907-4937-84DB-F1FDD3FAD5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33" y="1865219"/>
            <a:ext cx="288000" cy="2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Text Box 55">
            <a:extLst>
              <a:ext uri="{FF2B5EF4-FFF2-40B4-BE49-F238E27FC236}">
                <a16:creationId xmlns:a16="http://schemas.microsoft.com/office/drawing/2014/main" id="{8C4E7EAA-3A24-4424-BD43-643B497EE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516" y="2228855"/>
            <a:ext cx="1584335" cy="334313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Payment Gateway </a:t>
            </a:r>
            <a:b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altLang="zh-TW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MIGS, MPGS, CyberSource</a:t>
            </a:r>
          </a:p>
        </p:txBody>
      </p:sp>
      <p:sp>
        <p:nvSpPr>
          <p:cNvPr id="268" name="Text Box 55">
            <a:extLst>
              <a:ext uri="{FF2B5EF4-FFF2-40B4-BE49-F238E27FC236}">
                <a16:creationId xmlns:a16="http://schemas.microsoft.com/office/drawing/2014/main" id="{B87CD3D3-86C8-4274-A397-45089B6BC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511" y="1866049"/>
            <a:ext cx="667418" cy="203508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Processors</a:t>
            </a:r>
            <a:endParaRPr lang="en-US" altLang="zh-TW" sz="8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Text Box 55">
            <a:extLst>
              <a:ext uri="{FF2B5EF4-FFF2-40B4-BE49-F238E27FC236}">
                <a16:creationId xmlns:a16="http://schemas.microsoft.com/office/drawing/2014/main" id="{4D360CAC-3BE4-4494-B991-0B5E6DE1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511" y="1439863"/>
            <a:ext cx="943134" cy="203508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Acquiring Banks</a:t>
            </a:r>
          </a:p>
        </p:txBody>
      </p:sp>
      <p:pic>
        <p:nvPicPr>
          <p:cNvPr id="270" name="Picture 211" descr="ae.png">
            <a:extLst>
              <a:ext uri="{FF2B5EF4-FFF2-40B4-BE49-F238E27FC236}">
                <a16:creationId xmlns:a16="http://schemas.microsoft.com/office/drawing/2014/main" id="{678B7EAE-934F-4AEB-83C1-1ABC6CA28B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07" y="1866345"/>
            <a:ext cx="2492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212" descr="diners.png">
            <a:extLst>
              <a:ext uri="{FF2B5EF4-FFF2-40B4-BE49-F238E27FC236}">
                <a16:creationId xmlns:a16="http://schemas.microsoft.com/office/drawing/2014/main" id="{C9C13A67-D15C-4602-A829-C74044F1B8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30" y="2108279"/>
            <a:ext cx="6842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214" descr="jcb.png">
            <a:extLst>
              <a:ext uri="{FF2B5EF4-FFF2-40B4-BE49-F238E27FC236}">
                <a16:creationId xmlns:a16="http://schemas.microsoft.com/office/drawing/2014/main" id="{E0137EBF-1297-41B6-8E13-884146CB9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986" y="1861972"/>
            <a:ext cx="3238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Text Box 55">
            <a:extLst>
              <a:ext uri="{FF2B5EF4-FFF2-40B4-BE49-F238E27FC236}">
                <a16:creationId xmlns:a16="http://schemas.microsoft.com/office/drawing/2014/main" id="{615D2DE4-D095-430F-B3BE-23628EBFB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516" y="2684463"/>
            <a:ext cx="2555875" cy="223138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Connection</a:t>
            </a:r>
            <a:endParaRPr lang="en-US" altLang="zh-TW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156DBA9-37E1-4430-A03F-678DC49B1F65}"/>
              </a:ext>
            </a:extLst>
          </p:cNvPr>
          <p:cNvSpPr/>
          <p:nvPr/>
        </p:nvSpPr>
        <p:spPr>
          <a:xfrm>
            <a:off x="7984491" y="2925763"/>
            <a:ext cx="2447925" cy="3598862"/>
          </a:xfrm>
          <a:prstGeom prst="rect">
            <a:avLst/>
          </a:prstGeom>
          <a:solidFill>
            <a:schemeClr val="bg1"/>
          </a:solidFill>
          <a:ln w="31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75" name="Picture 130" descr="PPS New Logo.jpg">
            <a:extLst>
              <a:ext uri="{FF2B5EF4-FFF2-40B4-BE49-F238E27FC236}">
                <a16:creationId xmlns:a16="http://schemas.microsoft.com/office/drawing/2014/main" id="{BF2FA25B-0D60-42C6-8CAC-DEF896C4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61" y="3592518"/>
            <a:ext cx="39846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Picture 131" descr="F:\Logo\PayPal\PayPal.jpg">
            <a:extLst>
              <a:ext uri="{FF2B5EF4-FFF2-40B4-BE49-F238E27FC236}">
                <a16:creationId xmlns:a16="http://schemas.microsoft.com/office/drawing/2014/main" id="{5B696C7A-6B68-4C53-A540-AA89841D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902" y="4454310"/>
            <a:ext cx="468000" cy="1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Picture 132">
            <a:extLst>
              <a:ext uri="{FF2B5EF4-FFF2-40B4-BE49-F238E27FC236}">
                <a16:creationId xmlns:a16="http://schemas.microsoft.com/office/drawing/2014/main" id="{D53ADB27-169F-40E7-9693-877965950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8553727" y="4439088"/>
            <a:ext cx="396000" cy="1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Picture 102">
            <a:extLst>
              <a:ext uri="{FF2B5EF4-FFF2-40B4-BE49-F238E27FC236}">
                <a16:creationId xmlns:a16="http://schemas.microsoft.com/office/drawing/2014/main" id="{1D737317-4482-4A85-85C4-3AD9D822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8521904" y="3608393"/>
            <a:ext cx="322314" cy="1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Picture 6" descr="unionlogo.gif">
            <a:extLst>
              <a:ext uri="{FF2B5EF4-FFF2-40B4-BE49-F238E27FC236}">
                <a16:creationId xmlns:a16="http://schemas.microsoft.com/office/drawing/2014/main" id="{1386D20F-F34E-42DA-BCAC-81914312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66" y="3148018"/>
            <a:ext cx="2809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Picture 2">
            <a:extLst>
              <a:ext uri="{FF2B5EF4-FFF2-40B4-BE49-F238E27FC236}">
                <a16:creationId xmlns:a16="http://schemas.microsoft.com/office/drawing/2014/main" id="{3A4466F4-1581-4941-AF05-E24C9DDB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9440260" y="3592923"/>
            <a:ext cx="410395" cy="1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Picture 145">
            <a:extLst>
              <a:ext uri="{FF2B5EF4-FFF2-40B4-BE49-F238E27FC236}">
                <a16:creationId xmlns:a16="http://schemas.microsoft.com/office/drawing/2014/main" id="{C8383F99-26A2-4FEC-A718-91006D5015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9047119" y="4423109"/>
            <a:ext cx="396000" cy="1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146">
            <a:extLst>
              <a:ext uri="{FF2B5EF4-FFF2-40B4-BE49-F238E27FC236}">
                <a16:creationId xmlns:a16="http://schemas.microsoft.com/office/drawing/2014/main" id="{21A9E6EA-6013-4F2D-9AFC-D800F258E3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8906823" y="3612187"/>
            <a:ext cx="468000" cy="9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Picture 86" descr="https://www.phonecard.com.sg/images/banks/enets.gif">
            <a:extLst>
              <a:ext uri="{FF2B5EF4-FFF2-40B4-BE49-F238E27FC236}">
                <a16:creationId xmlns:a16="http://schemas.microsoft.com/office/drawing/2014/main" id="{42611BB1-5113-4DD1-93C8-FFDA7D7F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03" y="3830638"/>
            <a:ext cx="39687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149">
            <a:extLst>
              <a:ext uri="{FF2B5EF4-FFF2-40B4-BE49-F238E27FC236}">
                <a16:creationId xmlns:a16="http://schemas.microsoft.com/office/drawing/2014/main" id="{B0DA098C-4054-485B-978D-67B0F5DD686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9020329" y="3783013"/>
            <a:ext cx="177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Picture 150">
            <a:extLst>
              <a:ext uri="{FF2B5EF4-FFF2-40B4-BE49-F238E27FC236}">
                <a16:creationId xmlns:a16="http://schemas.microsoft.com/office/drawing/2014/main" id="{B04F2503-2D98-4A60-97D2-5C57D6D5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23" y="3783013"/>
            <a:ext cx="177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Picture 151">
            <a:extLst>
              <a:ext uri="{FF2B5EF4-FFF2-40B4-BE49-F238E27FC236}">
                <a16:creationId xmlns:a16="http://schemas.microsoft.com/office/drawing/2014/main" id="{592E8700-5397-48EB-92C9-AAAD0F657C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9710098" y="3781980"/>
            <a:ext cx="261938" cy="1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Picture 152" descr="KTB.jpg">
            <a:extLst>
              <a:ext uri="{FF2B5EF4-FFF2-40B4-BE49-F238E27FC236}">
                <a16:creationId xmlns:a16="http://schemas.microsoft.com/office/drawing/2014/main" id="{86030B23-E012-4FDE-858B-74D6DC5B3F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28" y="378143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Picture 154">
            <a:extLst>
              <a:ext uri="{FF2B5EF4-FFF2-40B4-BE49-F238E27FC236}">
                <a16:creationId xmlns:a16="http://schemas.microsoft.com/office/drawing/2014/main" id="{44B73812-0D68-42DF-8BC6-5536AFFE971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10022836" y="3821378"/>
            <a:ext cx="360362" cy="1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Picture 164">
            <a:extLst>
              <a:ext uri="{FF2B5EF4-FFF2-40B4-BE49-F238E27FC236}">
                <a16:creationId xmlns:a16="http://schemas.microsoft.com/office/drawing/2014/main" id="{9ED0C47E-BB3E-4538-8791-038584E398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8038674" y="6382314"/>
            <a:ext cx="25199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Picture 165" descr="UOB_Logo.jpg">
            <a:extLst>
              <a:ext uri="{FF2B5EF4-FFF2-40B4-BE49-F238E27FC236}">
                <a16:creationId xmlns:a16="http://schemas.microsoft.com/office/drawing/2014/main" id="{D6AF6255-8416-4D85-B44E-A3A8DA7504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91" y="6168001"/>
            <a:ext cx="35718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21">
            <a:extLst>
              <a:ext uri="{FF2B5EF4-FFF2-40B4-BE49-F238E27FC236}">
                <a16:creationId xmlns:a16="http://schemas.microsoft.com/office/drawing/2014/main" id="{2805055A-AB77-435D-9AA8-78EC41A8443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9298936" y="6142915"/>
            <a:ext cx="169862" cy="1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0">
            <a:extLst>
              <a:ext uri="{FF2B5EF4-FFF2-40B4-BE49-F238E27FC236}">
                <a16:creationId xmlns:a16="http://schemas.microsoft.com/office/drawing/2014/main" id="{CF068391-AB4B-41E3-9739-B266416B71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9557124" y="6141014"/>
            <a:ext cx="12814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Picture 168">
            <a:extLst>
              <a:ext uri="{FF2B5EF4-FFF2-40B4-BE49-F238E27FC236}">
                <a16:creationId xmlns:a16="http://schemas.microsoft.com/office/drawing/2014/main" id="{36442F2A-CBB9-4609-B165-6632665A2DE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auto">
          <a:xfrm>
            <a:off x="9774397" y="6137839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Picture 211" descr="ae.png">
            <a:extLst>
              <a:ext uri="{FF2B5EF4-FFF2-40B4-BE49-F238E27FC236}">
                <a16:creationId xmlns:a16="http://schemas.microsoft.com/office/drawing/2014/main" id="{98E48CC2-6A83-454F-87B8-5130E506B4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86" y="3148018"/>
            <a:ext cx="2032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Picture 214" descr="jcb.png">
            <a:extLst>
              <a:ext uri="{FF2B5EF4-FFF2-40B4-BE49-F238E27FC236}">
                <a16:creationId xmlns:a16="http://schemas.microsoft.com/office/drawing/2014/main" id="{002603F9-7ABB-4350-967D-501977CF7FD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28" y="3152780"/>
            <a:ext cx="2317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Picture 5">
            <a:extLst>
              <a:ext uri="{FF2B5EF4-FFF2-40B4-BE49-F238E27FC236}">
                <a16:creationId xmlns:a16="http://schemas.microsoft.com/office/drawing/2014/main" id="{B37BC9F7-19BE-45AD-952C-ED0B5C03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/>
          <a:stretch>
            <a:fillRect/>
          </a:stretch>
        </p:blipFill>
        <p:spPr bwMode="auto">
          <a:xfrm>
            <a:off x="8060335" y="4445549"/>
            <a:ext cx="396000" cy="1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220">
            <a:extLst>
              <a:ext uri="{FF2B5EF4-FFF2-40B4-BE49-F238E27FC236}">
                <a16:creationId xmlns:a16="http://schemas.microsoft.com/office/drawing/2014/main" id="{CE411FB9-657C-4F2E-8C21-BFF7FCDF467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 bwMode="auto">
          <a:xfrm>
            <a:off x="9540511" y="4426109"/>
            <a:ext cx="324000" cy="1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TextBox 57">
            <a:extLst>
              <a:ext uri="{FF2B5EF4-FFF2-40B4-BE49-F238E27FC236}">
                <a16:creationId xmlns:a16="http://schemas.microsoft.com/office/drawing/2014/main" id="{0DB9C734-8E25-482C-A0F8-4BCA6277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141" y="2928943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700" b="1">
                <a:solidFill>
                  <a:srgbClr val="002060"/>
                </a:solidFill>
                <a:cs typeface="Arial" panose="020B0604020202020204" pitchFamily="34" charset="0"/>
              </a:rPr>
              <a:t>Credit &amp; Debit Cards</a:t>
            </a:r>
            <a:endParaRPr lang="zh-TW" altLang="en-US" sz="7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1CE801-7C6F-49A7-895E-5B2EE5AEB83B}"/>
              </a:ext>
            </a:extLst>
          </p:cNvPr>
          <p:cNvCxnSpPr/>
          <p:nvPr/>
        </p:nvCxnSpPr>
        <p:spPr bwMode="auto">
          <a:xfrm>
            <a:off x="7992428" y="3098800"/>
            <a:ext cx="24114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59">
            <a:extLst>
              <a:ext uri="{FF2B5EF4-FFF2-40B4-BE49-F238E27FC236}">
                <a16:creationId xmlns:a16="http://schemas.microsoft.com/office/drawing/2014/main" id="{5A9F875E-BCD3-4259-89B9-CEF349A3B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141" y="3349630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700" b="1">
                <a:solidFill>
                  <a:srgbClr val="002060"/>
                </a:solidFill>
                <a:cs typeface="Arial" panose="020B0604020202020204" pitchFamily="34" charset="0"/>
              </a:rPr>
              <a:t>Bank Account &amp; Net Banking</a:t>
            </a:r>
            <a:endParaRPr lang="zh-TW" altLang="en-US" sz="7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1" name="TextBox 60">
            <a:extLst>
              <a:ext uri="{FF2B5EF4-FFF2-40B4-BE49-F238E27FC236}">
                <a16:creationId xmlns:a16="http://schemas.microsoft.com/office/drawing/2014/main" id="{8AFF544F-4936-4296-BF5E-2A7F68A8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141" y="4221168"/>
            <a:ext cx="223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700" b="1">
                <a:solidFill>
                  <a:srgbClr val="002060"/>
                </a:solidFill>
                <a:cs typeface="Arial" panose="020B0604020202020204" pitchFamily="34" charset="0"/>
              </a:rPr>
              <a:t>Others</a:t>
            </a:r>
            <a:endParaRPr lang="zh-TW" altLang="en-US" sz="7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02" name="Picture 20">
            <a:extLst>
              <a:ext uri="{FF2B5EF4-FFF2-40B4-BE49-F238E27FC236}">
                <a16:creationId xmlns:a16="http://schemas.microsoft.com/office/drawing/2014/main" id="{3E8D3705-D665-4648-9A04-CC5099678DF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8824788" y="3775080"/>
            <a:ext cx="14343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234" descr="pay-cash-logo2.png">
            <a:extLst>
              <a:ext uri="{FF2B5EF4-FFF2-40B4-BE49-F238E27FC236}">
                <a16:creationId xmlns:a16="http://schemas.microsoft.com/office/drawing/2014/main" id="{9CCAFD86-90D9-4C73-93ED-5E58AEF0B44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2" y="5215496"/>
            <a:ext cx="4032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Picture 2">
            <a:extLst>
              <a:ext uri="{FF2B5EF4-FFF2-40B4-BE49-F238E27FC236}">
                <a16:creationId xmlns:a16="http://schemas.microsoft.com/office/drawing/2014/main" id="{ABCF1236-A16E-4038-A23D-33EC6616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/>
          <a:stretch>
            <a:fillRect/>
          </a:stretch>
        </p:blipFill>
        <p:spPr bwMode="auto">
          <a:xfrm>
            <a:off x="8030528" y="5409366"/>
            <a:ext cx="309563" cy="1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Picture 100">
            <a:extLst>
              <a:ext uri="{FF2B5EF4-FFF2-40B4-BE49-F238E27FC236}">
                <a16:creationId xmlns:a16="http://schemas.microsoft.com/office/drawing/2014/main" id="{F8D494C4-0358-458C-B67A-3C0F6830AD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 bwMode="auto">
          <a:xfrm>
            <a:off x="8435341" y="5404791"/>
            <a:ext cx="382587" cy="1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" name="Picture 102">
            <a:extLst>
              <a:ext uri="{FF2B5EF4-FFF2-40B4-BE49-F238E27FC236}">
                <a16:creationId xmlns:a16="http://schemas.microsoft.com/office/drawing/2014/main" id="{8BD3A95C-A920-430D-8DBA-67DE56A259A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 bwMode="auto">
          <a:xfrm>
            <a:off x="8881423" y="5349167"/>
            <a:ext cx="179388" cy="22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" name="Picture 103">
            <a:extLst>
              <a:ext uri="{FF2B5EF4-FFF2-40B4-BE49-F238E27FC236}">
                <a16:creationId xmlns:a16="http://schemas.microsoft.com/office/drawing/2014/main" id="{F2426559-2B52-4B71-8235-2C3696924E8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 bwMode="auto">
          <a:xfrm>
            <a:off x="9727566" y="5393651"/>
            <a:ext cx="331787" cy="14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" name="Picture 2">
            <a:extLst>
              <a:ext uri="{FF2B5EF4-FFF2-40B4-BE49-F238E27FC236}">
                <a16:creationId xmlns:a16="http://schemas.microsoft.com/office/drawing/2014/main" id="{7A4D338B-ED55-4C3B-A47D-0A5AD177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/>
          <a:stretch>
            <a:fillRect/>
          </a:stretch>
        </p:blipFill>
        <p:spPr bwMode="auto">
          <a:xfrm>
            <a:off x="10121338" y="5391714"/>
            <a:ext cx="25544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Picture 3">
            <a:extLst>
              <a:ext uri="{FF2B5EF4-FFF2-40B4-BE49-F238E27FC236}">
                <a16:creationId xmlns:a16="http://schemas.microsoft.com/office/drawing/2014/main" id="{5B6FCE0E-863B-44AD-A970-CED8BE3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/>
          <a:stretch>
            <a:fillRect/>
          </a:stretch>
        </p:blipFill>
        <p:spPr bwMode="auto">
          <a:xfrm>
            <a:off x="9237028" y="5601358"/>
            <a:ext cx="576263" cy="12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Picture 4">
            <a:extLst>
              <a:ext uri="{FF2B5EF4-FFF2-40B4-BE49-F238E27FC236}">
                <a16:creationId xmlns:a16="http://schemas.microsoft.com/office/drawing/2014/main" id="{17DF3AD3-A5A7-4E2F-BF09-E82B2FAA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/>
          <a:stretch>
            <a:fillRect/>
          </a:stretch>
        </p:blipFill>
        <p:spPr bwMode="auto">
          <a:xfrm>
            <a:off x="8359141" y="5576330"/>
            <a:ext cx="307975" cy="17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Picture 5">
            <a:extLst>
              <a:ext uri="{FF2B5EF4-FFF2-40B4-BE49-F238E27FC236}">
                <a16:creationId xmlns:a16="http://schemas.microsoft.com/office/drawing/2014/main" id="{307A98A5-A5A1-417D-AD49-70661FED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78" y="5577451"/>
            <a:ext cx="182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Picture 6">
            <a:extLst>
              <a:ext uri="{FF2B5EF4-FFF2-40B4-BE49-F238E27FC236}">
                <a16:creationId xmlns:a16="http://schemas.microsoft.com/office/drawing/2014/main" id="{B6F6DC6C-694D-41EF-AA9D-F1DB8571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/>
          <a:stretch>
            <a:fillRect/>
          </a:stretch>
        </p:blipFill>
        <p:spPr bwMode="auto">
          <a:xfrm>
            <a:off x="8030523" y="5796661"/>
            <a:ext cx="361950" cy="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Picture 7">
            <a:extLst>
              <a:ext uri="{FF2B5EF4-FFF2-40B4-BE49-F238E27FC236}">
                <a16:creationId xmlns:a16="http://schemas.microsoft.com/office/drawing/2014/main" id="{117E1926-F7CA-4DB3-A371-E1488948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36" y="5791759"/>
            <a:ext cx="2460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" name="Picture 8">
            <a:extLst>
              <a:ext uri="{FF2B5EF4-FFF2-40B4-BE49-F238E27FC236}">
                <a16:creationId xmlns:a16="http://schemas.microsoft.com/office/drawing/2014/main" id="{8CA4C798-5477-4570-96CC-58489FA7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91" y="5755251"/>
            <a:ext cx="2682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Picture 9">
            <a:extLst>
              <a:ext uri="{FF2B5EF4-FFF2-40B4-BE49-F238E27FC236}">
                <a16:creationId xmlns:a16="http://schemas.microsoft.com/office/drawing/2014/main" id="{787058E2-1AB5-4865-A5F7-B1C7100B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/>
          <a:stretch>
            <a:fillRect/>
          </a:stretch>
        </p:blipFill>
        <p:spPr bwMode="auto">
          <a:xfrm>
            <a:off x="8744898" y="5593703"/>
            <a:ext cx="414338" cy="13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0">
            <a:extLst>
              <a:ext uri="{FF2B5EF4-FFF2-40B4-BE49-F238E27FC236}">
                <a16:creationId xmlns:a16="http://schemas.microsoft.com/office/drawing/2014/main" id="{3DA6F861-976D-41B8-811A-1138EC5F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/>
          <a:stretch>
            <a:fillRect/>
          </a:stretch>
        </p:blipFill>
        <p:spPr bwMode="auto">
          <a:xfrm>
            <a:off x="8031322" y="5590151"/>
            <a:ext cx="1873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1">
            <a:extLst>
              <a:ext uri="{FF2B5EF4-FFF2-40B4-BE49-F238E27FC236}">
                <a16:creationId xmlns:a16="http://schemas.microsoft.com/office/drawing/2014/main" id="{7E39B67F-0A4A-44D5-9F73-BBB967D5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/>
          <a:stretch>
            <a:fillRect/>
          </a:stretch>
        </p:blipFill>
        <p:spPr bwMode="auto">
          <a:xfrm>
            <a:off x="9889958" y="5602851"/>
            <a:ext cx="20385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2">
            <a:extLst>
              <a:ext uri="{FF2B5EF4-FFF2-40B4-BE49-F238E27FC236}">
                <a16:creationId xmlns:a16="http://schemas.microsoft.com/office/drawing/2014/main" id="{C13125CF-43B0-4F97-95BB-C458BDE6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/>
          <a:stretch>
            <a:fillRect/>
          </a:stretch>
        </p:blipFill>
        <p:spPr bwMode="auto">
          <a:xfrm>
            <a:off x="10044862" y="5792229"/>
            <a:ext cx="351234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4">
            <a:extLst>
              <a:ext uri="{FF2B5EF4-FFF2-40B4-BE49-F238E27FC236}">
                <a16:creationId xmlns:a16="http://schemas.microsoft.com/office/drawing/2014/main" id="{833D28A8-008A-43E2-BB07-E8A9CC1A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/>
          <a:stretch>
            <a:fillRect/>
          </a:stretch>
        </p:blipFill>
        <p:spPr bwMode="auto">
          <a:xfrm>
            <a:off x="9290556" y="5750489"/>
            <a:ext cx="28813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5">
            <a:extLst>
              <a:ext uri="{FF2B5EF4-FFF2-40B4-BE49-F238E27FC236}">
                <a16:creationId xmlns:a16="http://schemas.microsoft.com/office/drawing/2014/main" id="{38010075-BA2E-4DE4-9E0A-9777FD9C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/>
          <a:stretch>
            <a:fillRect/>
          </a:stretch>
        </p:blipFill>
        <p:spPr bwMode="auto">
          <a:xfrm>
            <a:off x="8032055" y="6001314"/>
            <a:ext cx="408098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6">
            <a:extLst>
              <a:ext uri="{FF2B5EF4-FFF2-40B4-BE49-F238E27FC236}">
                <a16:creationId xmlns:a16="http://schemas.microsoft.com/office/drawing/2014/main" id="{DA5D1199-2138-4616-B57C-F575CFAE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/>
          <a:stretch>
            <a:fillRect/>
          </a:stretch>
        </p:blipFill>
        <p:spPr bwMode="auto">
          <a:xfrm>
            <a:off x="8516298" y="5985802"/>
            <a:ext cx="471488" cy="1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>
            <a:extLst>
              <a:ext uri="{FF2B5EF4-FFF2-40B4-BE49-F238E27FC236}">
                <a16:creationId xmlns:a16="http://schemas.microsoft.com/office/drawing/2014/main" id="{6056C98A-653D-4A67-8AC5-EB454520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/>
          <a:stretch>
            <a:fillRect/>
          </a:stretch>
        </p:blipFill>
        <p:spPr bwMode="auto">
          <a:xfrm>
            <a:off x="9064145" y="5988614"/>
            <a:ext cx="39338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8">
            <a:extLst>
              <a:ext uri="{FF2B5EF4-FFF2-40B4-BE49-F238E27FC236}">
                <a16:creationId xmlns:a16="http://schemas.microsoft.com/office/drawing/2014/main" id="{2DD933A9-A915-411E-BBAE-F949FD60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/>
          <a:stretch>
            <a:fillRect/>
          </a:stretch>
        </p:blipFill>
        <p:spPr bwMode="auto">
          <a:xfrm>
            <a:off x="10027598" y="5977617"/>
            <a:ext cx="381000" cy="1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Picture 19">
            <a:extLst>
              <a:ext uri="{FF2B5EF4-FFF2-40B4-BE49-F238E27FC236}">
                <a16:creationId xmlns:a16="http://schemas.microsoft.com/office/drawing/2014/main" id="{4CB996E1-4C63-4DAD-8C00-C81DD609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478" y="5980676"/>
            <a:ext cx="4159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Picture 20">
            <a:extLst>
              <a:ext uri="{FF2B5EF4-FFF2-40B4-BE49-F238E27FC236}">
                <a16:creationId xmlns:a16="http://schemas.microsoft.com/office/drawing/2014/main" id="{0C51C72B-DAB7-44F3-B986-DE1937DD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23" y="6179114"/>
            <a:ext cx="488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Picture 21">
            <a:extLst>
              <a:ext uri="{FF2B5EF4-FFF2-40B4-BE49-F238E27FC236}">
                <a16:creationId xmlns:a16="http://schemas.microsoft.com/office/drawing/2014/main" id="{D8D7E0F4-753B-4FED-B10D-2D6A0E0F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/>
          <a:stretch>
            <a:fillRect/>
          </a:stretch>
        </p:blipFill>
        <p:spPr bwMode="auto">
          <a:xfrm>
            <a:off x="8619729" y="6194989"/>
            <a:ext cx="590073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" name="Picture 141">
            <a:extLst>
              <a:ext uri="{FF2B5EF4-FFF2-40B4-BE49-F238E27FC236}">
                <a16:creationId xmlns:a16="http://schemas.microsoft.com/office/drawing/2014/main" id="{B2098CB1-DC72-4B90-8F42-DED219BA445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 bwMode="auto">
          <a:xfrm>
            <a:off x="9730124" y="6386628"/>
            <a:ext cx="337781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" name="Picture 142">
            <a:extLst>
              <a:ext uri="{FF2B5EF4-FFF2-40B4-BE49-F238E27FC236}">
                <a16:creationId xmlns:a16="http://schemas.microsoft.com/office/drawing/2014/main" id="{0B291302-7DE3-443E-9E4B-A9E482CCC785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 bwMode="auto">
          <a:xfrm>
            <a:off x="9454510" y="6361892"/>
            <a:ext cx="216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Picture 143">
            <a:extLst>
              <a:ext uri="{FF2B5EF4-FFF2-40B4-BE49-F238E27FC236}">
                <a16:creationId xmlns:a16="http://schemas.microsoft.com/office/drawing/2014/main" id="{DD15283C-BE1E-4399-89FA-1AD92F78CE40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 bwMode="auto">
          <a:xfrm>
            <a:off x="9110028" y="6383170"/>
            <a:ext cx="227013" cy="21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Picture 90">
            <a:extLst>
              <a:ext uri="{FF2B5EF4-FFF2-40B4-BE49-F238E27FC236}">
                <a16:creationId xmlns:a16="http://schemas.microsoft.com/office/drawing/2014/main" id="{8C6719F5-A2B3-43DB-97ED-C6EEB61A158C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 bwMode="auto">
          <a:xfrm>
            <a:off x="9921902" y="3578225"/>
            <a:ext cx="42907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Picture 91">
            <a:extLst>
              <a:ext uri="{FF2B5EF4-FFF2-40B4-BE49-F238E27FC236}">
                <a16:creationId xmlns:a16="http://schemas.microsoft.com/office/drawing/2014/main" id="{CC03C852-53BF-4AED-83DF-79B0E2D92DD8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 bwMode="auto">
          <a:xfrm>
            <a:off x="8065448" y="4041829"/>
            <a:ext cx="503238" cy="8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Picture 94">
            <a:extLst>
              <a:ext uri="{FF2B5EF4-FFF2-40B4-BE49-F238E27FC236}">
                <a16:creationId xmlns:a16="http://schemas.microsoft.com/office/drawing/2014/main" id="{95BEA435-47F1-4C2F-9152-DD23120CBBD4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 bwMode="auto">
          <a:xfrm>
            <a:off x="9604607" y="4029075"/>
            <a:ext cx="18400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" name="Picture 95">
            <a:extLst>
              <a:ext uri="{FF2B5EF4-FFF2-40B4-BE49-F238E27FC236}">
                <a16:creationId xmlns:a16="http://schemas.microsoft.com/office/drawing/2014/main" id="{733D2984-0F73-48D4-A1D0-CBAD02F6909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 bwMode="auto">
          <a:xfrm>
            <a:off x="9857736" y="4016824"/>
            <a:ext cx="252412" cy="13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Picture 96">
            <a:extLst>
              <a:ext uri="{FF2B5EF4-FFF2-40B4-BE49-F238E27FC236}">
                <a16:creationId xmlns:a16="http://schemas.microsoft.com/office/drawing/2014/main" id="{D0630965-155F-4C47-A3EE-2BC057922B9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 bwMode="auto">
          <a:xfrm>
            <a:off x="8855403" y="4024313"/>
            <a:ext cx="17904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" name="Picture 97">
            <a:extLst>
              <a:ext uri="{FF2B5EF4-FFF2-40B4-BE49-F238E27FC236}">
                <a16:creationId xmlns:a16="http://schemas.microsoft.com/office/drawing/2014/main" id="{F4B5EBD9-2A36-4609-908A-9D28FC7381B2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 bwMode="auto">
          <a:xfrm>
            <a:off x="9103673" y="4014844"/>
            <a:ext cx="215900" cy="13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98">
            <a:extLst>
              <a:ext uri="{FF2B5EF4-FFF2-40B4-BE49-F238E27FC236}">
                <a16:creationId xmlns:a16="http://schemas.microsoft.com/office/drawing/2014/main" id="{C41F9F15-4BE5-49C8-B319-F172F48B581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 bwMode="auto">
          <a:xfrm>
            <a:off x="10178411" y="4029519"/>
            <a:ext cx="239712" cy="1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Picture 99">
            <a:extLst>
              <a:ext uri="{FF2B5EF4-FFF2-40B4-BE49-F238E27FC236}">
                <a16:creationId xmlns:a16="http://schemas.microsoft.com/office/drawing/2014/main" id="{51E0BC7E-2DDD-4729-B7FB-9070C7F06D7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 bwMode="auto">
          <a:xfrm>
            <a:off x="8638541" y="4012491"/>
            <a:ext cx="147637" cy="1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Picture 100">
            <a:extLst>
              <a:ext uri="{FF2B5EF4-FFF2-40B4-BE49-F238E27FC236}">
                <a16:creationId xmlns:a16="http://schemas.microsoft.com/office/drawing/2014/main" id="{45875772-9A04-4332-9CAD-BD6EB6662E31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 bwMode="auto">
          <a:xfrm>
            <a:off x="9387949" y="4011613"/>
            <a:ext cx="14741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294E81D0-F71D-497F-A3FA-C93D8880F371}"/>
              </a:ext>
            </a:extLst>
          </p:cNvPr>
          <p:cNvCxnSpPr/>
          <p:nvPr/>
        </p:nvCxnSpPr>
        <p:spPr bwMode="auto">
          <a:xfrm>
            <a:off x="7992428" y="3517900"/>
            <a:ext cx="24114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8DD57B9E-E0A4-4423-8F10-5FDEE9B22EBE}"/>
              </a:ext>
            </a:extLst>
          </p:cNvPr>
          <p:cNvCxnSpPr/>
          <p:nvPr/>
        </p:nvCxnSpPr>
        <p:spPr bwMode="auto">
          <a:xfrm>
            <a:off x="7992428" y="4375150"/>
            <a:ext cx="24114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A53CA6D3-9F4C-4CAF-B135-8BFCC5D876E4}"/>
              </a:ext>
            </a:extLst>
          </p:cNvPr>
          <p:cNvCxnSpPr/>
          <p:nvPr/>
        </p:nvCxnSpPr>
        <p:spPr bwMode="auto">
          <a:xfrm>
            <a:off x="7992428" y="5325034"/>
            <a:ext cx="24114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104">
            <a:extLst>
              <a:ext uri="{FF2B5EF4-FFF2-40B4-BE49-F238E27FC236}">
                <a16:creationId xmlns:a16="http://schemas.microsoft.com/office/drawing/2014/main" id="{7C90FA16-C0D9-4D77-B6BC-8FD12075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135" y="5167876"/>
            <a:ext cx="19510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700" b="1">
                <a:solidFill>
                  <a:srgbClr val="002060"/>
                </a:solidFill>
                <a:cs typeface="Arial" panose="020B0604020202020204" pitchFamily="34" charset="0"/>
              </a:rPr>
              <a:t>(Cash Counter)</a:t>
            </a:r>
            <a:endParaRPr lang="zh-TW" altLang="en-US" sz="7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43" name="Picture 2">
            <a:extLst>
              <a:ext uri="{FF2B5EF4-FFF2-40B4-BE49-F238E27FC236}">
                <a16:creationId xmlns:a16="http://schemas.microsoft.com/office/drawing/2014/main" id="{74C03D9D-B4DB-4175-B689-9E15C3FC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/>
          <a:stretch>
            <a:fillRect/>
          </a:stretch>
        </p:blipFill>
        <p:spPr bwMode="auto">
          <a:xfrm>
            <a:off x="8066038" y="4667843"/>
            <a:ext cx="322721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" name="Picture 3">
            <a:extLst>
              <a:ext uri="{FF2B5EF4-FFF2-40B4-BE49-F238E27FC236}">
                <a16:creationId xmlns:a16="http://schemas.microsoft.com/office/drawing/2014/main" id="{A850CB5D-AD2C-4900-98E6-8F22B924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/>
          <a:stretch>
            <a:fillRect/>
          </a:stretch>
        </p:blipFill>
        <p:spPr bwMode="auto">
          <a:xfrm>
            <a:off x="8905328" y="4704359"/>
            <a:ext cx="468000" cy="9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" name="Picture 6" descr="C:\AsiaPay\Merchant Project\3. Partner\FasPay\ePay BRI.jpg">
            <a:extLst>
              <a:ext uri="{FF2B5EF4-FFF2-40B4-BE49-F238E27FC236}">
                <a16:creationId xmlns:a16="http://schemas.microsoft.com/office/drawing/2014/main" id="{5236DB2E-CE6B-461B-94C0-9A19546F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41" y="4710378"/>
            <a:ext cx="396000" cy="7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" name="Picture 7" descr="C:\AsiaPay\Merchant Project\3. Partner\FasPay\Virtual Account Permata Bank.jpg">
            <a:extLst>
              <a:ext uri="{FF2B5EF4-FFF2-40B4-BE49-F238E27FC236}">
                <a16:creationId xmlns:a16="http://schemas.microsoft.com/office/drawing/2014/main" id="{F4E2C865-68F5-4AA6-B14F-3DA87D04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15" y="4642588"/>
            <a:ext cx="576000" cy="21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7" name="Picture 109" descr="UATP_CMYK_RegisteredMark.jpg">
            <a:extLst>
              <a:ext uri="{FF2B5EF4-FFF2-40B4-BE49-F238E27FC236}">
                <a16:creationId xmlns:a16="http://schemas.microsoft.com/office/drawing/2014/main" id="{74E5788D-C108-4D1B-9D73-52DCB91131C2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02" y="4695382"/>
            <a:ext cx="360000" cy="1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" name="Straight Connector 357">
            <a:extLst>
              <a:ext uri="{FF2B5EF4-FFF2-40B4-BE49-F238E27FC236}">
                <a16:creationId xmlns:a16="http://schemas.microsoft.com/office/drawing/2014/main" id="{47D85A30-5C8A-4621-BB85-CE41419700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844" y="3582800"/>
            <a:ext cx="144462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349" name="Straight Connector 358">
            <a:extLst>
              <a:ext uri="{FF2B5EF4-FFF2-40B4-BE49-F238E27FC236}">
                <a16:creationId xmlns:a16="http://schemas.microsoft.com/office/drawing/2014/main" id="{494AB3EE-FD5B-4908-9199-D49B69A273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5486" y="2818618"/>
            <a:ext cx="250825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350" name="Straight Connector 359">
            <a:extLst>
              <a:ext uri="{FF2B5EF4-FFF2-40B4-BE49-F238E27FC236}">
                <a16:creationId xmlns:a16="http://schemas.microsoft.com/office/drawing/2014/main" id="{BE0DFCAB-5819-4DF4-88ED-740B813086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848" y="2436527"/>
            <a:ext cx="144463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351" name="Straight Connector 359">
            <a:extLst>
              <a:ext uri="{FF2B5EF4-FFF2-40B4-BE49-F238E27FC236}">
                <a16:creationId xmlns:a16="http://schemas.microsoft.com/office/drawing/2014/main" id="{F8FF9BDA-3C38-42CA-B7F2-98CB10B8EF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842" y="2054436"/>
            <a:ext cx="324000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352" name="Straight Connector 357">
            <a:extLst>
              <a:ext uri="{FF2B5EF4-FFF2-40B4-BE49-F238E27FC236}">
                <a16:creationId xmlns:a16="http://schemas.microsoft.com/office/drawing/2014/main" id="{B585DF1A-1389-4AA6-AD08-F43D808632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844" y="3200709"/>
            <a:ext cx="144462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353" name="Straight Connector 357">
            <a:extLst>
              <a:ext uri="{FF2B5EF4-FFF2-40B4-BE49-F238E27FC236}">
                <a16:creationId xmlns:a16="http://schemas.microsoft.com/office/drawing/2014/main" id="{9DE4950A-ACB9-49C2-B41C-E0FA175E74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844" y="3964891"/>
            <a:ext cx="144462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354" name="Pentagon 792">
            <a:extLst>
              <a:ext uri="{FF2B5EF4-FFF2-40B4-BE49-F238E27FC236}">
                <a16:creationId xmlns:a16="http://schemas.microsoft.com/office/drawing/2014/main" id="{DA848159-0B63-4A73-BAFD-FEB732245B3C}"/>
              </a:ext>
            </a:extLst>
          </p:cNvPr>
          <p:cNvSpPr/>
          <p:nvPr/>
        </p:nvSpPr>
        <p:spPr>
          <a:xfrm>
            <a:off x="1606550" y="1057275"/>
            <a:ext cx="1332000" cy="287338"/>
          </a:xfrm>
          <a:prstGeom prst="homePlate">
            <a:avLst/>
          </a:prstGeom>
          <a:solidFill>
            <a:schemeClr val="accent5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1200" b="1" dirty="0"/>
              <a:t>Customers</a:t>
            </a:r>
            <a:endParaRPr lang="zh-TW" altLang="en-US" sz="1200" b="1" dirty="0"/>
          </a:p>
        </p:txBody>
      </p:sp>
      <p:sp>
        <p:nvSpPr>
          <p:cNvPr id="355" name="Chevron 793">
            <a:extLst>
              <a:ext uri="{FF2B5EF4-FFF2-40B4-BE49-F238E27FC236}">
                <a16:creationId xmlns:a16="http://schemas.microsoft.com/office/drawing/2014/main" id="{1350CFE4-847B-4A85-AA9D-333900CA40EC}"/>
              </a:ext>
            </a:extLst>
          </p:cNvPr>
          <p:cNvSpPr/>
          <p:nvPr/>
        </p:nvSpPr>
        <p:spPr>
          <a:xfrm>
            <a:off x="2872156" y="1057275"/>
            <a:ext cx="1980000" cy="28733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1200" b="1" dirty="0"/>
              <a:t>Merchants</a:t>
            </a:r>
            <a:endParaRPr lang="zh-TW" altLang="en-US" sz="1200" b="1" dirty="0"/>
          </a:p>
        </p:txBody>
      </p:sp>
      <p:sp>
        <p:nvSpPr>
          <p:cNvPr id="356" name="Chevron 794">
            <a:extLst>
              <a:ext uri="{FF2B5EF4-FFF2-40B4-BE49-F238E27FC236}">
                <a16:creationId xmlns:a16="http://schemas.microsoft.com/office/drawing/2014/main" id="{1B538DA7-E597-4022-850B-E99AE1F894E7}"/>
              </a:ext>
            </a:extLst>
          </p:cNvPr>
          <p:cNvSpPr/>
          <p:nvPr/>
        </p:nvSpPr>
        <p:spPr>
          <a:xfrm>
            <a:off x="4785762" y="1057275"/>
            <a:ext cx="3132000" cy="287338"/>
          </a:xfrm>
          <a:prstGeom prst="chevron">
            <a:avLst/>
          </a:prstGeom>
          <a:solidFill>
            <a:srgbClr val="29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1200" b="1" dirty="0"/>
              <a:t>Payment Gateway</a:t>
            </a:r>
            <a:endParaRPr lang="zh-TW" altLang="en-US" sz="1200" b="1" dirty="0"/>
          </a:p>
        </p:txBody>
      </p:sp>
      <p:grpSp>
        <p:nvGrpSpPr>
          <p:cNvPr id="357" name="Group 135">
            <a:extLst>
              <a:ext uri="{FF2B5EF4-FFF2-40B4-BE49-F238E27FC236}">
                <a16:creationId xmlns:a16="http://schemas.microsoft.com/office/drawing/2014/main" id="{8252218D-A7D9-43F5-9995-5B8846FDF68D}"/>
              </a:ext>
            </a:extLst>
          </p:cNvPr>
          <p:cNvGrpSpPr>
            <a:grpSpLocks/>
          </p:cNvGrpSpPr>
          <p:nvPr/>
        </p:nvGrpSpPr>
        <p:grpSpPr bwMode="auto">
          <a:xfrm>
            <a:off x="7851369" y="1057275"/>
            <a:ext cx="2592000" cy="287338"/>
            <a:chOff x="6544131" y="1057008"/>
            <a:chExt cx="2592678" cy="288032"/>
          </a:xfrm>
        </p:grpSpPr>
        <p:sp>
          <p:nvSpPr>
            <p:cNvPr id="358" name="Chevron 796">
              <a:extLst>
                <a:ext uri="{FF2B5EF4-FFF2-40B4-BE49-F238E27FC236}">
                  <a16:creationId xmlns:a16="http://schemas.microsoft.com/office/drawing/2014/main" id="{AC14FAB9-A009-401A-9969-C358E6B516AD}"/>
                </a:ext>
              </a:extLst>
            </p:cNvPr>
            <p:cNvSpPr/>
            <p:nvPr/>
          </p:nvSpPr>
          <p:spPr>
            <a:xfrm>
              <a:off x="6544131" y="1057008"/>
              <a:ext cx="2592678" cy="288032"/>
            </a:xfrm>
            <a:prstGeom prst="chevr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TW" sz="1200" b="1" dirty="0"/>
                <a:t>Acquirer / Card Schemes</a:t>
              </a:r>
              <a:endParaRPr lang="zh-TW" altLang="en-US" sz="1200" b="1" dirty="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A6BD062D-F856-4C87-91CF-1C83F848285C}"/>
                </a:ext>
              </a:extLst>
            </p:cNvPr>
            <p:cNvSpPr/>
            <p:nvPr/>
          </p:nvSpPr>
          <p:spPr>
            <a:xfrm>
              <a:off x="8776353" y="1057008"/>
              <a:ext cx="360456" cy="28803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b="1"/>
            </a:p>
          </p:txBody>
        </p:sp>
      </p:grpSp>
      <p:pic>
        <p:nvPicPr>
          <p:cNvPr id="360" name="Picture 213" descr="paydollar.jpg">
            <a:extLst>
              <a:ext uri="{FF2B5EF4-FFF2-40B4-BE49-F238E27FC236}">
                <a16:creationId xmlns:a16="http://schemas.microsoft.com/office/drawing/2014/main" id="{10D4869A-69F1-4729-942C-EFBA33F04E28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58" y="1574805"/>
            <a:ext cx="827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" name="Picture 141" descr="pesopay.png">
            <a:extLst>
              <a:ext uri="{FF2B5EF4-FFF2-40B4-BE49-F238E27FC236}">
                <a16:creationId xmlns:a16="http://schemas.microsoft.com/office/drawing/2014/main" id="{4B23A120-6256-41CA-B897-5509C528FC91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55" y="2192527"/>
            <a:ext cx="720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2" name="Picture 142" descr="siampay.png">
            <a:extLst>
              <a:ext uri="{FF2B5EF4-FFF2-40B4-BE49-F238E27FC236}">
                <a16:creationId xmlns:a16="http://schemas.microsoft.com/office/drawing/2014/main" id="{F3409CE9-ECAF-4782-9A47-3D01E5634480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47" y="2162861"/>
            <a:ext cx="6477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8601C50C-D0AE-499C-8B55-139D3266CB0D}"/>
              </a:ext>
            </a:extLst>
          </p:cNvPr>
          <p:cNvCxnSpPr/>
          <p:nvPr/>
        </p:nvCxnSpPr>
        <p:spPr>
          <a:xfrm rot="5400000">
            <a:off x="5943046" y="2361514"/>
            <a:ext cx="18097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BA629FBA-4C6B-48AD-AFD7-A33D589B8B71}"/>
              </a:ext>
            </a:extLst>
          </p:cNvPr>
          <p:cNvCxnSpPr>
            <a:cxnSpLocks/>
          </p:cNvCxnSpPr>
          <p:nvPr/>
        </p:nvCxnSpPr>
        <p:spPr>
          <a:xfrm>
            <a:off x="4845529" y="2452000"/>
            <a:ext cx="118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C5045F7E-4CE2-4F25-A292-C8D158DFC669}"/>
              </a:ext>
            </a:extLst>
          </p:cNvPr>
          <p:cNvCxnSpPr/>
          <p:nvPr/>
        </p:nvCxnSpPr>
        <p:spPr>
          <a:xfrm>
            <a:off x="4845534" y="3820000"/>
            <a:ext cx="14287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D7692950-056F-44EE-BAFD-5102A447ADBF}"/>
              </a:ext>
            </a:extLst>
          </p:cNvPr>
          <p:cNvCxnSpPr/>
          <p:nvPr/>
        </p:nvCxnSpPr>
        <p:spPr>
          <a:xfrm rot="5400000">
            <a:off x="4161529" y="3136000"/>
            <a:ext cx="136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" name="Picture 154" descr="icon_internet.png">
            <a:extLst>
              <a:ext uri="{FF2B5EF4-FFF2-40B4-BE49-F238E27FC236}">
                <a16:creationId xmlns:a16="http://schemas.microsoft.com/office/drawing/2014/main" id="{D1E79222-8C73-41D4-8F65-54DE951983FA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75" y="1574800"/>
            <a:ext cx="190185" cy="44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1B9EC3CD-1743-413C-8EA3-02954129A1A7}"/>
              </a:ext>
            </a:extLst>
          </p:cNvPr>
          <p:cNvCxnSpPr>
            <a:cxnSpLocks/>
          </p:cNvCxnSpPr>
          <p:nvPr/>
        </p:nvCxnSpPr>
        <p:spPr>
          <a:xfrm>
            <a:off x="4693765" y="1726182"/>
            <a:ext cx="0" cy="3348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9" name="Picture 221">
            <a:extLst>
              <a:ext uri="{FF2B5EF4-FFF2-40B4-BE49-F238E27FC236}">
                <a16:creationId xmlns:a16="http://schemas.microsoft.com/office/drawing/2014/main" id="{56D6AB44-D4CB-489F-B196-1726AFAE1A17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 bwMode="auto">
          <a:xfrm>
            <a:off x="9124311" y="5415880"/>
            <a:ext cx="539750" cy="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" name="Picture 14">
            <a:extLst>
              <a:ext uri="{FF2B5EF4-FFF2-40B4-BE49-F238E27FC236}">
                <a16:creationId xmlns:a16="http://schemas.microsoft.com/office/drawing/2014/main" id="{DA94157E-C7B0-487B-9B92-2AB6AB67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/>
          <a:stretch>
            <a:fillRect/>
          </a:stretch>
        </p:blipFill>
        <p:spPr bwMode="auto">
          <a:xfrm>
            <a:off x="9676049" y="5779059"/>
            <a:ext cx="27129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" name="Picture 223" descr="7-ELEVEn.png">
            <a:extLst>
              <a:ext uri="{FF2B5EF4-FFF2-40B4-BE49-F238E27FC236}">
                <a16:creationId xmlns:a16="http://schemas.microsoft.com/office/drawing/2014/main" id="{8EB20D30-2D58-442D-8CBE-51ADFC0AEEDE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48" y="6382314"/>
            <a:ext cx="1857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" name="Picture 224">
            <a:extLst>
              <a:ext uri="{FF2B5EF4-FFF2-40B4-BE49-F238E27FC236}">
                <a16:creationId xmlns:a16="http://schemas.microsoft.com/office/drawing/2014/main" id="{96F69AF9-0E64-4056-A356-3921A0555C3D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 bwMode="auto">
          <a:xfrm>
            <a:off x="8712331" y="6382314"/>
            <a:ext cx="32072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" name="Picture 225" descr="ACB.png">
            <a:extLst>
              <a:ext uri="{FF2B5EF4-FFF2-40B4-BE49-F238E27FC236}">
                <a16:creationId xmlns:a16="http://schemas.microsoft.com/office/drawing/2014/main" id="{581145C9-5BEB-4CA3-9827-169B7E6D3320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86" y="3821113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2D15558E-401E-422F-8BC6-2A21449724C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9076690" y="3123343"/>
            <a:ext cx="180803" cy="196125"/>
          </a:xfrm>
          <a:prstGeom prst="rect">
            <a:avLst/>
          </a:prstGeom>
        </p:spPr>
      </p:pic>
      <p:pic>
        <p:nvPicPr>
          <p:cNvPr id="375" name="Picture 27" descr="MasterPass-Logo (1).png">
            <a:extLst>
              <a:ext uri="{FF2B5EF4-FFF2-40B4-BE49-F238E27FC236}">
                <a16:creationId xmlns:a16="http://schemas.microsoft.com/office/drawing/2014/main" id="{606CBA3D-0168-476D-B959-E3C187846F83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80" y="3161038"/>
            <a:ext cx="552450" cy="1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" name="Picture 30" descr="visa_checkout_logo.png">
            <a:extLst>
              <a:ext uri="{FF2B5EF4-FFF2-40B4-BE49-F238E27FC236}">
                <a16:creationId xmlns:a16="http://schemas.microsoft.com/office/drawing/2014/main" id="{83A4795B-1A5E-4C02-AFBD-85F72BD83376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24" y="3190047"/>
            <a:ext cx="621506" cy="9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A443A523-1704-4052-877D-0633A9828262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836431" y="3406934"/>
            <a:ext cx="576000" cy="107390"/>
          </a:xfrm>
          <a:prstGeom prst="rect">
            <a:avLst/>
          </a:prstGeom>
        </p:spPr>
      </p:pic>
      <p:pic>
        <p:nvPicPr>
          <p:cNvPr id="378" name="Picture 145">
            <a:extLst>
              <a:ext uri="{FF2B5EF4-FFF2-40B4-BE49-F238E27FC236}">
                <a16:creationId xmlns:a16="http://schemas.microsoft.com/office/drawing/2014/main" id="{46CD9500-39D1-4B92-8257-E70673F220D8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 bwMode="auto">
          <a:xfrm>
            <a:off x="6995613" y="3390041"/>
            <a:ext cx="514539" cy="14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" name="Picture 5">
            <a:extLst>
              <a:ext uri="{FF2B5EF4-FFF2-40B4-BE49-F238E27FC236}">
                <a16:creationId xmlns:a16="http://schemas.microsoft.com/office/drawing/2014/main" id="{587D9902-2652-4B69-841D-D13837E4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/>
          <a:stretch>
            <a:fillRect/>
          </a:stretch>
        </p:blipFill>
        <p:spPr bwMode="auto">
          <a:xfrm>
            <a:off x="6484503" y="3386251"/>
            <a:ext cx="414338" cy="1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0" name="Straight Connector 358">
            <a:extLst>
              <a:ext uri="{FF2B5EF4-FFF2-40B4-BE49-F238E27FC236}">
                <a16:creationId xmlns:a16="http://schemas.microsoft.com/office/drawing/2014/main" id="{5285A47A-0433-43BD-93C5-EB0F5B1A19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2128" y="3406934"/>
            <a:ext cx="144000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pic>
        <p:nvPicPr>
          <p:cNvPr id="381" name="Picture 380">
            <a:extLst>
              <a:ext uri="{FF2B5EF4-FFF2-40B4-BE49-F238E27FC236}">
                <a16:creationId xmlns:a16="http://schemas.microsoft.com/office/drawing/2014/main" id="{E537AA76-ABAD-409C-90A5-3C8F7F58907C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682952" y="3811065"/>
            <a:ext cx="324000" cy="324000"/>
          </a:xfrm>
          <a:prstGeom prst="rect">
            <a:avLst/>
          </a:prstGeom>
        </p:spPr>
      </p:pic>
      <p:pic>
        <p:nvPicPr>
          <p:cNvPr id="382" name="Picture 381">
            <a:extLst>
              <a:ext uri="{FF2B5EF4-FFF2-40B4-BE49-F238E27FC236}">
                <a16:creationId xmlns:a16="http://schemas.microsoft.com/office/drawing/2014/main" id="{8EF4FE94-63BC-4FC2-90B3-26F9B7EE6E2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82952" y="4190327"/>
            <a:ext cx="324000" cy="324000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8AB878AE-C7DB-4114-92B7-D297413D3B8D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682952" y="3431803"/>
            <a:ext cx="324000" cy="324000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B2D0EF4C-B544-4F3C-B80D-89A55693AFD4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682952" y="3052541"/>
            <a:ext cx="324000" cy="324000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A25E0EBD-1501-4F6D-90FE-E8E6448D9226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652077" y="2611529"/>
            <a:ext cx="385750" cy="385750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8023C169-CC0E-4526-BAE8-7483A246A428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682952" y="2232267"/>
            <a:ext cx="324000" cy="324000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E5C36B23-3648-4690-AF54-03478FFBAE7E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682952" y="1853005"/>
            <a:ext cx="324000" cy="324000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63C7512F-8BE1-442B-B06D-7ABC3FAB4131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682952" y="1473743"/>
            <a:ext cx="324000" cy="324000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D0964234-784B-4904-BA3F-4E7206D5C28F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682952" y="4569586"/>
            <a:ext cx="324000" cy="324000"/>
          </a:xfrm>
          <a:prstGeom prst="rect">
            <a:avLst/>
          </a:prstGeom>
        </p:spPr>
      </p:pic>
      <p:sp>
        <p:nvSpPr>
          <p:cNvPr id="390" name="Text Box 55">
            <a:extLst>
              <a:ext uri="{FF2B5EF4-FFF2-40B4-BE49-F238E27FC236}">
                <a16:creationId xmlns:a16="http://schemas.microsoft.com/office/drawing/2014/main" id="{0BC766C3-9F13-4305-97DA-6B750176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3135394"/>
            <a:ext cx="456907" cy="13080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Offline</a:t>
            </a:r>
          </a:p>
        </p:txBody>
      </p:sp>
      <p:sp>
        <p:nvSpPr>
          <p:cNvPr id="391" name="Text Box 55">
            <a:extLst>
              <a:ext uri="{FF2B5EF4-FFF2-40B4-BE49-F238E27FC236}">
                <a16:creationId xmlns:a16="http://schemas.microsoft.com/office/drawing/2014/main" id="{56F40835-3E12-40CC-83AE-02687929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2750271"/>
            <a:ext cx="434465" cy="13080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mPOS</a:t>
            </a:r>
            <a:endParaRPr lang="en-US" altLang="zh-TW" sz="8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Text Box 55">
            <a:extLst>
              <a:ext uri="{FF2B5EF4-FFF2-40B4-BE49-F238E27FC236}">
                <a16:creationId xmlns:a16="http://schemas.microsoft.com/office/drawing/2014/main" id="{0497A1C0-F685-4D31-9748-14EF378D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3520517"/>
            <a:ext cx="498585" cy="13080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>
            <a:defPPr>
              <a:defRPr lang="en-US"/>
            </a:defPPr>
            <a:lvl1pPr eaLnBrk="1" hangingPunct="1">
              <a:defRPr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TW"/>
              <a:t>eMOTO</a:t>
            </a:r>
            <a:endParaRPr lang="en-US" altLang="zh-TW" dirty="0"/>
          </a:p>
        </p:txBody>
      </p:sp>
      <p:sp>
        <p:nvSpPr>
          <p:cNvPr id="393" name="Text Box 55">
            <a:extLst>
              <a:ext uri="{FF2B5EF4-FFF2-40B4-BE49-F238E27FC236}">
                <a16:creationId xmlns:a16="http://schemas.microsoft.com/office/drawing/2014/main" id="{A47B3E4D-7469-43FF-8899-664A6748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3905638"/>
            <a:ext cx="362329" cy="13080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>
            <a:defPPr>
              <a:defRPr lang="en-US"/>
            </a:defPPr>
            <a:lvl1pPr eaLnBrk="1" hangingPunct="1">
              <a:defRPr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TW"/>
              <a:t>IVRS</a:t>
            </a:r>
            <a:endParaRPr lang="en-US" altLang="zh-TW" dirty="0"/>
          </a:p>
        </p:txBody>
      </p:sp>
      <p:sp>
        <p:nvSpPr>
          <p:cNvPr id="394" name="Text Box 55">
            <a:extLst>
              <a:ext uri="{FF2B5EF4-FFF2-40B4-BE49-F238E27FC236}">
                <a16:creationId xmlns:a16="http://schemas.microsoft.com/office/drawing/2014/main" id="{C550CF6A-C71C-43EC-B970-6C9790B3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25" y="4233745"/>
            <a:ext cx="564308" cy="261610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>
            <a:defPPr>
              <a:defRPr lang="en-US"/>
            </a:defPPr>
            <a:lvl1pPr eaLnBrk="1" hangingPunct="1">
              <a:defRPr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TW"/>
              <a:t>Retail</a:t>
            </a:r>
            <a:br>
              <a:rPr lang="en-US" altLang="zh-TW"/>
            </a:br>
            <a:r>
              <a:rPr lang="en-US" altLang="zh-TW"/>
              <a:t>Payment</a:t>
            </a:r>
            <a:endParaRPr lang="en-US" altLang="zh-TW" dirty="0"/>
          </a:p>
        </p:txBody>
      </p:sp>
      <p:sp>
        <p:nvSpPr>
          <p:cNvPr id="395" name="Text Box 55">
            <a:extLst>
              <a:ext uri="{FF2B5EF4-FFF2-40B4-BE49-F238E27FC236}">
                <a16:creationId xmlns:a16="http://schemas.microsoft.com/office/drawing/2014/main" id="{60808F92-B52E-4E23-9889-2FA888D4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4669784"/>
            <a:ext cx="291797" cy="130805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IOT</a:t>
            </a:r>
            <a:endParaRPr lang="en-US" altLang="zh-TW" sz="8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6" name="Straight Connector 357">
            <a:extLst>
              <a:ext uri="{FF2B5EF4-FFF2-40B4-BE49-F238E27FC236}">
                <a16:creationId xmlns:a16="http://schemas.microsoft.com/office/drawing/2014/main" id="{11ECD68B-1A37-4B65-AF05-471E28B7DA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844" y="4346982"/>
            <a:ext cx="144462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397" name="Text Box 55">
            <a:extLst>
              <a:ext uri="{FF2B5EF4-FFF2-40B4-BE49-F238E27FC236}">
                <a16:creationId xmlns:a16="http://schemas.microsoft.com/office/drawing/2014/main" id="{1A98C8FC-ED44-4BE1-B858-B4556485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79" y="1606557"/>
            <a:ext cx="1046812" cy="130805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000" tIns="0" rIns="36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Merchant Website</a:t>
            </a:r>
          </a:p>
        </p:txBody>
      </p:sp>
      <p:sp>
        <p:nvSpPr>
          <p:cNvPr id="398" name="Text Box 55">
            <a:extLst>
              <a:ext uri="{FF2B5EF4-FFF2-40B4-BE49-F238E27FC236}">
                <a16:creationId xmlns:a16="http://schemas.microsoft.com/office/drawing/2014/main" id="{7DF6D391-15CC-4559-BAAB-FBBFB84E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84" y="2648740"/>
            <a:ext cx="777507" cy="130805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000" tIns="0" rIns="36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API / Plugins</a:t>
            </a:r>
            <a:endParaRPr lang="en-US" altLang="zh-TW" sz="8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" name="Straight Connector 358">
            <a:extLst>
              <a:ext uri="{FF2B5EF4-FFF2-40B4-BE49-F238E27FC236}">
                <a16:creationId xmlns:a16="http://schemas.microsoft.com/office/drawing/2014/main" id="{85DA2740-5CE5-4470-B238-721EB02DF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10092" y="2058140"/>
            <a:ext cx="180000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400" name="Rectangle 34">
            <a:extLst>
              <a:ext uri="{FF2B5EF4-FFF2-40B4-BE49-F238E27FC236}">
                <a16:creationId xmlns:a16="http://schemas.microsoft.com/office/drawing/2014/main" id="{B7B9FE2C-1BEE-4FA1-94D8-10BFEF8B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42" y="3718162"/>
            <a:ext cx="917069" cy="26161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0" rIns="252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latin typeface="Arial" pitchFamily="34" charset="0"/>
                <a:cs typeface="Arial" pitchFamily="34" charset="0"/>
              </a:rPr>
              <a:t>Currency</a:t>
            </a:r>
          </a:p>
          <a:p>
            <a:pPr eaLnBrk="1" hangingPunct="1">
              <a:defRPr/>
            </a:pPr>
            <a:r>
              <a:rPr lang="en-US" altLang="zh-TW" sz="850" b="1" dirty="0">
                <a:latin typeface="Arial" pitchFamily="34" charset="0"/>
                <a:cs typeface="Arial" pitchFamily="34" charset="0"/>
              </a:rPr>
              <a:t>Processing</a:t>
            </a:r>
          </a:p>
        </p:txBody>
      </p:sp>
      <p:sp>
        <p:nvSpPr>
          <p:cNvPr id="401" name="Rectangle 34">
            <a:extLst>
              <a:ext uri="{FF2B5EF4-FFF2-40B4-BE49-F238E27FC236}">
                <a16:creationId xmlns:a16="http://schemas.microsoft.com/office/drawing/2014/main" id="{921693E4-1BFE-43BC-A15F-37DD4E5F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43" y="4277849"/>
            <a:ext cx="869965" cy="13080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850" b="1">
                <a:latin typeface="Arial" pitchFamily="34" charset="0"/>
                <a:cs typeface="Arial" pitchFamily="34" charset="0"/>
              </a:rPr>
              <a:t>Fraud Control</a:t>
            </a:r>
            <a:endParaRPr lang="en-US" altLang="zh-TW" sz="8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Rectangle 34">
            <a:extLst>
              <a:ext uri="{FF2B5EF4-FFF2-40B4-BE49-F238E27FC236}">
                <a16:creationId xmlns:a16="http://schemas.microsoft.com/office/drawing/2014/main" id="{FD590499-70F4-44E0-8523-88D9E506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43" y="4770888"/>
            <a:ext cx="1095987" cy="13080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850" b="1">
                <a:latin typeface="Arial" pitchFamily="34" charset="0"/>
                <a:cs typeface="Arial" pitchFamily="34" charset="0"/>
              </a:rPr>
              <a:t>Card Tokenization</a:t>
            </a:r>
            <a:endParaRPr lang="en-US" altLang="zh-TW" sz="8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3" name="Picture 1">
            <a:extLst>
              <a:ext uri="{FF2B5EF4-FFF2-40B4-BE49-F238E27FC236}">
                <a16:creationId xmlns:a16="http://schemas.microsoft.com/office/drawing/2014/main" id="{F79EAA71-7D31-4238-AF35-13129BA8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95" y="3745326"/>
            <a:ext cx="6524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" name="Rectangle 34">
            <a:extLst>
              <a:ext uri="{FF2B5EF4-FFF2-40B4-BE49-F238E27FC236}">
                <a16:creationId xmlns:a16="http://schemas.microsoft.com/office/drawing/2014/main" id="{D4B65395-B81A-44F0-981C-278544844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42" y="2700530"/>
            <a:ext cx="735311" cy="26161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72000" tIns="0" rIns="72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latin typeface="Arial" pitchFamily="34" charset="0"/>
                <a:cs typeface="Arial" pitchFamily="34" charset="0"/>
              </a:rPr>
              <a:t>3-D Secure</a:t>
            </a:r>
          </a:p>
          <a:p>
            <a:pPr eaLnBrk="1" hangingPunct="1">
              <a:defRPr/>
            </a:pPr>
            <a:r>
              <a:rPr lang="en-US" altLang="zh-TW" sz="850" b="1" dirty="0">
                <a:latin typeface="Arial" pitchFamily="34" charset="0"/>
                <a:cs typeface="Arial" pitchFamily="34" charset="0"/>
              </a:rPr>
              <a:t>Processing</a:t>
            </a:r>
          </a:p>
        </p:txBody>
      </p:sp>
      <p:pic>
        <p:nvPicPr>
          <p:cNvPr id="405" name="Picture 122">
            <a:extLst>
              <a:ext uri="{FF2B5EF4-FFF2-40B4-BE49-F238E27FC236}">
                <a16:creationId xmlns:a16="http://schemas.microsoft.com/office/drawing/2014/main" id="{36D15F2F-AC32-42AF-AFAD-76077049D83F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 bwMode="auto">
          <a:xfrm>
            <a:off x="5822644" y="2664887"/>
            <a:ext cx="1058236" cy="32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738B2490-318C-4CC0-BC8D-32058846EBA2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59665" y="2162952"/>
            <a:ext cx="547773" cy="90522"/>
          </a:xfrm>
          <a:prstGeom prst="rect">
            <a:avLst/>
          </a:prstGeom>
        </p:spPr>
      </p:pic>
      <p:sp>
        <p:nvSpPr>
          <p:cNvPr id="407" name="Text Box 55">
            <a:extLst>
              <a:ext uri="{FF2B5EF4-FFF2-40B4-BE49-F238E27FC236}">
                <a16:creationId xmlns:a16="http://schemas.microsoft.com/office/drawing/2014/main" id="{8E1C8C02-E608-4372-A0F0-C728DD88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287" y="2365148"/>
            <a:ext cx="603815" cy="130805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36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 POS</a:t>
            </a:r>
            <a:endParaRPr lang="en-US" altLang="zh-TW" sz="8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Text Box 55">
            <a:extLst>
              <a:ext uri="{FF2B5EF4-FFF2-40B4-BE49-F238E27FC236}">
                <a16:creationId xmlns:a16="http://schemas.microsoft.com/office/drawing/2014/main" id="{9307581B-C063-4A32-95E6-B41876BC0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1594902"/>
            <a:ext cx="511409" cy="130805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</a:t>
            </a:r>
          </a:p>
        </p:txBody>
      </p:sp>
      <p:sp>
        <p:nvSpPr>
          <p:cNvPr id="409" name="Text Box 55">
            <a:extLst>
              <a:ext uri="{FF2B5EF4-FFF2-40B4-BE49-F238E27FC236}">
                <a16:creationId xmlns:a16="http://schemas.microsoft.com/office/drawing/2014/main" id="{76E0BCDE-52C5-416B-B05B-73E6BE4B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30" y="1980025"/>
            <a:ext cx="456907" cy="130805"/>
          </a:xfrm>
          <a:prstGeom prst="rect">
            <a:avLst/>
          </a:prstGeom>
          <a:noFill/>
          <a:ln w="63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108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</a:t>
            </a:r>
          </a:p>
        </p:txBody>
      </p:sp>
      <p:pic>
        <p:nvPicPr>
          <p:cNvPr id="410" name="Picture 409">
            <a:extLst>
              <a:ext uri="{FF2B5EF4-FFF2-40B4-BE49-F238E27FC236}">
                <a16:creationId xmlns:a16="http://schemas.microsoft.com/office/drawing/2014/main" id="{082DF47D-74A5-4F28-A7F5-73705241C1D2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7113613" y="3193748"/>
            <a:ext cx="359664" cy="163068"/>
          </a:xfrm>
          <a:prstGeom prst="rect">
            <a:avLst/>
          </a:prstGeom>
        </p:spPr>
      </p:pic>
      <p:sp>
        <p:nvSpPr>
          <p:cNvPr id="411" name="TextBox 410">
            <a:extLst>
              <a:ext uri="{FF2B5EF4-FFF2-40B4-BE49-F238E27FC236}">
                <a16:creationId xmlns:a16="http://schemas.microsoft.com/office/drawing/2014/main" id="{7E88B357-BD25-40F1-8910-B952157B8B1D}"/>
              </a:ext>
            </a:extLst>
          </p:cNvPr>
          <p:cNvSpPr txBox="1"/>
          <p:nvPr/>
        </p:nvSpPr>
        <p:spPr>
          <a:xfrm>
            <a:off x="7230159" y="3078535"/>
            <a:ext cx="455253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500" b="1"/>
              <a:t>(Coming Soon)</a:t>
            </a:r>
            <a:endParaRPr lang="zh-TW" altLang="en-US" sz="500" b="1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69F9C71D-475A-4854-B51C-0ADC3C9EE606}"/>
              </a:ext>
            </a:extLst>
          </p:cNvPr>
          <p:cNvGrpSpPr/>
          <p:nvPr/>
        </p:nvGrpSpPr>
        <p:grpSpPr>
          <a:xfrm>
            <a:off x="2872156" y="2792515"/>
            <a:ext cx="1736774" cy="2685109"/>
            <a:chOff x="1348156" y="2592182"/>
            <a:chExt cx="1736774" cy="2685109"/>
          </a:xfrm>
        </p:grpSpPr>
        <p:pic>
          <p:nvPicPr>
            <p:cNvPr id="413" name="Picture 51" descr="Zen Cart Support">
              <a:extLst>
                <a:ext uri="{FF2B5EF4-FFF2-40B4-BE49-F238E27FC236}">
                  <a16:creationId xmlns:a16="http://schemas.microsoft.com/office/drawing/2014/main" id="{6582C934-20D2-4681-B989-3C9CD858F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651" y="3637796"/>
              <a:ext cx="433862" cy="14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" name="Picture 245">
              <a:extLst>
                <a:ext uri="{FF2B5EF4-FFF2-40B4-BE49-F238E27FC236}">
                  <a16:creationId xmlns:a16="http://schemas.microsoft.com/office/drawing/2014/main" id="{5E9C4519-4585-4E80-8186-4E923B01F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/>
            <a:stretch>
              <a:fillRect/>
            </a:stretch>
          </p:blipFill>
          <p:spPr bwMode="auto">
            <a:xfrm>
              <a:off x="1955000" y="3233233"/>
              <a:ext cx="484060" cy="7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" name="Picture 10" descr="http://tech.epay.dk/kb_upload/image/opensource/logo_virtuemart.jpg">
              <a:extLst>
                <a:ext uri="{FF2B5EF4-FFF2-40B4-BE49-F238E27FC236}">
                  <a16:creationId xmlns:a16="http://schemas.microsoft.com/office/drawing/2014/main" id="{71ACF634-D051-40F8-A2DA-B70F3FB9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850" y="3415048"/>
              <a:ext cx="542080" cy="16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" name="Picture 12" descr="http://s3.amazonaws.com/uploads.uservoice.com/logo/design_setting/65233/original/litecommerce_logo_ideas_4162_0.png?1322780679">
              <a:extLst>
                <a:ext uri="{FF2B5EF4-FFF2-40B4-BE49-F238E27FC236}">
                  <a16:creationId xmlns:a16="http://schemas.microsoft.com/office/drawing/2014/main" id="{10565518-4879-4A7B-BDD0-8FB804B4C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3054134"/>
              <a:ext cx="505574" cy="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" name="Picture 14">
              <a:extLst>
                <a:ext uri="{FF2B5EF4-FFF2-40B4-BE49-F238E27FC236}">
                  <a16:creationId xmlns:a16="http://schemas.microsoft.com/office/drawing/2014/main" id="{6A4A9D31-8A61-42E2-AA4D-14F950940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3"/>
            <a:stretch>
              <a:fillRect/>
            </a:stretch>
          </p:blipFill>
          <p:spPr bwMode="auto">
            <a:xfrm>
              <a:off x="1984971" y="3010346"/>
              <a:ext cx="433664" cy="13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" name="Picture 2">
              <a:extLst>
                <a:ext uri="{FF2B5EF4-FFF2-40B4-BE49-F238E27FC236}">
                  <a16:creationId xmlns:a16="http://schemas.microsoft.com/office/drawing/2014/main" id="{61CB407C-FFDC-494E-8C51-B67D0BD0C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4"/>
            <a:stretch>
              <a:fillRect/>
            </a:stretch>
          </p:blipFill>
          <p:spPr bwMode="auto">
            <a:xfrm>
              <a:off x="2508930" y="3221339"/>
              <a:ext cx="576000" cy="97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" name="Picture 3" descr="C:\Documents and Settings\Digital Marketing\My Documents\Downloads\woocommerce.jpg">
              <a:extLst>
                <a:ext uri="{FF2B5EF4-FFF2-40B4-BE49-F238E27FC236}">
                  <a16:creationId xmlns:a16="http://schemas.microsoft.com/office/drawing/2014/main" id="{928F2321-626A-4119-8E24-4C31F1E30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3659137"/>
              <a:ext cx="542080" cy="11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" name="Picture 2">
              <a:extLst>
                <a:ext uri="{FF2B5EF4-FFF2-40B4-BE49-F238E27FC236}">
                  <a16:creationId xmlns:a16="http://schemas.microsoft.com/office/drawing/2014/main" id="{A38EACD7-F43A-4ABE-AAE9-7533CAF0E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3221459"/>
              <a:ext cx="471582" cy="10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" name="Picture 252" descr="shopify-bag.jpg">
              <a:extLst>
                <a:ext uri="{FF2B5EF4-FFF2-40B4-BE49-F238E27FC236}">
                  <a16:creationId xmlns:a16="http://schemas.microsoft.com/office/drawing/2014/main" id="{2D920BF4-7565-44A7-A942-1791BA4B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3429159"/>
              <a:ext cx="461351" cy="12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" name="Picture 254" descr="3dCart.jpg">
              <a:extLst>
                <a:ext uri="{FF2B5EF4-FFF2-40B4-BE49-F238E27FC236}">
                  <a16:creationId xmlns:a16="http://schemas.microsoft.com/office/drawing/2014/main" id="{8F8E9D3A-9C1E-4E2F-B28B-21131F724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2650700"/>
              <a:ext cx="340634" cy="8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" name="Picture 255" descr="ubercart.png">
              <a:extLst>
                <a:ext uri="{FF2B5EF4-FFF2-40B4-BE49-F238E27FC236}">
                  <a16:creationId xmlns:a16="http://schemas.microsoft.com/office/drawing/2014/main" id="{E29754F5-45F6-4990-8DF6-DE9205A6B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040" y="3417421"/>
              <a:ext cx="473303" cy="15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" name="Picture 256" descr="InstanteStore.gif">
              <a:extLst>
                <a:ext uri="{FF2B5EF4-FFF2-40B4-BE49-F238E27FC236}">
                  <a16:creationId xmlns:a16="http://schemas.microsoft.com/office/drawing/2014/main" id="{5F079DB7-67D4-4CE2-9E36-416A2B363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257" y="2842643"/>
              <a:ext cx="530673" cy="10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" name="Picture 257">
              <a:extLst>
                <a:ext uri="{FF2B5EF4-FFF2-40B4-BE49-F238E27FC236}">
                  <a16:creationId xmlns:a16="http://schemas.microsoft.com/office/drawing/2014/main" id="{7620BA75-8311-4D54-82C4-A677FD144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2840041"/>
              <a:ext cx="460768" cy="11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6" name="Picture 258">
              <a:extLst>
                <a:ext uri="{FF2B5EF4-FFF2-40B4-BE49-F238E27FC236}">
                  <a16:creationId xmlns:a16="http://schemas.microsoft.com/office/drawing/2014/main" id="{A91F91A4-C649-40A4-AA42-6EAE15EC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575" y="2592182"/>
              <a:ext cx="203090" cy="20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7" name="Picture 426">
              <a:extLst>
                <a:ext uri="{FF2B5EF4-FFF2-40B4-BE49-F238E27FC236}">
                  <a16:creationId xmlns:a16="http://schemas.microsoft.com/office/drawing/2014/main" id="{B24F5111-41E0-457F-B959-97F43B36A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/>
            <a:stretch>
              <a:fillRect/>
            </a:stretch>
          </p:blipFill>
          <p:spPr>
            <a:xfrm>
              <a:off x="1900511" y="2824899"/>
              <a:ext cx="569184" cy="138276"/>
            </a:xfrm>
            <a:prstGeom prst="rect">
              <a:avLst/>
            </a:prstGeom>
          </p:spPr>
        </p:pic>
        <p:pic>
          <p:nvPicPr>
            <p:cNvPr id="428" name="Picture 427">
              <a:extLst>
                <a:ext uri="{FF2B5EF4-FFF2-40B4-BE49-F238E27FC236}">
                  <a16:creationId xmlns:a16="http://schemas.microsoft.com/office/drawing/2014/main" id="{AB343DC3-F65A-401E-96E4-587358D3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/>
            <a:stretch>
              <a:fillRect/>
            </a:stretch>
          </p:blipFill>
          <p:spPr>
            <a:xfrm>
              <a:off x="2542850" y="3034235"/>
              <a:ext cx="542080" cy="91877"/>
            </a:xfrm>
            <a:prstGeom prst="rect">
              <a:avLst/>
            </a:prstGeom>
          </p:spPr>
        </p:pic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E2ECF4E5-6FB0-49F6-A202-CE5F3F9A3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/>
            <a:stretch>
              <a:fillRect/>
            </a:stretch>
          </p:blipFill>
          <p:spPr>
            <a:xfrm>
              <a:off x="1811415" y="2641185"/>
              <a:ext cx="406560" cy="105085"/>
            </a:xfrm>
            <a:prstGeom prst="rect">
              <a:avLst/>
            </a:prstGeom>
          </p:spPr>
        </p:pic>
        <p:pic>
          <p:nvPicPr>
            <p:cNvPr id="430" name="Picture 253" descr="Drupal.png">
              <a:extLst>
                <a:ext uri="{FF2B5EF4-FFF2-40B4-BE49-F238E27FC236}">
                  <a16:creationId xmlns:a16="http://schemas.microsoft.com/office/drawing/2014/main" id="{CEE1B771-6E3F-4EE3-8746-AC9FE918A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264" y="2604086"/>
              <a:ext cx="432666" cy="17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" name="Picture 3">
              <a:extLst>
                <a:ext uri="{FF2B5EF4-FFF2-40B4-BE49-F238E27FC236}">
                  <a16:creationId xmlns:a16="http://schemas.microsoft.com/office/drawing/2014/main" id="{54A681CC-0FE7-4CD0-870E-4E372E601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697" y="3887994"/>
              <a:ext cx="427092" cy="5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2" name="Picture 3">
              <a:extLst>
                <a:ext uri="{FF2B5EF4-FFF2-40B4-BE49-F238E27FC236}">
                  <a16:creationId xmlns:a16="http://schemas.microsoft.com/office/drawing/2014/main" id="{ADB90CE2-B6FF-4165-B697-6D97DD01B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8"/>
            <a:stretch>
              <a:fillRect/>
            </a:stretch>
          </p:blipFill>
          <p:spPr bwMode="auto">
            <a:xfrm>
              <a:off x="1355181" y="3873478"/>
              <a:ext cx="313201" cy="75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3" name="Picture 3">
              <a:extLst>
                <a:ext uri="{FF2B5EF4-FFF2-40B4-BE49-F238E27FC236}">
                  <a16:creationId xmlns:a16="http://schemas.microsoft.com/office/drawing/2014/main" id="{4F421847-5A49-4C45-84A1-845779B3C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9"/>
            <a:stretch>
              <a:fillRect/>
            </a:stretch>
          </p:blipFill>
          <p:spPr bwMode="auto">
            <a:xfrm>
              <a:off x="1811583" y="4512773"/>
              <a:ext cx="878580" cy="6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4" name="Picture 31">
              <a:extLst>
                <a:ext uri="{FF2B5EF4-FFF2-40B4-BE49-F238E27FC236}">
                  <a16:creationId xmlns:a16="http://schemas.microsoft.com/office/drawing/2014/main" id="{FA7D761A-369B-4D16-8C7E-5EA0C06F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069" y="4287863"/>
              <a:ext cx="390483" cy="9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5" name="Picture 4" descr="http://www.sistic.com.sg/portal/images/sistic/SISTIC-Logo.gif">
              <a:extLst>
                <a:ext uri="{FF2B5EF4-FFF2-40B4-BE49-F238E27FC236}">
                  <a16:creationId xmlns:a16="http://schemas.microsoft.com/office/drawing/2014/main" id="{29F16284-D4C1-438A-BB18-D40E9DB5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156" y="4894361"/>
              <a:ext cx="313201" cy="13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6" name="Picture 272" descr="image002">
              <a:extLst>
                <a:ext uri="{FF2B5EF4-FFF2-40B4-BE49-F238E27FC236}">
                  <a16:creationId xmlns:a16="http://schemas.microsoft.com/office/drawing/2014/main" id="{48D32E3A-58D1-47AA-A8BD-4FB7CA834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753" y="4922058"/>
              <a:ext cx="341674" cy="12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7" name="Picture 36">
              <a:extLst>
                <a:ext uri="{FF2B5EF4-FFF2-40B4-BE49-F238E27FC236}">
                  <a16:creationId xmlns:a16="http://schemas.microsoft.com/office/drawing/2014/main" id="{359EC449-69D3-4AEF-A396-1C26AEC7A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4052409"/>
              <a:ext cx="469584" cy="9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8" name="Picture 211">
              <a:extLst>
                <a:ext uri="{FF2B5EF4-FFF2-40B4-BE49-F238E27FC236}">
                  <a16:creationId xmlns:a16="http://schemas.microsoft.com/office/drawing/2014/main" id="{8C898040-1A13-4544-9223-EBA1B4A54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4"/>
            <a:stretch>
              <a:fillRect/>
            </a:stretch>
          </p:blipFill>
          <p:spPr bwMode="auto">
            <a:xfrm>
              <a:off x="1355181" y="4695631"/>
              <a:ext cx="346538" cy="9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9" name="Picture 38">
              <a:extLst>
                <a:ext uri="{FF2B5EF4-FFF2-40B4-BE49-F238E27FC236}">
                  <a16:creationId xmlns:a16="http://schemas.microsoft.com/office/drawing/2014/main" id="{0574ECAD-8282-4AEE-BE72-6B490A6F6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643" y="4461749"/>
              <a:ext cx="329287" cy="15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" name="Picture 39" descr="hlsl-logo-tansparent-PNG.png">
              <a:extLst>
                <a:ext uri="{FF2B5EF4-FFF2-40B4-BE49-F238E27FC236}">
                  <a16:creationId xmlns:a16="http://schemas.microsoft.com/office/drawing/2014/main" id="{F78955AF-7240-405B-9D26-1C91BA560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125" y="4259841"/>
              <a:ext cx="284728" cy="14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" name="Picture 29" descr="C:\Documents and Settings\alvin.chan\Desktop\micros_logo.gif">
              <a:extLst>
                <a:ext uri="{FF2B5EF4-FFF2-40B4-BE49-F238E27FC236}">
                  <a16:creationId xmlns:a16="http://schemas.microsoft.com/office/drawing/2014/main" id="{501B3846-18BB-4A4A-9493-0E5C36983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4494256"/>
              <a:ext cx="370147" cy="9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2" name="Picture 3">
              <a:extLst>
                <a:ext uri="{FF2B5EF4-FFF2-40B4-BE49-F238E27FC236}">
                  <a16:creationId xmlns:a16="http://schemas.microsoft.com/office/drawing/2014/main" id="{5343B39A-15E7-42CB-8CC6-1BF823F76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81" y="4248607"/>
              <a:ext cx="284728" cy="14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" name="Picture 43">
              <a:extLst>
                <a:ext uri="{FF2B5EF4-FFF2-40B4-BE49-F238E27FC236}">
                  <a16:creationId xmlns:a16="http://schemas.microsoft.com/office/drawing/2014/main" id="{A1397304-5DF1-4AF2-8C8E-95B9BD759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/>
            <a:stretch>
              <a:fillRect/>
            </a:stretch>
          </p:blipFill>
          <p:spPr bwMode="auto">
            <a:xfrm>
              <a:off x="2688930" y="4053920"/>
              <a:ext cx="396000" cy="9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44">
              <a:extLst>
                <a:ext uri="{FF2B5EF4-FFF2-40B4-BE49-F238E27FC236}">
                  <a16:creationId xmlns:a16="http://schemas.microsoft.com/office/drawing/2014/main" id="{2AD6BBF5-10F9-4251-AD9D-517E23CF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823" y="4917395"/>
              <a:ext cx="398620" cy="13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45">
              <a:extLst>
                <a:ext uri="{FF2B5EF4-FFF2-40B4-BE49-F238E27FC236}">
                  <a16:creationId xmlns:a16="http://schemas.microsoft.com/office/drawing/2014/main" id="{AD333703-E240-467F-9EA1-FE6143B4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473" y="4702502"/>
              <a:ext cx="569457" cy="8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46">
              <a:extLst>
                <a:ext uri="{FF2B5EF4-FFF2-40B4-BE49-F238E27FC236}">
                  <a16:creationId xmlns:a16="http://schemas.microsoft.com/office/drawing/2014/main" id="{07F4A92A-F15E-4221-A188-32E5FF41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350" y="4061948"/>
              <a:ext cx="360000" cy="7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47">
              <a:extLst>
                <a:ext uri="{FF2B5EF4-FFF2-40B4-BE49-F238E27FC236}">
                  <a16:creationId xmlns:a16="http://schemas.microsoft.com/office/drawing/2014/main" id="{E34FB5B3-071D-4E96-85AD-E0BA27CE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490" y="3866508"/>
              <a:ext cx="493440" cy="10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48" descr="CheckFront.png">
              <a:extLst>
                <a:ext uri="{FF2B5EF4-FFF2-40B4-BE49-F238E27FC236}">
                  <a16:creationId xmlns:a16="http://schemas.microsoft.com/office/drawing/2014/main" id="{EF99E4F0-0DAB-4C14-A2B1-46D8C4574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104" y="3868391"/>
              <a:ext cx="354072" cy="9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49" descr="eZee_logo_s.png">
              <a:extLst>
                <a:ext uri="{FF2B5EF4-FFF2-40B4-BE49-F238E27FC236}">
                  <a16:creationId xmlns:a16="http://schemas.microsoft.com/office/drawing/2014/main" id="{83F3480E-B66F-43EE-8CE8-60A1CDB3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45" y="4019175"/>
              <a:ext cx="208425" cy="18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B9289571-2788-4932-8821-6DF8FE2E2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/>
            <a:stretch>
              <a:fillRect/>
            </a:stretch>
          </p:blipFill>
          <p:spPr>
            <a:xfrm>
              <a:off x="2483768" y="4255862"/>
              <a:ext cx="601162" cy="156914"/>
            </a:xfrm>
            <a:prstGeom prst="rect">
              <a:avLst/>
            </a:prstGeom>
          </p:spPr>
        </p:pic>
        <p:pic>
          <p:nvPicPr>
            <p:cNvPr id="451" name="Picture 450">
              <a:extLst>
                <a:ext uri="{FF2B5EF4-FFF2-40B4-BE49-F238E27FC236}">
                  <a16:creationId xmlns:a16="http://schemas.microsoft.com/office/drawing/2014/main" id="{A2820BDF-DA55-4F8F-97FE-DAA400C9E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/>
            <a:stretch>
              <a:fillRect/>
            </a:stretch>
          </p:blipFill>
          <p:spPr>
            <a:xfrm>
              <a:off x="1766996" y="4651201"/>
              <a:ext cx="196999" cy="196999"/>
            </a:xfrm>
            <a:prstGeom prst="rect">
              <a:avLst/>
            </a:prstGeom>
          </p:spPr>
        </p:pic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0F815DFE-7293-4BFE-8573-C4824D964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/>
            <a:stretch>
              <a:fillRect/>
            </a:stretch>
          </p:blipFill>
          <p:spPr>
            <a:xfrm>
              <a:off x="2657838" y="4924795"/>
              <a:ext cx="427092" cy="115820"/>
            </a:xfrm>
            <a:prstGeom prst="rect">
              <a:avLst/>
            </a:prstGeom>
          </p:spPr>
        </p:pic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6A648FC1-9CC5-4BD8-AF8B-8E8AEAB27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/>
            <a:stretch>
              <a:fillRect/>
            </a:stretch>
          </p:blipFill>
          <p:spPr>
            <a:xfrm>
              <a:off x="2029272" y="4711376"/>
              <a:ext cx="420923" cy="64209"/>
            </a:xfrm>
            <a:prstGeom prst="rect">
              <a:avLst/>
            </a:prstGeom>
          </p:spPr>
        </p:pic>
        <p:pic>
          <p:nvPicPr>
            <p:cNvPr id="454" name="Picture 4">
              <a:extLst>
                <a:ext uri="{FF2B5EF4-FFF2-40B4-BE49-F238E27FC236}">
                  <a16:creationId xmlns:a16="http://schemas.microsoft.com/office/drawing/2014/main" id="{C86EA65B-BADE-44C7-91C1-F8F000F6A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0"/>
            <a:stretch>
              <a:fillRect/>
            </a:stretch>
          </p:blipFill>
          <p:spPr bwMode="auto">
            <a:xfrm>
              <a:off x="1354254" y="5137470"/>
              <a:ext cx="303958" cy="13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272">
              <a:extLst>
                <a:ext uri="{FF2B5EF4-FFF2-40B4-BE49-F238E27FC236}">
                  <a16:creationId xmlns:a16="http://schemas.microsoft.com/office/drawing/2014/main" id="{653F0934-1E2C-4A0F-A4C2-0CEBBFE3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1"/>
            <a:stretch>
              <a:fillRect/>
            </a:stretch>
          </p:blipFill>
          <p:spPr bwMode="auto">
            <a:xfrm>
              <a:off x="1739057" y="5153314"/>
              <a:ext cx="607608" cy="10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6" name="Picture 109">
            <a:extLst>
              <a:ext uri="{FF2B5EF4-FFF2-40B4-BE49-F238E27FC236}">
                <a16:creationId xmlns:a16="http://schemas.microsoft.com/office/drawing/2014/main" id="{0B3E6AB3-B13C-441E-B7BE-2AF350BEF1E1}"/>
              </a:ext>
            </a:extLst>
      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 bwMode="auto">
          <a:xfrm>
            <a:off x="8060616" y="4922058"/>
            <a:ext cx="301773" cy="1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" name="Picture 214">
            <a:extLst>
              <a:ext uri="{FF2B5EF4-FFF2-40B4-BE49-F238E27FC236}">
                <a16:creationId xmlns:a16="http://schemas.microsoft.com/office/drawing/2014/main" id="{C60C1DB0-9EDE-4C31-AFE9-FF625F284F01}"/>
              </a:ext>
            </a:extLst>
      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 bwMode="auto">
          <a:xfrm>
            <a:off x="9326272" y="3200325"/>
            <a:ext cx="450881" cy="1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8" name="Straight Connector 358">
            <a:extLst>
              <a:ext uri="{FF2B5EF4-FFF2-40B4-BE49-F238E27FC236}">
                <a16:creationId xmlns:a16="http://schemas.microsoft.com/office/drawing/2014/main" id="{650504D1-6237-4E64-BA4E-BE5E0554B5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5842" y="2205876"/>
            <a:ext cx="1584000" cy="0"/>
          </a:xfrm>
          <a:prstGeom prst="line">
            <a:avLst/>
          </a:prstGeom>
          <a:noFill/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459" name="Text Box 55">
            <a:extLst>
              <a:ext uri="{FF2B5EF4-FFF2-40B4-BE49-F238E27FC236}">
                <a16:creationId xmlns:a16="http://schemas.microsoft.com/office/drawing/2014/main" id="{B56DA4AD-8C84-48C9-BA1F-93850C0A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79" y="2062241"/>
            <a:ext cx="1351382" cy="261610"/>
          </a:xfrm>
          <a:prstGeom prst="rect">
            <a:avLst/>
          </a:prstGeom>
          <a:solidFill>
            <a:schemeClr val="bg1"/>
          </a:solidFill>
          <a:ln w="6350"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000" tIns="0" rIns="36000" bIns="0" anchor="ctr">
            <a:spAutoFit/>
          </a:bodyPr>
          <a:lstStyle/>
          <a:p>
            <a:pPr eaLnBrk="1" hangingPunct="1">
              <a:defRPr/>
            </a:pP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PayDollar</a:t>
            </a:r>
            <a:b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TW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PayCart </a:t>
            </a:r>
            <a:r>
              <a:rPr lang="en-US" altLang="zh-TW" sz="8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HRMS / ORMS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EB00799-0D39-4A81-8DA9-5F9C226CB66A}"/>
              </a:ext>
            </a:extLst>
          </p:cNvPr>
          <p:cNvSpPr/>
          <p:nvPr/>
        </p:nvSpPr>
        <p:spPr>
          <a:xfrm>
            <a:off x="263352" y="-501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altLang="zh-TW" sz="1000" b="1" dirty="0">
                <a:solidFill>
                  <a:schemeClr val="bg1"/>
                </a:solidFill>
              </a:rPr>
              <a:t>Infrastructure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sap的圖片搜尋結果">
            <a:extLst>
              <a:ext uri="{FF2B5EF4-FFF2-40B4-BE49-F238E27FC236}">
                <a16:creationId xmlns:a16="http://schemas.microsoft.com/office/drawing/2014/main" id="{36CBECD5-FCCB-4078-9FFB-B034CA1C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34" y="5622089"/>
            <a:ext cx="433862" cy="22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417266F-2041-492E-BB2E-57C42706834A}"/>
              </a:ext>
            </a:extLst>
          </p:cNvPr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8" y="5040440"/>
            <a:ext cx="243331" cy="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84BF9762-7B98-4790-8AA6-7C04D757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3950"/>
            <a:ext cx="8832981" cy="7200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Innovation n Development</a:t>
            </a:r>
            <a:endParaRPr lang="zh-HK" alt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D3FA5-236D-47BD-BBE7-A53626CDDEFC}"/>
              </a:ext>
            </a:extLst>
          </p:cNvPr>
          <p:cNvSpPr/>
          <p:nvPr/>
        </p:nvSpPr>
        <p:spPr bwMode="auto">
          <a:xfrm>
            <a:off x="7315529" y="2958174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FF35E-B1EE-4930-8BA7-972206709139}"/>
              </a:ext>
            </a:extLst>
          </p:cNvPr>
          <p:cNvSpPr/>
          <p:nvPr/>
        </p:nvSpPr>
        <p:spPr bwMode="auto">
          <a:xfrm>
            <a:off x="2586547" y="2958174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352F8-CED6-4189-B2D7-4470EE65CEF9}"/>
              </a:ext>
            </a:extLst>
          </p:cNvPr>
          <p:cNvSpPr/>
          <p:nvPr/>
        </p:nvSpPr>
        <p:spPr bwMode="auto">
          <a:xfrm>
            <a:off x="4951038" y="2958174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738E0-F307-4AB9-9CDD-6149904A7394}"/>
              </a:ext>
            </a:extLst>
          </p:cNvPr>
          <p:cNvSpPr/>
          <p:nvPr/>
        </p:nvSpPr>
        <p:spPr bwMode="auto">
          <a:xfrm>
            <a:off x="7315116" y="4815416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4483-EFB5-4E27-B4DA-20A83B45FA66}"/>
              </a:ext>
            </a:extLst>
          </p:cNvPr>
          <p:cNvSpPr/>
          <p:nvPr/>
        </p:nvSpPr>
        <p:spPr bwMode="auto">
          <a:xfrm>
            <a:off x="2586134" y="4815416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B12FE-F321-409E-85FB-92EF1A9A5E77}"/>
              </a:ext>
            </a:extLst>
          </p:cNvPr>
          <p:cNvSpPr/>
          <p:nvPr/>
        </p:nvSpPr>
        <p:spPr bwMode="auto">
          <a:xfrm>
            <a:off x="4950625" y="4815416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6ECBA-9804-46D4-8CF5-3630285D2BEE}"/>
              </a:ext>
            </a:extLst>
          </p:cNvPr>
          <p:cNvSpPr/>
          <p:nvPr/>
        </p:nvSpPr>
        <p:spPr bwMode="auto">
          <a:xfrm>
            <a:off x="7321546" y="1100931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0400D1-578B-451D-91F7-B62853CEFEB7}"/>
              </a:ext>
            </a:extLst>
          </p:cNvPr>
          <p:cNvSpPr/>
          <p:nvPr/>
        </p:nvSpPr>
        <p:spPr bwMode="auto">
          <a:xfrm>
            <a:off x="2592564" y="1100931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F59D2-0685-47E7-9D87-246F04E86CEA}"/>
              </a:ext>
            </a:extLst>
          </p:cNvPr>
          <p:cNvSpPr/>
          <p:nvPr/>
        </p:nvSpPr>
        <p:spPr bwMode="auto">
          <a:xfrm>
            <a:off x="4957055" y="1100931"/>
            <a:ext cx="2276856" cy="17099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H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图片 2">
            <a:extLst>
              <a:ext uri="{FF2B5EF4-FFF2-40B4-BE49-F238E27FC236}">
                <a16:creationId xmlns:a16="http://schemas.microsoft.com/office/drawing/2014/main" id="{7CDC6EB5-89CD-4981-95EF-D94E7F104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23" y="1384038"/>
            <a:ext cx="977754" cy="7858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7B6EB6-F748-4A9D-BA1D-7BE9EA05706B}"/>
              </a:ext>
            </a:extLst>
          </p:cNvPr>
          <p:cNvCxnSpPr/>
          <p:nvPr/>
        </p:nvCxnSpPr>
        <p:spPr bwMode="auto">
          <a:xfrm rot="5400000">
            <a:off x="15534227" y="2486015"/>
            <a:ext cx="31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3">
            <a:extLst>
              <a:ext uri="{FF2B5EF4-FFF2-40B4-BE49-F238E27FC236}">
                <a16:creationId xmlns:a16="http://schemas.microsoft.com/office/drawing/2014/main" id="{72323865-4E53-4AB1-929F-9996D7363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2" y="1392804"/>
            <a:ext cx="884515" cy="836622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58F2A17-D774-441A-B61F-82A74A6368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68" y="3230721"/>
            <a:ext cx="894578" cy="894578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85FD91FE-F0BF-496A-A278-0C14D729D6AF}"/>
              </a:ext>
            </a:extLst>
          </p:cNvPr>
          <p:cNvSpPr/>
          <p:nvPr/>
        </p:nvSpPr>
        <p:spPr>
          <a:xfrm>
            <a:off x="7787000" y="2402382"/>
            <a:ext cx="1345948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SMART POS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5F0358-4008-4C12-845B-07466316A1EF}"/>
              </a:ext>
            </a:extLst>
          </p:cNvPr>
          <p:cNvSpPr/>
          <p:nvPr/>
        </p:nvSpPr>
        <p:spPr>
          <a:xfrm>
            <a:off x="7896112" y="4262904"/>
            <a:ext cx="1115690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BLOCKCHAIN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23" name="图片 7">
            <a:extLst>
              <a:ext uri="{FF2B5EF4-FFF2-40B4-BE49-F238E27FC236}">
                <a16:creationId xmlns:a16="http://schemas.microsoft.com/office/drawing/2014/main" id="{D708F357-301E-4F8E-BA29-558A8F7C3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33" y="5113648"/>
            <a:ext cx="884858" cy="842936"/>
          </a:xfrm>
          <a:prstGeom prst="rect">
            <a:avLst/>
          </a:prstGeom>
        </p:spPr>
      </p:pic>
      <p:sp>
        <p:nvSpPr>
          <p:cNvPr id="24" name="矩形 8">
            <a:extLst>
              <a:ext uri="{FF2B5EF4-FFF2-40B4-BE49-F238E27FC236}">
                <a16:creationId xmlns:a16="http://schemas.microsoft.com/office/drawing/2014/main" id="{03949923-0916-4977-BACD-6ED1A5D22E79}"/>
              </a:ext>
            </a:extLst>
          </p:cNvPr>
          <p:cNvSpPr/>
          <p:nvPr/>
        </p:nvSpPr>
        <p:spPr>
          <a:xfrm>
            <a:off x="2849199" y="4090366"/>
            <a:ext cx="1751552" cy="4924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BIOMETRIC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RECOGNITION</a:t>
            </a:r>
          </a:p>
        </p:txBody>
      </p:sp>
      <p:pic>
        <p:nvPicPr>
          <p:cNvPr id="25" name="图片 13">
            <a:extLst>
              <a:ext uri="{FF2B5EF4-FFF2-40B4-BE49-F238E27FC236}">
                <a16:creationId xmlns:a16="http://schemas.microsoft.com/office/drawing/2014/main" id="{619FC169-340F-430B-A11E-6DBE867ACF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80" y="3181874"/>
            <a:ext cx="823190" cy="823190"/>
          </a:xfrm>
          <a:prstGeom prst="rect">
            <a:avLst/>
          </a:prstGeom>
        </p:spPr>
      </p:pic>
      <p:sp>
        <p:nvSpPr>
          <p:cNvPr id="26" name="Rectangle 9">
            <a:extLst>
              <a:ext uri="{FF2B5EF4-FFF2-40B4-BE49-F238E27FC236}">
                <a16:creationId xmlns:a16="http://schemas.microsoft.com/office/drawing/2014/main" id="{1F57D657-4681-4AD4-AADA-DEB43DD26D7D}"/>
              </a:ext>
            </a:extLst>
          </p:cNvPr>
          <p:cNvSpPr/>
          <p:nvPr/>
        </p:nvSpPr>
        <p:spPr>
          <a:xfrm>
            <a:off x="5505560" y="5949285"/>
            <a:ext cx="1166986" cy="4924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ARTIFICIAL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INTELLIGENCE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F7D78EEC-B9C8-4E00-8B02-C3CC34E465FF}"/>
              </a:ext>
            </a:extLst>
          </p:cNvPr>
          <p:cNvSpPr/>
          <p:nvPr/>
        </p:nvSpPr>
        <p:spPr>
          <a:xfrm>
            <a:off x="5446602" y="2402382"/>
            <a:ext cx="1297773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TOKENIZATION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3BE50FB-4F80-49C4-AEC2-3FDBA42FBDD4}"/>
              </a:ext>
            </a:extLst>
          </p:cNvPr>
          <p:cNvSpPr/>
          <p:nvPr/>
        </p:nvSpPr>
        <p:spPr>
          <a:xfrm>
            <a:off x="5352090" y="4262904"/>
            <a:ext cx="1474763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3D SECURE 2.0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6489266-4289-4150-8046-15C27A5C9EA8}"/>
              </a:ext>
            </a:extLst>
          </p:cNvPr>
          <p:cNvSpPr/>
          <p:nvPr/>
        </p:nvSpPr>
        <p:spPr>
          <a:xfrm>
            <a:off x="3282133" y="6072397"/>
            <a:ext cx="884858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D56F9A1-B341-44BF-85CB-9CEB8DD6E670}"/>
              </a:ext>
            </a:extLst>
          </p:cNvPr>
          <p:cNvSpPr/>
          <p:nvPr/>
        </p:nvSpPr>
        <p:spPr>
          <a:xfrm>
            <a:off x="3118924" y="2204869"/>
            <a:ext cx="1224136" cy="4924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FPS/QR 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OPEN API</a:t>
            </a: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5767D74E-21BF-415F-8F06-C4D4884A6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43" y="1243066"/>
            <a:ext cx="880698" cy="880698"/>
          </a:xfrm>
          <a:prstGeom prst="rect">
            <a:avLst/>
          </a:prstGeom>
        </p:spPr>
      </p:pic>
      <p:pic>
        <p:nvPicPr>
          <p:cNvPr id="32" name="图片 2">
            <a:extLst>
              <a:ext uri="{FF2B5EF4-FFF2-40B4-BE49-F238E27FC236}">
                <a16:creationId xmlns:a16="http://schemas.microsoft.com/office/drawing/2014/main" id="{ECC3FE31-70AC-41FA-B4EB-B419AE2902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74" y="3593474"/>
            <a:ext cx="1583995" cy="291929"/>
          </a:xfrm>
          <a:prstGeom prst="rect">
            <a:avLst/>
          </a:prstGeom>
        </p:spPr>
      </p:pic>
      <p:pic>
        <p:nvPicPr>
          <p:cNvPr id="33" name="图片 13">
            <a:extLst>
              <a:ext uri="{FF2B5EF4-FFF2-40B4-BE49-F238E27FC236}">
                <a16:creationId xmlns:a16="http://schemas.microsoft.com/office/drawing/2014/main" id="{E45309A3-13B6-4315-9AB7-D62C81F94E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25" y="5045603"/>
            <a:ext cx="813750" cy="813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43F7E9-80F0-4445-B183-B34C714F1E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1496" y="5075399"/>
            <a:ext cx="864096" cy="817869"/>
          </a:xfrm>
          <a:prstGeom prst="rect">
            <a:avLst/>
          </a:prstGeom>
        </p:spPr>
      </p:pic>
      <p:sp>
        <p:nvSpPr>
          <p:cNvPr id="35" name="Rectangle 9">
            <a:extLst>
              <a:ext uri="{FF2B5EF4-FFF2-40B4-BE49-F238E27FC236}">
                <a16:creationId xmlns:a16="http://schemas.microsoft.com/office/drawing/2014/main" id="{8F0BA891-B8EE-4ED6-B22B-86CF90B27359}"/>
              </a:ext>
            </a:extLst>
          </p:cNvPr>
          <p:cNvSpPr/>
          <p:nvPr/>
        </p:nvSpPr>
        <p:spPr>
          <a:xfrm>
            <a:off x="7896112" y="6072397"/>
            <a:ext cx="1005134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微軟正黑體" pitchFamily="34" charset="-120"/>
                <a:cs typeface="Arial" panose="020B0604020202020204" pitchFamily="34" charset="0"/>
              </a:rPr>
              <a:t>VR / IOT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微軟正黑體" pitchFamily="34" charset="-12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E120C2-D3FC-4EE4-86C2-B9A6A488A69A}"/>
              </a:ext>
            </a:extLst>
          </p:cNvPr>
          <p:cNvSpPr/>
          <p:nvPr/>
        </p:nvSpPr>
        <p:spPr>
          <a:xfrm>
            <a:off x="263352" y="0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Innovation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19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9496" y="113061"/>
            <a:ext cx="10515600" cy="5820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HK" sz="2400" dirty="0">
                <a:solidFill>
                  <a:srgbClr val="2A3383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altLang="zh-HK" sz="2400" dirty="0" err="1">
                <a:solidFill>
                  <a:srgbClr val="2A3383"/>
                </a:solidFill>
                <a:latin typeface="Arial" pitchFamily="34" charset="0"/>
                <a:cs typeface="Arial" pitchFamily="34" charset="0"/>
              </a:rPr>
              <a:t>AsiaPay</a:t>
            </a:r>
            <a:endParaRPr lang="zh-HK" altLang="en-US" sz="2400" dirty="0">
              <a:solidFill>
                <a:srgbClr val="2A33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1495449-65F5-4B2F-B92C-167750809BC9}"/>
              </a:ext>
            </a:extLst>
          </p:cNvPr>
          <p:cNvSpPr txBox="1">
            <a:spLocks/>
          </p:cNvSpPr>
          <p:nvPr/>
        </p:nvSpPr>
        <p:spPr>
          <a:xfrm>
            <a:off x="1690786" y="938087"/>
            <a:ext cx="8640000" cy="615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1300" dirty="0">
                <a:solidFill>
                  <a:srgbClr val="404040"/>
                </a:solidFill>
                <a:latin typeface="Arial" panose="020B0604020202020204" pitchFamily="34" charset="0"/>
                <a:ea typeface="AR PL KaitiM Big5" panose="020B0609010101010101" pitchFamily="49" charset="-120"/>
                <a:cs typeface="Arial" panose="020B0604020202020204" pitchFamily="34" charset="0"/>
              </a:rPr>
              <a:t>Leading Digital Payment Service &amp;  Technology Provider in Asia since 2000</a:t>
            </a:r>
            <a:r>
              <a:rPr lang="en-US" altLang="zh-TW" sz="1200" dirty="0">
                <a:solidFill>
                  <a:srgbClr val="404040"/>
                </a:solidFill>
                <a:latin typeface="Arial" panose="020B0604020202020204" pitchFamily="34" charset="0"/>
                <a:ea typeface="AR PL KaitiM Big5" panose="020B0609010101010101" pitchFamily="49" charset="-120"/>
                <a:cs typeface="Arial" panose="020B0604020202020204" pitchFamily="34" charset="0"/>
              </a:rPr>
              <a:t>.</a:t>
            </a:r>
            <a:endParaRPr lang="zh-HK" altLang="en-US" sz="1200" kern="0" dirty="0">
              <a:solidFill>
                <a:srgbClr val="40404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BBF11D-C08D-41A9-9B88-DEDB4CF6277B}"/>
              </a:ext>
            </a:extLst>
          </p:cNvPr>
          <p:cNvGrpSpPr/>
          <p:nvPr/>
        </p:nvGrpSpPr>
        <p:grpSpPr>
          <a:xfrm>
            <a:off x="1690786" y="1246001"/>
            <a:ext cx="9036256" cy="5411681"/>
            <a:chOff x="1690790" y="1375272"/>
            <a:chExt cx="9036256" cy="541168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FF31447-49E7-49B9-A9FC-E2E741BBDF82}"/>
                </a:ext>
              </a:extLst>
            </p:cNvPr>
            <p:cNvSpPr/>
            <p:nvPr/>
          </p:nvSpPr>
          <p:spPr>
            <a:xfrm>
              <a:off x="1729269" y="1939629"/>
              <a:ext cx="8997777" cy="2006313"/>
            </a:xfrm>
            <a:prstGeom prst="roundRect">
              <a:avLst>
                <a:gd name="adj" fmla="val 2973"/>
              </a:avLst>
            </a:prstGeom>
            <a:gradFill>
              <a:gsLst>
                <a:gs pos="1000">
                  <a:srgbClr val="E6F5FA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3CCDD6-F8E4-4E6F-AC4A-1506AC8B0DEA}"/>
                </a:ext>
              </a:extLst>
            </p:cNvPr>
            <p:cNvSpPr txBox="1"/>
            <p:nvPr/>
          </p:nvSpPr>
          <p:spPr bwMode="auto">
            <a:xfrm>
              <a:off x="3756900" y="4056383"/>
              <a:ext cx="2088000" cy="27699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innerShdw blurRad="101600" dist="25400" dir="5400000">
                <a:prstClr val="black">
                  <a:alpha val="3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dirty="0">
                  <a:latin typeface="Arial" pitchFamily="34" charset="0"/>
                  <a:cs typeface="Arial" pitchFamily="34" charset="0"/>
                </a:rPr>
                <a:t>Hong Kong</a:t>
              </a:r>
              <a:endParaRPr lang="zh-TW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60EAC9-D6D6-4E34-A16A-230CDFD318A9}"/>
                </a:ext>
              </a:extLst>
            </p:cNvPr>
            <p:cNvSpPr txBox="1"/>
            <p:nvPr/>
          </p:nvSpPr>
          <p:spPr bwMode="auto">
            <a:xfrm>
              <a:off x="3756900" y="4745536"/>
              <a:ext cx="2088000" cy="27699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innerShdw blurRad="101600" dist="25400" dir="5400000">
                <a:prstClr val="black">
                  <a:alpha val="3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dirty="0">
                  <a:latin typeface="Arial" pitchFamily="34" charset="0"/>
                  <a:cs typeface="Arial" pitchFamily="34" charset="0"/>
                </a:rPr>
                <a:t>170</a:t>
              </a:r>
              <a:endParaRPr lang="zh-TW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C02654-4B7C-49A0-9DAA-033927CFC79E}"/>
                </a:ext>
              </a:extLst>
            </p:cNvPr>
            <p:cNvSpPr txBox="1"/>
            <p:nvPr/>
          </p:nvSpPr>
          <p:spPr bwMode="auto">
            <a:xfrm>
              <a:off x="3756900" y="4391806"/>
              <a:ext cx="2088000" cy="27699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innerShdw blurRad="101600" dist="25400" dir="5400000">
                <a:prstClr val="black">
                  <a:alpha val="3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dirty="0">
                  <a:latin typeface="Arial" pitchFamily="34" charset="0"/>
                  <a:cs typeface="Arial" pitchFamily="34" charset="0"/>
                </a:rPr>
                <a:t>15</a:t>
              </a:r>
              <a:endParaRPr lang="zh-TW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D01711-D9B0-4A45-A036-5CEA15FFC5F8}"/>
                </a:ext>
              </a:extLst>
            </p:cNvPr>
            <p:cNvSpPr txBox="1"/>
            <p:nvPr/>
          </p:nvSpPr>
          <p:spPr>
            <a:xfrm>
              <a:off x="1849948" y="4059125"/>
              <a:ext cx="1728788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1200" dirty="0">
                  <a:cs typeface="Arial" pitchFamily="34" charset="0"/>
                </a:rPr>
                <a:t>Head Office</a:t>
              </a:r>
              <a:endParaRPr lang="zh-TW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8A07D9-35C4-4155-8E8D-82433321B587}"/>
                </a:ext>
              </a:extLst>
            </p:cNvPr>
            <p:cNvSpPr txBox="1"/>
            <p:nvPr/>
          </p:nvSpPr>
          <p:spPr>
            <a:xfrm>
              <a:off x="1849953" y="4740652"/>
              <a:ext cx="18269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dirty="0">
                  <a:cs typeface="Arial" pitchFamily="34" charset="0"/>
                </a:rPr>
                <a:t>Professional Workforce</a:t>
              </a:r>
              <a:endParaRPr lang="zh-TW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975102-41B1-4670-9481-3F1D4522B673}"/>
                </a:ext>
              </a:extLst>
            </p:cNvPr>
            <p:cNvSpPr txBox="1"/>
            <p:nvPr/>
          </p:nvSpPr>
          <p:spPr>
            <a:xfrm>
              <a:off x="1849953" y="4388705"/>
              <a:ext cx="189895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>
                  <a:cs typeface="Arial" pitchFamily="34" charset="0"/>
                </a:rPr>
                <a:t>Operative Offices in Asia </a:t>
              </a:r>
              <a:endParaRPr lang="zh-TW" altLang="en-US" sz="1200" dirty="0"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082CEA4-51B7-4B76-8459-F623DAB43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7807" y="1856748"/>
              <a:ext cx="3626449" cy="2958926"/>
            </a:xfrm>
            <a:prstGeom prst="rect">
              <a:avLst/>
            </a:prstGeom>
          </p:spPr>
        </p:pic>
        <p:sp>
          <p:nvSpPr>
            <p:cNvPr id="45" name="Content Placeholder 4">
              <a:extLst>
                <a:ext uri="{FF2B5EF4-FFF2-40B4-BE49-F238E27FC236}">
                  <a16:creationId xmlns:a16="http://schemas.microsoft.com/office/drawing/2014/main" id="{EC3BB3C1-1CDC-4ADB-A722-72101541526F}"/>
                </a:ext>
              </a:extLst>
            </p:cNvPr>
            <p:cNvSpPr txBox="1">
              <a:spLocks/>
            </p:cNvSpPr>
            <p:nvPr/>
          </p:nvSpPr>
          <p:spPr>
            <a:xfrm>
              <a:off x="1751720" y="5093085"/>
              <a:ext cx="4198071" cy="159904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新細明體" pitchFamily="18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新細明體" pitchFamily="18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新細明體" pitchFamily="18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新細明體" pitchFamily="18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新細明體" pitchFamily="18" charset="-12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fontAlgn="auto">
                <a:spcBef>
                  <a:spcPts val="1800"/>
                </a:spcBef>
                <a:spcAft>
                  <a:spcPts val="600"/>
                </a:spcAft>
                <a:buNone/>
              </a:pPr>
              <a:r>
                <a:rPr kumimoji="0" lang="en-US" altLang="zh-TW" sz="1400" u="sng" dirty="0">
                  <a:solidFill>
                    <a:srgbClr val="252E80"/>
                  </a:solidFill>
                  <a:latin typeface="Arial" panose="020B0604020202020204" pitchFamily="34" charset="0"/>
                  <a:ea typeface="AR PL KaitiM Big5" panose="020B0609010101010101" pitchFamily="49" charset="-120"/>
                  <a:cs typeface="Arial" panose="020B0604020202020204" pitchFamily="34" charset="0"/>
                </a:rPr>
                <a:t>Business</a:t>
              </a:r>
              <a:r>
                <a:rPr kumimoji="0" lang="en-US" altLang="zh-TW" sz="2000" u="sng" dirty="0">
                  <a:solidFill>
                    <a:srgbClr val="252E80"/>
                  </a:solidFill>
                  <a:ea typeface="AR PL KaitiM Big5" panose="020B0609010101010101" pitchFamily="49" charset="-120"/>
                </a:rPr>
                <a:t> </a:t>
              </a:r>
              <a:r>
                <a:rPr kumimoji="0" lang="en-US" altLang="zh-TW" sz="1400" u="sng" dirty="0">
                  <a:solidFill>
                    <a:srgbClr val="252E80"/>
                  </a:solidFill>
                  <a:latin typeface="Arial" panose="020B0604020202020204" pitchFamily="34" charset="0"/>
                  <a:ea typeface="AR PL KaitiM Big5" panose="020B0609010101010101" pitchFamily="49" charset="-120"/>
                  <a:cs typeface="Arial" panose="020B0604020202020204" pitchFamily="34" charset="0"/>
                </a:rPr>
                <a:t>Stream</a:t>
              </a:r>
            </a:p>
            <a:p>
              <a:pPr marL="173700" lvl="1" indent="-171450">
                <a:buFont typeface="Arial" panose="020B0604020202020204" pitchFamily="34" charset="0"/>
                <a:buChar char="•"/>
              </a:pPr>
              <a:r>
                <a:rPr lang="en-US" altLang="zh-HK" sz="1100" kern="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 Service Provider (TPP / ISO / PF)</a:t>
              </a:r>
            </a:p>
            <a:p>
              <a:pPr marL="173700" lvl="1" indent="-171450">
                <a:buFont typeface="Arial" panose="020B0604020202020204" pitchFamily="34" charset="0"/>
                <a:buChar char="•"/>
              </a:pPr>
              <a:r>
                <a:rPr lang="en-US" altLang="zh-HK" sz="1100" kern="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 Gateway Solution Provider 	</a:t>
              </a:r>
            </a:p>
            <a:p>
              <a:pPr marL="173700" lvl="1" indent="-171450">
                <a:buFont typeface="Arial" panose="020B0604020202020204" pitchFamily="34" charset="0"/>
                <a:buChar char="•"/>
              </a:pPr>
              <a:r>
                <a:rPr lang="en-US" altLang="zh-HK" sz="1100" kern="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 Security Solution Product Vendor</a:t>
              </a:r>
            </a:p>
            <a:p>
              <a:pPr marL="173700" lvl="1" indent="-171450">
                <a:buFont typeface="Arial" panose="020B0604020202020204" pitchFamily="34" charset="0"/>
                <a:buChar char="•"/>
              </a:pPr>
              <a:r>
                <a:rPr lang="en-US" altLang="zh-HK" sz="1100" kern="0" dirty="0" err="1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eBusiness</a:t>
              </a:r>
              <a:r>
                <a:rPr lang="en-US" altLang="zh-HK" sz="1100" kern="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System Development and Consultancy </a:t>
              </a:r>
              <a:endParaRPr lang="zh-HK" altLang="en-US" sz="1100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E01C112-A553-46E9-ADE8-890FDA0DEE1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48900" y="4333377"/>
              <a:ext cx="3996000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507E1EC-8272-428C-BFDA-94CCD5FB65B9}"/>
                </a:ext>
              </a:extLst>
            </p:cNvPr>
            <p:cNvCxnSpPr/>
            <p:nvPr/>
          </p:nvCxnSpPr>
          <p:spPr bwMode="auto">
            <a:xfrm flipH="1">
              <a:off x="1848900" y="4668800"/>
              <a:ext cx="3996000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EF48CD-EC7C-417B-A2A3-B8E533D8FAF8}"/>
                </a:ext>
              </a:extLst>
            </p:cNvPr>
            <p:cNvCxnSpPr/>
            <p:nvPr/>
          </p:nvCxnSpPr>
          <p:spPr bwMode="auto">
            <a:xfrm flipH="1">
              <a:off x="1848900" y="5022530"/>
              <a:ext cx="3996000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ontent Placeholder 4">
              <a:extLst>
                <a:ext uri="{FF2B5EF4-FFF2-40B4-BE49-F238E27FC236}">
                  <a16:creationId xmlns:a16="http://schemas.microsoft.com/office/drawing/2014/main" id="{58A04809-30D1-43B4-A1CF-930ACA2EBC25}"/>
                </a:ext>
              </a:extLst>
            </p:cNvPr>
            <p:cNvSpPr txBox="1">
              <a:spLocks/>
            </p:cNvSpPr>
            <p:nvPr/>
          </p:nvSpPr>
          <p:spPr>
            <a:xfrm>
              <a:off x="6167451" y="4656503"/>
              <a:ext cx="4336729" cy="2040559"/>
            </a:xfrm>
            <a:prstGeom prst="rect">
              <a:avLst/>
            </a:prstGeom>
          </p:spPr>
          <p:txBody>
            <a:bodyPr vert="horz" wrap="square" lIns="0" tIns="45720" rIns="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>
                  <a:solidFill>
                    <a:srgbClr val="02077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60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300" b="0" kern="1200">
                  <a:solidFill>
                    <a:srgbClr val="2E1BA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fontAlgn="auto">
                <a:spcBef>
                  <a:spcPts val="0"/>
                </a:spcBef>
                <a:spcAft>
                  <a:spcPts val="600"/>
                </a:spcAft>
                <a:buSzPct val="60000"/>
                <a:buNone/>
              </a:pPr>
              <a:r>
                <a:rPr kumimoji="0" lang="en-US" altLang="zh-TW" sz="1400" u="sng" dirty="0">
                  <a:solidFill>
                    <a:srgbClr val="252E80"/>
                  </a:solidFill>
                  <a:ea typeface="AR PL KaitiM Big5" panose="020B0609010101010101" pitchFamily="49" charset="-120"/>
                </a:rPr>
                <a:t>Our Vision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TW" sz="1100" dirty="0">
                  <a:solidFill>
                    <a:srgbClr val="404040"/>
                  </a:solidFill>
                </a:rPr>
                <a:t>To be the leading </a:t>
              </a:r>
              <a:r>
                <a:rPr lang="en-US" altLang="zh-TW" sz="1100" b="1" dirty="0">
                  <a:solidFill>
                    <a:schemeClr val="tx1"/>
                  </a:solidFill>
                </a:rPr>
                <a:t>ELECTRONIC PAYMENT SERVICE AND TECHNOLOGY</a:t>
              </a:r>
              <a:r>
                <a:rPr lang="en-US" altLang="zh-TW" sz="1200" b="1" dirty="0">
                  <a:solidFill>
                    <a:srgbClr val="010441"/>
                  </a:solidFill>
                </a:rPr>
                <a:t> </a:t>
              </a:r>
              <a:r>
                <a:rPr lang="en-US" altLang="zh-TW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player in Asia and beyond.</a:t>
              </a:r>
              <a:br>
                <a:rPr lang="en-US" altLang="zh-TW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br>
                <a:rPr lang="en-US" altLang="zh-TW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kumimoji="0" lang="en-US" altLang="zh-TW" sz="1400" u="sng" dirty="0">
                  <a:solidFill>
                    <a:srgbClr val="252E80"/>
                  </a:solidFill>
                  <a:ea typeface="AR PL KaitiM Big5" panose="020B0609010101010101" pitchFamily="49" charset="-120"/>
                </a:rPr>
                <a:t>Our Mission</a:t>
              </a:r>
              <a:endParaRPr kumimoji="0"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help our business partners grow their business through online by providing innovative, secure and cost-effective solutions that will make them competitive in the eCommerce landscape.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endParaRPr lang="en-US" altLang="zh-TW" sz="1400" dirty="0">
                <a:solidFill>
                  <a:srgbClr val="01044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endParaRPr lang="en-US" altLang="zh-TW" sz="1400" dirty="0">
                <a:solidFill>
                  <a:srgbClr val="01044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598FB05-FFB4-4DDE-97BE-C221CAFB6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228" y="2079729"/>
              <a:ext cx="612000" cy="612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5BF598-9385-41D4-B2D7-4AC1E427EBE4}"/>
                </a:ext>
              </a:extLst>
            </p:cNvPr>
            <p:cNvSpPr txBox="1"/>
            <p:nvPr/>
          </p:nvSpPr>
          <p:spPr>
            <a:xfrm>
              <a:off x="2402033" y="2050748"/>
              <a:ext cx="103931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dirty="0"/>
                <a:t>13+</a:t>
              </a:r>
            </a:p>
            <a:p>
              <a:r>
                <a:rPr lang="en-US" altLang="zh-HK" sz="1050" dirty="0"/>
                <a:t>Countries</a:t>
              </a:r>
              <a:endParaRPr lang="zh-HK" altLang="en-US" sz="1050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977E0FC-03FF-48DB-9E5F-894073B0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175" y="2079729"/>
              <a:ext cx="612000" cy="612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8CE2DB-7696-405F-9184-8123A436EB0B}"/>
                </a:ext>
              </a:extLst>
            </p:cNvPr>
            <p:cNvSpPr txBox="1"/>
            <p:nvPr/>
          </p:nvSpPr>
          <p:spPr>
            <a:xfrm>
              <a:off x="4194987" y="2050748"/>
              <a:ext cx="108662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/>
                <a:t>12+</a:t>
              </a:r>
            </a:p>
            <a:p>
              <a:r>
                <a:rPr lang="en-US" altLang="zh-HK" sz="1050"/>
                <a:t>Languages</a:t>
              </a:r>
              <a:endParaRPr lang="zh-HK" altLang="en-US" sz="105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9DC359-570A-43D6-882F-18780309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706" y="2079729"/>
              <a:ext cx="612000" cy="612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396CDB-C8B1-4647-B761-231EDE057C88}"/>
                </a:ext>
              </a:extLst>
            </p:cNvPr>
            <p:cNvSpPr txBox="1"/>
            <p:nvPr/>
          </p:nvSpPr>
          <p:spPr>
            <a:xfrm>
              <a:off x="5895518" y="2050748"/>
              <a:ext cx="119527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/>
                <a:t>144+</a:t>
              </a:r>
            </a:p>
            <a:p>
              <a:r>
                <a:rPr lang="en-US" altLang="zh-HK" sz="1050"/>
                <a:t>Currencies</a:t>
              </a:r>
              <a:endParaRPr lang="zh-HK" altLang="en-US" sz="10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DEB5FB-284E-4576-9045-5A21E63D58C7}"/>
                </a:ext>
              </a:extLst>
            </p:cNvPr>
            <p:cNvSpPr txBox="1"/>
            <p:nvPr/>
          </p:nvSpPr>
          <p:spPr>
            <a:xfrm>
              <a:off x="3538909" y="3448695"/>
              <a:ext cx="1963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100"/>
                <a:t>PCI DSS Level 1</a:t>
              </a:r>
              <a:br>
                <a:rPr lang="en-US" altLang="zh-HK" sz="1100"/>
              </a:br>
              <a:r>
                <a:rPr lang="en-US" altLang="zh-HK" sz="1100"/>
                <a:t>Compliant since 2006</a:t>
              </a:r>
              <a:endParaRPr lang="zh-HK" altLang="en-US" sz="1100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94AC930-A53C-4A56-85C9-5B7FFA4AF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033" y="2989508"/>
              <a:ext cx="612000" cy="6120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48AF75-72B5-46B2-8468-B1DD22C1C319}"/>
                </a:ext>
              </a:extLst>
            </p:cNvPr>
            <p:cNvSpPr txBox="1"/>
            <p:nvPr/>
          </p:nvSpPr>
          <p:spPr>
            <a:xfrm>
              <a:off x="2374842" y="2924645"/>
              <a:ext cx="223961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/>
                <a:t>100+</a:t>
              </a:r>
            </a:p>
            <a:p>
              <a:r>
                <a:rPr lang="en-US" altLang="zh-HK" sz="1050"/>
                <a:t>Payment methods</a:t>
              </a:r>
              <a:br>
                <a:rPr lang="en-US" altLang="zh-HK" sz="1050"/>
              </a:br>
              <a:r>
                <a:rPr lang="en-US" altLang="zh-HK" sz="1050"/>
                <a:t>&amp; bank partners</a:t>
              </a:r>
              <a:endParaRPr lang="zh-HK" altLang="en-US" sz="105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628BE9-7B10-4CF5-9F0D-477527B1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24258" y="2964068"/>
              <a:ext cx="1694336" cy="526489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E728A4-164D-4A1C-9034-C5B121B76595}"/>
                </a:ext>
              </a:extLst>
            </p:cNvPr>
            <p:cNvSpPr txBox="1"/>
            <p:nvPr/>
          </p:nvSpPr>
          <p:spPr>
            <a:xfrm>
              <a:off x="4889243" y="3545722"/>
              <a:ext cx="24482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000" algn="ctr"/>
              <a:r>
                <a:rPr lang="en-US" altLang="zh-HK" sz="1100" dirty="0"/>
                <a:t>Certified 3-D Secure</a:t>
              </a:r>
              <a:endParaRPr lang="zh-HK" altLang="en-US" sz="1100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1291BC0-175A-41C7-BD5A-4077A9D3A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81030" y="2975661"/>
              <a:ext cx="828000" cy="44382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25BF4EE-3E56-4EB6-B15E-72402F6B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20724" y="1375272"/>
              <a:ext cx="6633699" cy="45004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E52F10-7B60-4888-90AB-358458C892B8}"/>
                </a:ext>
              </a:extLst>
            </p:cNvPr>
            <p:cNvSpPr txBox="1"/>
            <p:nvPr/>
          </p:nvSpPr>
          <p:spPr>
            <a:xfrm>
              <a:off x="1690790" y="6525343"/>
              <a:ext cx="87494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2060"/>
                  </a:solidFill>
                </a:rPr>
                <a:t>Hong Kong . Macau . China . Australia . Singapore . Malaysia . Thailand . Philippines . Taiwan . Indonesia . India . United Kingdom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36A599B-32FC-4130-A462-B02E6E060AD7}"/>
              </a:ext>
            </a:extLst>
          </p:cNvPr>
          <p:cNvSpPr/>
          <p:nvPr/>
        </p:nvSpPr>
        <p:spPr>
          <a:xfrm>
            <a:off x="263352" y="-1837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About </a:t>
            </a:r>
            <a:r>
              <a:rPr lang="en-US" altLang="zh-TW" sz="1100" b="1" dirty="0" err="1">
                <a:solidFill>
                  <a:schemeClr val="bg1"/>
                </a:solidFill>
              </a:rPr>
              <a:t>AsiaPay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Bank and Payment Network in Asia</a:t>
            </a:r>
            <a:endParaRPr lang="zh-TW" altLang="en-US" sz="2400" dirty="0"/>
          </a:p>
        </p:txBody>
      </p:sp>
      <p:sp>
        <p:nvSpPr>
          <p:cNvPr id="202" name="Slide Number Placeholder 5">
            <a:extLst>
              <a:ext uri="{FF2B5EF4-FFF2-40B4-BE49-F238E27FC236}">
                <a16:creationId xmlns:a16="http://schemas.microsoft.com/office/drawing/2014/main" id="{B0ED0662-79EF-4FF7-B293-2C322C586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2753" y="6535346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800">
                <a:latin typeface="+mn-lt"/>
              </a:defRPr>
            </a:lvl1pPr>
          </a:lstStyle>
          <a:p>
            <a:fld id="{9920F735-AD35-4614-97E3-B1DD1B2B9DB3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12613"/>
              </p:ext>
            </p:extLst>
          </p:nvPr>
        </p:nvGraphicFramePr>
        <p:xfrm>
          <a:off x="1631508" y="764704"/>
          <a:ext cx="8956264" cy="588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689">
                  <a:extLst>
                    <a:ext uri="{9D8B030D-6E8A-4147-A177-3AD203B41FA5}">
                      <a16:colId xmlns:a16="http://schemas.microsoft.com/office/drawing/2014/main" val="3271718098"/>
                    </a:ext>
                  </a:extLst>
                </a:gridCol>
                <a:gridCol w="222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41699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3142375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6124908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48493461"/>
                    </a:ext>
                  </a:extLst>
                </a:gridCol>
                <a:gridCol w="21232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6139">
                <a:tc>
                  <a:txBody>
                    <a:bodyPr/>
                    <a:lstStyle/>
                    <a:p>
                      <a:r>
                        <a:rPr lang="en-US" altLang="zh-TW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zh-TW" altLang="en-US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H" altLang="zh-TW" sz="900" b="1" ker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Credit </a:t>
                      </a:r>
                      <a:r>
                        <a:rPr kumimoji="0" lang="en-US" altLang="zh-TW" sz="900" b="1" ker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Debit </a:t>
                      </a:r>
                      <a:r>
                        <a:rPr kumimoji="0" lang="en-PH" altLang="zh-TW" sz="900" b="1" ker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 Acquiring Bank Partners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en-PH" altLang="zh-TW" sz="900" ker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Services</a:t>
                      </a:r>
                      <a:endParaRPr lang="zh-TW" alt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D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H" altLang="zh-TW" sz="1000" kern="0"/>
                        <a:t>Debit Services</a:t>
                      </a:r>
                      <a:endParaRPr kumimoji="0" lang="en-PH" altLang="zh-TW" sz="1000" b="1" kern="0">
                        <a:solidFill>
                          <a:schemeClr val="bg1"/>
                        </a:solidFill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</a:t>
                      </a:r>
                      <a:r>
                        <a:rPr lang="en-US" altLang="zh-TW" sz="8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Kong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/>
                        <a:t> </a:t>
                      </a:r>
                      <a:r>
                        <a:rPr lang="en-US" altLang="zh-TW" sz="1200" b="1"/>
                        <a:t>Net Banking (51 banks)</a:t>
                      </a:r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zh-TW" altLang="en-US"/>
                        <a:t> </a:t>
                      </a:r>
                      <a:r>
                        <a:rPr lang="en-US" altLang="zh-TW" sz="1200" b="1"/>
                        <a:t>Net Banking (51 banks)</a:t>
                      </a:r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Macau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7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Zealand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tabLst>
                          <a:tab pos="1971675" algn="l"/>
                        </a:tabLst>
                      </a:pPr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379095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tabLst>
                          <a:tab pos="1971675" algn="l"/>
                        </a:tabLst>
                      </a:pPr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1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Brunei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zh-TW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Mauritius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 marL="1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zh-TW" altLang="en-US" sz="8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Lanka</a:t>
                      </a:r>
                      <a:endParaRPr lang="zh-TW" alt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zh-TW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zh-TW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18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10" name="Picture 3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074" y="1308229"/>
            <a:ext cx="640975" cy="180000"/>
          </a:xfrm>
          <a:prstGeom prst="rect">
            <a:avLst/>
          </a:prstGeom>
        </p:spPr>
      </p:pic>
      <p:pic>
        <p:nvPicPr>
          <p:cNvPr id="311" name="Picture 38" descr="PPS New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6278" y="1113108"/>
            <a:ext cx="398461" cy="14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7600" y="1083553"/>
            <a:ext cx="451953" cy="17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5" descr="AliPay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6105" y="1316555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6" descr="union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0132" y="1308536"/>
            <a:ext cx="280291" cy="1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8094" y="1308540"/>
            <a:ext cx="498299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3" descr="a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7078" y="1291941"/>
            <a:ext cx="213745" cy="18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2" descr="http://upload.wikimedia.org/wikipedia/en/thumb/a/a3/JCB_Cards.svg/220px-JCB_Cards.sv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4483" y="1280142"/>
            <a:ext cx="287998" cy="21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0" descr="Log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5374" y="1093498"/>
            <a:ext cx="532703" cy="1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1" descr="WingHang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2404" y="1285008"/>
            <a:ext cx="719997" cy="20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2" descr="ptlogo-fubon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2041" y="1086008"/>
            <a:ext cx="611999" cy="1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42" descr="Global Payments Canada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5711" y="1317359"/>
            <a:ext cx="480314" cy="18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8621" y="1063775"/>
            <a:ext cx="639126" cy="1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18" descr="boc_china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8173" y="1300262"/>
            <a:ext cx="611998" cy="1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1380" y="1305555"/>
            <a:ext cx="7055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28" descr="DBS_Bank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79754" y="1114546"/>
            <a:ext cx="704801" cy="11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325" descr="Hang_seng_bank_logo.gif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892" y="1085105"/>
            <a:ext cx="717412" cy="178339"/>
          </a:xfrm>
          <a:prstGeom prst="rect">
            <a:avLst/>
          </a:prstGeom>
        </p:spPr>
      </p:pic>
      <p:pic>
        <p:nvPicPr>
          <p:cNvPr id="327" name="Picture 6" descr="union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8073" y="1297004"/>
            <a:ext cx="280291" cy="1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46" descr="nab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0815" y="1556797"/>
            <a:ext cx="522582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18" descr="boc_china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3420" y="1848265"/>
            <a:ext cx="757237" cy="2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48" descr="argicultural-Bank-of-China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4832" y="1850601"/>
            <a:ext cx="1028697" cy="20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6" descr="http://topnews.in/files/ICICI-Bank_0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40168" y="2168720"/>
            <a:ext cx="88199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8" descr="http://2.bp.blogspot.com/_AcBUSVxs82w/S03zoyzn3YI/AAAAAAAAYis/JjIt1yUPb4Y/s400/HDFC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4057" y="2168714"/>
            <a:ext cx="96217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3" descr="a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8336" y="2130728"/>
            <a:ext cx="288000" cy="25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42" descr="Global Payments Canada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3990" y="2138558"/>
            <a:ext cx="606128" cy="2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6097" y="2167799"/>
            <a:ext cx="698302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97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2889" y="2479330"/>
            <a:ext cx="606117" cy="1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61783" y="2488775"/>
            <a:ext cx="612000" cy="1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102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0567" y="1601670"/>
            <a:ext cx="437496" cy="14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5" descr="AliPay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6877" y="1877255"/>
            <a:ext cx="421865" cy="14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6" descr="union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3906" y="1861864"/>
            <a:ext cx="280987" cy="17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0721" y="1861483"/>
            <a:ext cx="501650" cy="1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141" y="1861780"/>
            <a:ext cx="640975" cy="180000"/>
          </a:xfrm>
          <a:prstGeom prst="rect">
            <a:avLst/>
          </a:prstGeom>
        </p:spPr>
      </p:pic>
      <p:pic>
        <p:nvPicPr>
          <p:cNvPr id="345" name="Picture 344" descr="jcb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393" y="2455334"/>
            <a:ext cx="323998" cy="239758"/>
          </a:xfrm>
          <a:prstGeom prst="rect">
            <a:avLst/>
          </a:prstGeom>
        </p:spPr>
      </p:pic>
      <p:pic>
        <p:nvPicPr>
          <p:cNvPr id="346" name="Picture 33" descr="Logo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79345" y="2796234"/>
            <a:ext cx="558176" cy="2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" name="Picture 18" descr="boc_china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04018" y="2806179"/>
            <a:ext cx="755648" cy="2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Picture 39" descr="whbmac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6341" y="2795960"/>
            <a:ext cx="827998" cy="2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Picture 28" descr="DBS_Bank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7205" y="2837491"/>
            <a:ext cx="889997" cy="1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" name="Picture 2" descr="C:\AsiaPay\Country Fee\Banks &amp; Payments Logo\mandiri-clickpay logo.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96090" y="2460675"/>
            <a:ext cx="360000" cy="182400"/>
          </a:xfrm>
          <a:prstGeom prst="rect">
            <a:avLst/>
          </a:prstGeom>
          <a:noFill/>
        </p:spPr>
      </p:pic>
      <p:pic>
        <p:nvPicPr>
          <p:cNvPr id="352" name="Picture 3" descr="C:\AsiaPay\Country Fee\Banks &amp; Payments Logo\BCAKlikPay Logo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92108" y="2604263"/>
            <a:ext cx="612000" cy="118320"/>
          </a:xfrm>
          <a:prstGeom prst="rect">
            <a:avLst/>
          </a:prstGeom>
          <a:noFill/>
        </p:spPr>
      </p:pic>
      <p:pic>
        <p:nvPicPr>
          <p:cNvPr id="353" name="Picture 6" descr="C:\AsiaPay\Merchant Project\3. Partner\FasPay\ePay BRI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61779" y="2628983"/>
            <a:ext cx="468000" cy="93600"/>
          </a:xfrm>
          <a:prstGeom prst="rect">
            <a:avLst/>
          </a:prstGeom>
          <a:noFill/>
        </p:spPr>
      </p:pic>
      <p:pic>
        <p:nvPicPr>
          <p:cNvPr id="354" name="Picture 7" descr="C:\AsiaPay\Merchant Project\3. Partner\FasPay\Virtual Account Permata Bank.jp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33405" y="2427653"/>
            <a:ext cx="612000" cy="155040"/>
          </a:xfrm>
          <a:prstGeom prst="rect">
            <a:avLst/>
          </a:prstGeom>
          <a:noFill/>
        </p:spPr>
      </p:pic>
      <p:pic>
        <p:nvPicPr>
          <p:cNvPr id="355" name="Picture 354" descr="Cimb-Clicks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331" y="2478572"/>
            <a:ext cx="501801" cy="82216"/>
          </a:xfrm>
          <a:prstGeom prst="rect">
            <a:avLst/>
          </a:prstGeom>
        </p:spPr>
      </p:pic>
      <p:pic>
        <p:nvPicPr>
          <p:cNvPr id="356" name="Picture 103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9214" y="3323743"/>
            <a:ext cx="395998" cy="2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Picture 10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9592" y="3331819"/>
            <a:ext cx="587374" cy="2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" name="Picture 3" descr="a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0704" y="3099819"/>
            <a:ext cx="243495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" name="Picture 0" descr="Log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8732" y="3121469"/>
            <a:ext cx="569718" cy="15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" name="Picture 3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1833" y="3360462"/>
            <a:ext cx="466724" cy="1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" name="Picture 42" descr="Global Payments Canada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7302" y="3353611"/>
            <a:ext cx="545564" cy="2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" name="Picture 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2716" y="3363472"/>
            <a:ext cx="530999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" name="Picture 27" descr="https://encrypted-tbn2.gstatic.com/images?q=tbn:ANd9GcQUA2b_Fy_5_G62JhnWU-OJo_MiIVKfRYQYNRPiAFgv87BfOd1cllY482o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0188" y="3408653"/>
            <a:ext cx="684000" cy="1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" name="Picture 29" descr="https://encrypted-tbn1.gstatic.com/images?q=tbn:ANd9GcQjBJikjYRoNXI3W7dqhD5u2OKk6KeBjVPM-Igmu84GiRZrbugdDX8x1w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54857" y="3324947"/>
            <a:ext cx="540000" cy="2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" name="Picture 31" descr="maybank_berhad-logo-31DC8B4ECA-seeklogo.com.gif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1494" y="3345919"/>
            <a:ext cx="63503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" name="Picture 2" descr="https://encrypted-tbn0.gstatic.com/images?q=tbn:ANd9GcRFma18CstUghB8OcRdKCHEYAHR2NsNEmM1XKxuEBbB5Vu7W__2sg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7184" y="3357511"/>
            <a:ext cx="863997" cy="15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" name="Picture 18" descr="boc_china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5094" y="3116052"/>
            <a:ext cx="577848" cy="1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" name="Picture 368" descr="Alliance Bank.jpg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333" y="3107762"/>
            <a:ext cx="992939" cy="162685"/>
          </a:xfrm>
          <a:prstGeom prst="rect">
            <a:avLst/>
          </a:prstGeom>
        </p:spPr>
      </p:pic>
      <p:pic>
        <p:nvPicPr>
          <p:cNvPr id="370" name="Picture 369" descr="jcb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421" y="3090763"/>
            <a:ext cx="316215" cy="234000"/>
          </a:xfrm>
          <a:prstGeom prst="rect">
            <a:avLst/>
          </a:prstGeom>
        </p:spPr>
      </p:pic>
      <p:pic>
        <p:nvPicPr>
          <p:cNvPr id="371" name="Picture 1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8117" y="3317184"/>
            <a:ext cx="38849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" name="Picture 6" descr="union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29024" y="3312660"/>
            <a:ext cx="396000" cy="25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860" y="1222137"/>
            <a:ext cx="266484" cy="257451"/>
          </a:xfrm>
          <a:prstGeom prst="rect">
            <a:avLst/>
          </a:prstGeom>
        </p:spPr>
      </p:pic>
      <p:pic>
        <p:nvPicPr>
          <p:cNvPr id="16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6883" y="2797894"/>
            <a:ext cx="69830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9917" y="3077460"/>
            <a:ext cx="671087" cy="20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083" y="2158935"/>
            <a:ext cx="724060" cy="20249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64" y="1586044"/>
            <a:ext cx="640975" cy="18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C292075E-513F-40AE-AB70-FBA2F44345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687" y="2443434"/>
            <a:ext cx="640975" cy="18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80344693-FCA8-4775-9D76-354F88A9E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687" y="3119674"/>
            <a:ext cx="640975" cy="180000"/>
          </a:xfrm>
          <a:prstGeom prst="rect">
            <a:avLst/>
          </a:prstGeom>
        </p:spPr>
      </p:pic>
      <p:pic>
        <p:nvPicPr>
          <p:cNvPr id="179" name="Picture 5" descr="AliPay Logo.jpg">
            <a:extLst>
              <a:ext uri="{FF2B5EF4-FFF2-40B4-BE49-F238E27FC236}">
                <a16:creationId xmlns:a16="http://schemas.microsoft.com/office/drawing/2014/main" id="{AA358094-1248-4DD3-AFCF-A914D3D0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3256" y="3143372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 descr="AliPay Logo.jpg">
            <a:extLst>
              <a:ext uri="{FF2B5EF4-FFF2-40B4-BE49-F238E27FC236}">
                <a16:creationId xmlns:a16="http://schemas.microsoft.com/office/drawing/2014/main" id="{4C365C5E-4CAC-4790-AA5D-091B8D2F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3256" y="2464370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" descr="AliPay Logo.jpg">
            <a:extLst>
              <a:ext uri="{FF2B5EF4-FFF2-40B4-BE49-F238E27FC236}">
                <a16:creationId xmlns:a16="http://schemas.microsoft.com/office/drawing/2014/main" id="{27BA7F0A-6C82-4086-AA9D-55ED6B2E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68395" y="1594371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5" descr="AliPay Logo.jpg">
            <a:extLst>
              <a:ext uri="{FF2B5EF4-FFF2-40B4-BE49-F238E27FC236}">
                <a16:creationId xmlns:a16="http://schemas.microsoft.com/office/drawing/2014/main" id="{F19CD886-097F-432E-8B2D-461B1A5C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3256" y="2822901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7F6A1-DD0D-4ECB-B4DD-FB6ADE1174E2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32" y="2160629"/>
            <a:ext cx="570318" cy="204928"/>
          </a:xfrm>
          <a:prstGeom prst="rect">
            <a:avLst/>
          </a:prstGeom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868E59D5-07BD-4F63-8BFF-AD8A681437A1}"/>
              </a:ext>
            </a:extLst>
          </p:cNvPr>
          <p:cNvSpPr/>
          <p:nvPr/>
        </p:nvSpPr>
        <p:spPr>
          <a:xfrm>
            <a:off x="263352" y="0"/>
            <a:ext cx="1008111" cy="72000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About </a:t>
            </a:r>
            <a:r>
              <a:rPr lang="en-US" altLang="zh-TW" sz="1100" b="1" dirty="0" err="1">
                <a:solidFill>
                  <a:schemeClr val="bg1"/>
                </a:solidFill>
              </a:rPr>
              <a:t>AsiaPay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  <p:pic>
        <p:nvPicPr>
          <p:cNvPr id="203" name="Picture 1">
            <a:extLst>
              <a:ext uri="{FF2B5EF4-FFF2-40B4-BE49-F238E27FC236}">
                <a16:creationId xmlns:a16="http://schemas.microsoft.com/office/drawing/2014/main" id="{3690DC21-0171-477E-B726-72275ABF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5044" y="1553921"/>
            <a:ext cx="698302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CB62EF9B-88FB-46B8-A146-9A6104F81982}"/>
              </a:ext>
            </a:extLst>
          </p:cNvPr>
          <p:cNvSpPr txBox="1"/>
          <p:nvPr/>
        </p:nvSpPr>
        <p:spPr>
          <a:xfrm>
            <a:off x="4444630" y="1483319"/>
            <a:ext cx="8274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" b="1"/>
              <a:t>(Coming Soon)</a:t>
            </a:r>
            <a:endParaRPr lang="zh-TW" altLang="en-US" sz="700" b="1"/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39724CB9-5150-47E4-85D3-0E68A37DE53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744" y="1224691"/>
            <a:ext cx="288744" cy="274081"/>
          </a:xfrm>
          <a:prstGeom prst="rect">
            <a:avLst/>
          </a:prstGeom>
        </p:spPr>
      </p:pic>
      <p:pic>
        <p:nvPicPr>
          <p:cNvPr id="208" name="Picture 25">
            <a:extLst>
              <a:ext uri="{FF2B5EF4-FFF2-40B4-BE49-F238E27FC236}">
                <a16:creationId xmlns:a16="http://schemas.microsoft.com/office/drawing/2014/main" id="{7BA4238D-CD90-401A-AF7B-E4E764D2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0048" y="3600714"/>
            <a:ext cx="483588" cy="1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2">
            <a:extLst>
              <a:ext uri="{FF2B5EF4-FFF2-40B4-BE49-F238E27FC236}">
                <a16:creationId xmlns:a16="http://schemas.microsoft.com/office/drawing/2014/main" id="{F068FBB4-38A0-4BE1-AA09-A94DD9F7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3597" y="3959737"/>
            <a:ext cx="411201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91" descr="logogif.gif">
            <a:extLst>
              <a:ext uri="{FF2B5EF4-FFF2-40B4-BE49-F238E27FC236}">
                <a16:creationId xmlns:a16="http://schemas.microsoft.com/office/drawing/2014/main" id="{339CC7B9-AF08-4EC5-A448-9A344197F91A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2278" y="4228672"/>
            <a:ext cx="1043997" cy="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0" descr="Logo.jpg">
            <a:extLst>
              <a:ext uri="{FF2B5EF4-FFF2-40B4-BE49-F238E27FC236}">
                <a16:creationId xmlns:a16="http://schemas.microsoft.com/office/drawing/2014/main" id="{3089ADC8-5F43-4D10-9423-8A284C03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1179" y="3939107"/>
            <a:ext cx="597098" cy="1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42" descr="Global Payments Canada.jpg">
            <a:extLst>
              <a:ext uri="{FF2B5EF4-FFF2-40B4-BE49-F238E27FC236}">
                <a16:creationId xmlns:a16="http://schemas.microsoft.com/office/drawing/2014/main" id="{EA4F42F4-1454-4598-A0C2-CE1D2AB0734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45065" y="4215322"/>
            <a:ext cx="634228" cy="25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31" descr="maybank_berhad-logo-31DC8B4ECA-seeklogo.com.gif">
            <a:extLst>
              <a:ext uri="{FF2B5EF4-FFF2-40B4-BE49-F238E27FC236}">
                <a16:creationId xmlns:a16="http://schemas.microsoft.com/office/drawing/2014/main" id="{86C27E54-B2C4-424E-8988-40545C4349C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64669" y="3934259"/>
            <a:ext cx="635029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95" descr="Globe Gcash.JPG">
            <a:extLst>
              <a:ext uri="{FF2B5EF4-FFF2-40B4-BE49-F238E27FC236}">
                <a16:creationId xmlns:a16="http://schemas.microsoft.com/office/drawing/2014/main" id="{B61E968A-81BF-42AD-A236-9C70DDE3EB85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5497" y="4010425"/>
            <a:ext cx="456124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96">
            <a:extLst>
              <a:ext uri="{FF2B5EF4-FFF2-40B4-BE49-F238E27FC236}">
                <a16:creationId xmlns:a16="http://schemas.microsoft.com/office/drawing/2014/main" id="{659AD075-F34A-4B6A-8746-6ACCCF9F233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0042" y="4312736"/>
            <a:ext cx="526824" cy="1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2">
            <a:extLst>
              <a:ext uri="{FF2B5EF4-FFF2-40B4-BE49-F238E27FC236}">
                <a16:creationId xmlns:a16="http://schemas.microsoft.com/office/drawing/2014/main" id="{A26A88CD-81FD-4A0C-8DF4-094F6695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59938" y="3926440"/>
            <a:ext cx="310342" cy="1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00" descr="RCBC.png">
            <a:extLst>
              <a:ext uri="{FF2B5EF4-FFF2-40B4-BE49-F238E27FC236}">
                <a16:creationId xmlns:a16="http://schemas.microsoft.com/office/drawing/2014/main" id="{519C42E0-B497-40C6-B27F-5B9001FCEAB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4102" y="3919949"/>
            <a:ext cx="396000" cy="1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02" descr="Bayad_Center.png">
            <a:extLst>
              <a:ext uri="{FF2B5EF4-FFF2-40B4-BE49-F238E27FC236}">
                <a16:creationId xmlns:a16="http://schemas.microsoft.com/office/drawing/2014/main" id="{7F89AA96-8666-4D2E-841D-F737C54EB6A4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8403" y="4277347"/>
            <a:ext cx="180000" cy="2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103" descr="ECPay.png">
            <a:extLst>
              <a:ext uri="{FF2B5EF4-FFF2-40B4-BE49-F238E27FC236}">
                <a16:creationId xmlns:a16="http://schemas.microsoft.com/office/drawing/2014/main" id="{0DB667FF-D374-4D8C-BA21-2B1AD5C95571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33929" y="3909389"/>
            <a:ext cx="334961" cy="1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104" descr="smart-money.png">
            <a:extLst>
              <a:ext uri="{FF2B5EF4-FFF2-40B4-BE49-F238E27FC236}">
                <a16:creationId xmlns:a16="http://schemas.microsoft.com/office/drawing/2014/main" id="{3E2B24C7-84AB-44FB-81FF-F0D0FF50B2BF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28758" y="4255749"/>
            <a:ext cx="358924" cy="2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2">
            <a:extLst>
              <a:ext uri="{FF2B5EF4-FFF2-40B4-BE49-F238E27FC236}">
                <a16:creationId xmlns:a16="http://schemas.microsoft.com/office/drawing/2014/main" id="{AD88DFCA-27FF-4C4E-8124-ABC0FCE3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67787" y="3908515"/>
            <a:ext cx="256864" cy="1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3">
            <a:extLst>
              <a:ext uri="{FF2B5EF4-FFF2-40B4-BE49-F238E27FC236}">
                <a16:creationId xmlns:a16="http://schemas.microsoft.com/office/drawing/2014/main" id="{FCF40777-9A8C-4809-9322-6450DEBC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8592" y="4121579"/>
            <a:ext cx="648000" cy="13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4">
            <a:extLst>
              <a:ext uri="{FF2B5EF4-FFF2-40B4-BE49-F238E27FC236}">
                <a16:creationId xmlns:a16="http://schemas.microsoft.com/office/drawing/2014/main" id="{89EDDCEE-9819-46E2-BA13-9C4E60F5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2159" y="4293516"/>
            <a:ext cx="357612" cy="1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5">
            <a:extLst>
              <a:ext uri="{FF2B5EF4-FFF2-40B4-BE49-F238E27FC236}">
                <a16:creationId xmlns:a16="http://schemas.microsoft.com/office/drawing/2014/main" id="{A65EF905-397A-44AD-98B3-7C0C2799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73527" y="4294416"/>
            <a:ext cx="212400" cy="1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6">
            <a:extLst>
              <a:ext uri="{FF2B5EF4-FFF2-40B4-BE49-F238E27FC236}">
                <a16:creationId xmlns:a16="http://schemas.microsoft.com/office/drawing/2014/main" id="{8738C0E2-4848-4D17-9451-FE16F772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19292" y="4343220"/>
            <a:ext cx="363598" cy="9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7">
            <a:extLst>
              <a:ext uri="{FF2B5EF4-FFF2-40B4-BE49-F238E27FC236}">
                <a16:creationId xmlns:a16="http://schemas.microsoft.com/office/drawing/2014/main" id="{D3B55367-694F-4CAE-BFC4-95229D68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02707" y="3908966"/>
            <a:ext cx="323998" cy="14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8">
            <a:extLst>
              <a:ext uri="{FF2B5EF4-FFF2-40B4-BE49-F238E27FC236}">
                <a16:creationId xmlns:a16="http://schemas.microsoft.com/office/drawing/2014/main" id="{797F77D3-5D44-4914-8F98-E2E29949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61074" y="3893956"/>
            <a:ext cx="258104" cy="17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9">
            <a:extLst>
              <a:ext uri="{FF2B5EF4-FFF2-40B4-BE49-F238E27FC236}">
                <a16:creationId xmlns:a16="http://schemas.microsoft.com/office/drawing/2014/main" id="{036E308D-8B8A-4E64-8D5E-1FD249E9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72952" y="3912267"/>
            <a:ext cx="415541" cy="1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10">
            <a:extLst>
              <a:ext uri="{FF2B5EF4-FFF2-40B4-BE49-F238E27FC236}">
                <a16:creationId xmlns:a16="http://schemas.microsoft.com/office/drawing/2014/main" id="{F2895FED-D3CF-4B50-B16F-6DAD891E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9683" y="4293516"/>
            <a:ext cx="259600" cy="1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11">
            <a:extLst>
              <a:ext uri="{FF2B5EF4-FFF2-40B4-BE49-F238E27FC236}">
                <a16:creationId xmlns:a16="http://schemas.microsoft.com/office/drawing/2014/main" id="{1A0723A7-CAB0-4594-BE45-DA71A49E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92899" y="4302516"/>
            <a:ext cx="312352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12">
            <a:extLst>
              <a:ext uri="{FF2B5EF4-FFF2-40B4-BE49-F238E27FC236}">
                <a16:creationId xmlns:a16="http://schemas.microsoft.com/office/drawing/2014/main" id="{13017E25-F8E6-45EA-B8CB-7A0F60AB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29106" y="4348146"/>
            <a:ext cx="4425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13">
            <a:extLst>
              <a:ext uri="{FF2B5EF4-FFF2-40B4-BE49-F238E27FC236}">
                <a16:creationId xmlns:a16="http://schemas.microsoft.com/office/drawing/2014/main" id="{D1A4CDAF-E893-4344-8EA0-3315C3CC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65524" y="3889150"/>
            <a:ext cx="273600" cy="1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14">
            <a:extLst>
              <a:ext uri="{FF2B5EF4-FFF2-40B4-BE49-F238E27FC236}">
                <a16:creationId xmlns:a16="http://schemas.microsoft.com/office/drawing/2014/main" id="{1F6D74B1-51C6-4DBD-92AE-7158E41A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8478" y="3913206"/>
            <a:ext cx="273229" cy="1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15">
            <a:extLst>
              <a:ext uri="{FF2B5EF4-FFF2-40B4-BE49-F238E27FC236}">
                <a16:creationId xmlns:a16="http://schemas.microsoft.com/office/drawing/2014/main" id="{2850F11F-F81D-47C7-B7E6-D5D4A74A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3129" y="4133778"/>
            <a:ext cx="467988" cy="11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16">
            <a:extLst>
              <a:ext uri="{FF2B5EF4-FFF2-40B4-BE49-F238E27FC236}">
                <a16:creationId xmlns:a16="http://schemas.microsoft.com/office/drawing/2014/main" id="{3F959C06-F9E1-4C1F-A690-84961FE0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3044" y="4328454"/>
            <a:ext cx="472497" cy="12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17">
            <a:extLst>
              <a:ext uri="{FF2B5EF4-FFF2-40B4-BE49-F238E27FC236}">
                <a16:creationId xmlns:a16="http://schemas.microsoft.com/office/drawing/2014/main" id="{72312167-4E2C-4942-B9CD-833F36B7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28504" y="4122190"/>
            <a:ext cx="431992" cy="13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18">
            <a:extLst>
              <a:ext uri="{FF2B5EF4-FFF2-40B4-BE49-F238E27FC236}">
                <a16:creationId xmlns:a16="http://schemas.microsoft.com/office/drawing/2014/main" id="{232A9677-71AE-4E79-A5C6-D7294E41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3553" y="3908356"/>
            <a:ext cx="380417" cy="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19">
            <a:extLst>
              <a:ext uri="{FF2B5EF4-FFF2-40B4-BE49-F238E27FC236}">
                <a16:creationId xmlns:a16="http://schemas.microsoft.com/office/drawing/2014/main" id="{19FB0030-8299-4453-853D-A50BBDFE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3445" y="4102902"/>
            <a:ext cx="522830" cy="1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20">
            <a:extLst>
              <a:ext uri="{FF2B5EF4-FFF2-40B4-BE49-F238E27FC236}">
                <a16:creationId xmlns:a16="http://schemas.microsoft.com/office/drawing/2014/main" id="{B15EE8CD-EF8E-4A50-B95F-715CEFC3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14311" y="4140901"/>
            <a:ext cx="489597" cy="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1">
            <a:extLst>
              <a:ext uri="{FF2B5EF4-FFF2-40B4-BE49-F238E27FC236}">
                <a16:creationId xmlns:a16="http://schemas.microsoft.com/office/drawing/2014/main" id="{B755D13C-E952-454F-8360-9E27E2D9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05722" y="4150664"/>
            <a:ext cx="683989" cy="7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134" descr="pay-cash-logo2.png">
            <a:extLst>
              <a:ext uri="{FF2B5EF4-FFF2-40B4-BE49-F238E27FC236}">
                <a16:creationId xmlns:a16="http://schemas.microsoft.com/office/drawing/2014/main" id="{A61F75B2-C678-4662-80B7-8BC20A081DA7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980" y="3923018"/>
            <a:ext cx="405001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41" descr="MLhuillier.png">
            <a:extLst>
              <a:ext uri="{FF2B5EF4-FFF2-40B4-BE49-F238E27FC236}">
                <a16:creationId xmlns:a16="http://schemas.microsoft.com/office/drawing/2014/main" id="{77643FAF-CBF4-4D2F-81AF-D2202DFA9D07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4142014"/>
            <a:ext cx="540000" cy="94576"/>
          </a:xfrm>
          <a:prstGeom prst="rect">
            <a:avLst/>
          </a:prstGeom>
        </p:spPr>
      </p:pic>
      <p:pic>
        <p:nvPicPr>
          <p:cNvPr id="243" name="Picture 28" descr="DBS_Bank.jpg">
            <a:extLst>
              <a:ext uri="{FF2B5EF4-FFF2-40B4-BE49-F238E27FC236}">
                <a16:creationId xmlns:a16="http://schemas.microsoft.com/office/drawing/2014/main" id="{A424ECC8-B33F-4DD5-93D0-93A78189846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92349" y="4660460"/>
            <a:ext cx="706436" cy="1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3">
            <a:extLst>
              <a:ext uri="{FF2B5EF4-FFF2-40B4-BE49-F238E27FC236}">
                <a16:creationId xmlns:a16="http://schemas.microsoft.com/office/drawing/2014/main" id="{F5F92604-4962-44AB-87AF-C6CDD8D3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3521" y="4636027"/>
            <a:ext cx="803565" cy="1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2" descr="https://encrypted-tbn3.gstatic.com/images?q=tbn:ANd9GcTWY2uELcykCj9rfbL9jwrwnSQxooKMRHqxI5z_bRxSyx7jyLdaIeLOVdE">
            <a:extLst>
              <a:ext uri="{FF2B5EF4-FFF2-40B4-BE49-F238E27FC236}">
                <a16:creationId xmlns:a16="http://schemas.microsoft.com/office/drawing/2014/main" id="{E3B18C51-053A-4986-A8DA-8EA71D67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2574" y="4621030"/>
            <a:ext cx="718866" cy="18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3" descr="ae.jpg">
            <a:extLst>
              <a:ext uri="{FF2B5EF4-FFF2-40B4-BE49-F238E27FC236}">
                <a16:creationId xmlns:a16="http://schemas.microsoft.com/office/drawing/2014/main" id="{9D97336E-CBD4-4598-A93A-C5C42D65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8281" y="4594502"/>
            <a:ext cx="243496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0" descr="Logo.jpg">
            <a:extLst>
              <a:ext uri="{FF2B5EF4-FFF2-40B4-BE49-F238E27FC236}">
                <a16:creationId xmlns:a16="http://schemas.microsoft.com/office/drawing/2014/main" id="{2A75539B-164F-4DBA-893E-682DA4DE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43843" y="4640009"/>
            <a:ext cx="526851" cy="1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42" descr="Global Payments Canada.jpg">
            <a:extLst>
              <a:ext uri="{FF2B5EF4-FFF2-40B4-BE49-F238E27FC236}">
                <a16:creationId xmlns:a16="http://schemas.microsoft.com/office/drawing/2014/main" id="{F03C9719-71B5-42F6-8464-1059DAE5318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8841" y="4597602"/>
            <a:ext cx="610144" cy="24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115" descr="UOB_Logo.jpg">
            <a:extLst>
              <a:ext uri="{FF2B5EF4-FFF2-40B4-BE49-F238E27FC236}">
                <a16:creationId xmlns:a16="http://schemas.microsoft.com/office/drawing/2014/main" id="{B77EE472-9E36-4898-BFE0-E6AFE3F88EE6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80996" y="4610697"/>
            <a:ext cx="539747" cy="17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86" descr="https://www.phonecard.com.sg/images/banks/enets.gif">
            <a:extLst>
              <a:ext uri="{FF2B5EF4-FFF2-40B4-BE49-F238E27FC236}">
                <a16:creationId xmlns:a16="http://schemas.microsoft.com/office/drawing/2014/main" id="{9F582349-1CCE-4A90-9E19-284498D8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32725" y="4650861"/>
            <a:ext cx="647997" cy="13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35" descr="logo_chinatrust.jpg">
            <a:extLst>
              <a:ext uri="{FF2B5EF4-FFF2-40B4-BE49-F238E27FC236}">
                <a16:creationId xmlns:a16="http://schemas.microsoft.com/office/drawing/2014/main" id="{25BF9FAC-EFE5-4737-A343-9CF0F506B2DE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677" y="4901865"/>
            <a:ext cx="84881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0" descr="Logo.jpg">
            <a:extLst>
              <a:ext uri="{FF2B5EF4-FFF2-40B4-BE49-F238E27FC236}">
                <a16:creationId xmlns:a16="http://schemas.microsoft.com/office/drawing/2014/main" id="{56A8260E-4BFB-4029-9DA4-FDB406BE1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4395" y="4928752"/>
            <a:ext cx="532703" cy="1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42" descr="Global Payments Canada.jpg">
            <a:extLst>
              <a:ext uri="{FF2B5EF4-FFF2-40B4-BE49-F238E27FC236}">
                <a16:creationId xmlns:a16="http://schemas.microsoft.com/office/drawing/2014/main" id="{4BD4741C-B4EF-4C65-80FC-78AEAC32A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9712" y="4896309"/>
            <a:ext cx="610144" cy="24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253" descr="KGI bank Taiwan.jpg">
            <a:extLst>
              <a:ext uri="{FF2B5EF4-FFF2-40B4-BE49-F238E27FC236}">
                <a16:creationId xmlns:a16="http://schemas.microsoft.com/office/drawing/2014/main" id="{C8FE2486-65E1-4D8D-92EF-01FC33B0FAFE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4917959"/>
            <a:ext cx="730124" cy="197999"/>
          </a:xfrm>
          <a:prstGeom prst="rect">
            <a:avLst/>
          </a:prstGeom>
        </p:spPr>
      </p:pic>
      <p:pic>
        <p:nvPicPr>
          <p:cNvPr id="255" name="Picture 21" descr="about_logo.gif">
            <a:extLst>
              <a:ext uri="{FF2B5EF4-FFF2-40B4-BE49-F238E27FC236}">
                <a16:creationId xmlns:a16="http://schemas.microsoft.com/office/drawing/2014/main" id="{938FF41F-14C1-4326-935E-C1C3D578AE6E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5949" y="5196258"/>
            <a:ext cx="25099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0" descr="bangkokbank.gif">
            <a:extLst>
              <a:ext uri="{FF2B5EF4-FFF2-40B4-BE49-F238E27FC236}">
                <a16:creationId xmlns:a16="http://schemas.microsoft.com/office/drawing/2014/main" id="{C80950D5-559C-4956-A002-C40AFBBEA002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8623" y="5183367"/>
            <a:ext cx="186932" cy="25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84" descr="F:\Logo\PayPal\PayPal.jpg">
            <a:extLst>
              <a:ext uri="{FF2B5EF4-FFF2-40B4-BE49-F238E27FC236}">
                <a16:creationId xmlns:a16="http://schemas.microsoft.com/office/drawing/2014/main" id="{7F19FE65-35CC-40C3-AF61-C280DF3B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68279" y="6447476"/>
            <a:ext cx="576000" cy="15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B33131A-3B3C-455C-8F4D-FABF8DAF54F4}"/>
              </a:ext>
            </a:extLst>
          </p:cNvPr>
          <p:cNvGrpSpPr/>
          <p:nvPr/>
        </p:nvGrpSpPr>
        <p:grpSpPr>
          <a:xfrm>
            <a:off x="3167901" y="5238023"/>
            <a:ext cx="1458675" cy="159354"/>
            <a:chOff x="1654362" y="5177105"/>
            <a:chExt cx="2307451" cy="286512"/>
          </a:xfrm>
        </p:grpSpPr>
        <p:pic>
          <p:nvPicPr>
            <p:cNvPr id="259" name="Picture 127" descr="100yr.jpg">
              <a:extLst>
                <a:ext uri="{FF2B5EF4-FFF2-40B4-BE49-F238E27FC236}">
                  <a16:creationId xmlns:a16="http://schemas.microsoft.com/office/drawing/2014/main" id="{B3BF77A8-1AC9-4DDE-9848-ECD45E954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588705" y="5177898"/>
              <a:ext cx="244092" cy="27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0" name="Picture 128">
              <a:extLst>
                <a:ext uri="{FF2B5EF4-FFF2-40B4-BE49-F238E27FC236}">
                  <a16:creationId xmlns:a16="http://schemas.microsoft.com/office/drawing/2014/main" id="{BA4D1843-F275-4521-BE12-5372DA223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11003" y="5177105"/>
              <a:ext cx="248914" cy="28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1" name="Picture 129" descr="tmb web.jpg">
              <a:extLst>
                <a:ext uri="{FF2B5EF4-FFF2-40B4-BE49-F238E27FC236}">
                  <a16:creationId xmlns:a16="http://schemas.microsoft.com/office/drawing/2014/main" id="{2464E067-2187-407C-8A77-1F6477A7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925385" y="5177105"/>
              <a:ext cx="361618" cy="282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2" name="Picture 130" descr="KTB.jpg">
              <a:extLst>
                <a:ext uri="{FF2B5EF4-FFF2-40B4-BE49-F238E27FC236}">
                  <a16:creationId xmlns:a16="http://schemas.microsoft.com/office/drawing/2014/main" id="{B75F7E73-7CBA-4A2E-93D4-9F85F2A9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47068" y="5177105"/>
              <a:ext cx="240024" cy="27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20" descr="bangkokbank.gif">
              <a:extLst>
                <a:ext uri="{FF2B5EF4-FFF2-40B4-BE49-F238E27FC236}">
                  <a16:creationId xmlns:a16="http://schemas.microsoft.com/office/drawing/2014/main" id="{DF32809F-7C9F-47DA-86AB-1AF2A661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54362" y="5177107"/>
              <a:ext cx="186686" cy="286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4" name="Picture 133" descr="UOB_Logo.jpg">
              <a:extLst>
                <a:ext uri="{FF2B5EF4-FFF2-40B4-BE49-F238E27FC236}">
                  <a16:creationId xmlns:a16="http://schemas.microsoft.com/office/drawing/2014/main" id="{A8BA68B9-F7D1-44FD-8509-2F8C3BF4D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19386" y="5230596"/>
              <a:ext cx="542427" cy="20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5" name="Picture 147">
            <a:extLst>
              <a:ext uri="{FF2B5EF4-FFF2-40B4-BE49-F238E27FC236}">
                <a16:creationId xmlns:a16="http://schemas.microsoft.com/office/drawing/2014/main" id="{1B7DCDC5-C21B-43FD-9663-A16BECFFF55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69142" y="5569002"/>
            <a:ext cx="808830" cy="1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148" descr="UOB_Logo.jpg">
            <a:extLst>
              <a:ext uri="{FF2B5EF4-FFF2-40B4-BE49-F238E27FC236}">
                <a16:creationId xmlns:a16="http://schemas.microsoft.com/office/drawing/2014/main" id="{9B36E293-1D13-42CE-B5AC-455A91673AF7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5515" y="5557978"/>
            <a:ext cx="522284" cy="1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266" descr="ACB.png">
            <a:extLst>
              <a:ext uri="{FF2B5EF4-FFF2-40B4-BE49-F238E27FC236}">
                <a16:creationId xmlns:a16="http://schemas.microsoft.com/office/drawing/2014/main" id="{EBD4D1C7-9CF8-469D-A35B-9C6B75847736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22" y="5555862"/>
            <a:ext cx="396000" cy="161085"/>
          </a:xfrm>
          <a:prstGeom prst="rect">
            <a:avLst/>
          </a:prstGeom>
        </p:spPr>
      </p:pic>
      <p:pic>
        <p:nvPicPr>
          <p:cNvPr id="268" name="Picture 267" descr="HD Bank1.jpg">
            <a:extLst>
              <a:ext uri="{FF2B5EF4-FFF2-40B4-BE49-F238E27FC236}">
                <a16:creationId xmlns:a16="http://schemas.microsoft.com/office/drawing/2014/main" id="{5929B250-0552-40D0-ADEA-E60A50B0D215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166" y="5559671"/>
            <a:ext cx="245452" cy="143999"/>
          </a:xfrm>
          <a:prstGeom prst="rect">
            <a:avLst/>
          </a:prstGeom>
        </p:spPr>
      </p:pic>
      <p:pic>
        <p:nvPicPr>
          <p:cNvPr id="269" name="Picture 268" descr="Ngan hang bank.jpg">
            <a:extLst>
              <a:ext uri="{FF2B5EF4-FFF2-40B4-BE49-F238E27FC236}">
                <a16:creationId xmlns:a16="http://schemas.microsoft.com/office/drawing/2014/main" id="{E79A7837-2815-43B3-9067-F20AB1E6FB2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720" y="5541665"/>
            <a:ext cx="338936" cy="180000"/>
          </a:xfrm>
          <a:prstGeom prst="rect">
            <a:avLst/>
          </a:prstGeom>
        </p:spPr>
      </p:pic>
      <p:pic>
        <p:nvPicPr>
          <p:cNvPr id="270" name="Picture 269" descr="Techcom1.jpg">
            <a:extLst>
              <a:ext uri="{FF2B5EF4-FFF2-40B4-BE49-F238E27FC236}">
                <a16:creationId xmlns:a16="http://schemas.microsoft.com/office/drawing/2014/main" id="{E09D2AFF-7D93-419B-84A6-A1E84FE887A5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284" y="5547875"/>
            <a:ext cx="252000" cy="167580"/>
          </a:xfrm>
          <a:prstGeom prst="rect">
            <a:avLst/>
          </a:prstGeom>
        </p:spPr>
      </p:pic>
      <p:pic>
        <p:nvPicPr>
          <p:cNvPr id="271" name="Picture 270" descr="tienphong bank1.jpg">
            <a:extLst>
              <a:ext uri="{FF2B5EF4-FFF2-40B4-BE49-F238E27FC236}">
                <a16:creationId xmlns:a16="http://schemas.microsoft.com/office/drawing/2014/main" id="{AB1C176C-1E9B-420B-A700-F3C30BA99AB4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500" y="5541671"/>
            <a:ext cx="284862" cy="179999"/>
          </a:xfrm>
          <a:prstGeom prst="rect">
            <a:avLst/>
          </a:prstGeom>
        </p:spPr>
      </p:pic>
      <p:pic>
        <p:nvPicPr>
          <p:cNvPr id="272" name="Picture 271" descr="VIB.jpg">
            <a:extLst>
              <a:ext uri="{FF2B5EF4-FFF2-40B4-BE49-F238E27FC236}">
                <a16:creationId xmlns:a16="http://schemas.microsoft.com/office/drawing/2014/main" id="{26812DBA-F5A7-4700-BEEA-5F83F6E5A495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244" y="5542205"/>
            <a:ext cx="400594" cy="178931"/>
          </a:xfrm>
          <a:prstGeom prst="rect">
            <a:avLst/>
          </a:prstGeom>
        </p:spPr>
      </p:pic>
      <p:pic>
        <p:nvPicPr>
          <p:cNvPr id="273" name="Picture 272" descr="vietcom bank.png">
            <a:extLst>
              <a:ext uri="{FF2B5EF4-FFF2-40B4-BE49-F238E27FC236}">
                <a16:creationId xmlns:a16="http://schemas.microsoft.com/office/drawing/2014/main" id="{FE70E776-B3F4-4858-B9BC-DBED702B0376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520" y="5544665"/>
            <a:ext cx="180000" cy="174000"/>
          </a:xfrm>
          <a:prstGeom prst="rect">
            <a:avLst/>
          </a:prstGeom>
        </p:spPr>
      </p:pic>
      <p:pic>
        <p:nvPicPr>
          <p:cNvPr id="274" name="Picture 273" descr="Vietin Bank1.jpg">
            <a:extLst>
              <a:ext uri="{FF2B5EF4-FFF2-40B4-BE49-F238E27FC236}">
                <a16:creationId xmlns:a16="http://schemas.microsoft.com/office/drawing/2014/main" id="{93E36D11-030F-4A23-967A-463D1DDF1EAC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402" y="5543465"/>
            <a:ext cx="180000" cy="176400"/>
          </a:xfrm>
          <a:prstGeom prst="rect">
            <a:avLst/>
          </a:prstGeom>
        </p:spPr>
      </p:pic>
      <p:pic>
        <p:nvPicPr>
          <p:cNvPr id="275" name="Picture 23" descr="http://globalaccessibilitynews.com/files/2012/11/Barclays-logo.jpg">
            <a:extLst>
              <a:ext uri="{FF2B5EF4-FFF2-40B4-BE49-F238E27FC236}">
                <a16:creationId xmlns:a16="http://schemas.microsoft.com/office/drawing/2014/main" id="{C9BF6864-E273-47F7-A928-2740222A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3597" y="5850300"/>
            <a:ext cx="822193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3" descr="ae.jpg">
            <a:extLst>
              <a:ext uri="{FF2B5EF4-FFF2-40B4-BE49-F238E27FC236}">
                <a16:creationId xmlns:a16="http://schemas.microsoft.com/office/drawing/2014/main" id="{BD13C1BF-C46D-4E47-92C7-621EDB52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4861" y="6118853"/>
            <a:ext cx="24349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9">
            <a:extLst>
              <a:ext uri="{FF2B5EF4-FFF2-40B4-BE49-F238E27FC236}">
                <a16:creationId xmlns:a16="http://schemas.microsoft.com/office/drawing/2014/main" id="{065A5780-E7E2-4FA5-BD01-434E48A0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0947" y="6120263"/>
            <a:ext cx="1020759" cy="17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25" descr="https://encrypted-tbn2.gstatic.com/images?q=tbn:ANd9GcR3jsVBdyiu7pHvSTf82IAsGSN0lYtgrlbbqidMai4K28zqtAaIodDDwNSj">
            <a:extLst>
              <a:ext uri="{FF2B5EF4-FFF2-40B4-BE49-F238E27FC236}">
                <a16:creationId xmlns:a16="http://schemas.microsoft.com/office/drawing/2014/main" id="{25C23DA1-37F0-4922-9489-61691AC2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3152" y="6140963"/>
            <a:ext cx="430604" cy="1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3" descr="ae.jpg">
            <a:extLst>
              <a:ext uri="{FF2B5EF4-FFF2-40B4-BE49-F238E27FC236}">
                <a16:creationId xmlns:a16="http://schemas.microsoft.com/office/drawing/2014/main" id="{01043654-E285-450C-AB53-AEA5C851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26972" y="6395935"/>
            <a:ext cx="243495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279" descr="UATP_CMYK_RegisteredMark.jpg">
            <a:extLst>
              <a:ext uri="{FF2B5EF4-FFF2-40B4-BE49-F238E27FC236}">
                <a16:creationId xmlns:a16="http://schemas.microsoft.com/office/drawing/2014/main" id="{79B1F99C-A620-45C0-9AE4-4AF9E0428F5A}"/>
              </a:ext>
            </a:extLst>
          </p:cNvPr>
          <p:cNvPicPr>
            <a:picLocks noChangeAspect="1"/>
          </p:cNvPicPr>
          <p:nvPr/>
        </p:nvPicPr>
        <p:blipFill>
          <a:blip r:embed="rId10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4" y="6447476"/>
            <a:ext cx="485507" cy="145652"/>
          </a:xfrm>
          <a:prstGeom prst="rect">
            <a:avLst/>
          </a:prstGeom>
        </p:spPr>
      </p:pic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640F0975-F0DF-44C6-A6E4-79298105DC6A}"/>
              </a:ext>
            </a:extLst>
          </p:cNvPr>
          <p:cNvCxnSpPr/>
          <p:nvPr/>
        </p:nvCxnSpPr>
        <p:spPr>
          <a:xfrm>
            <a:off x="5951984" y="3870470"/>
            <a:ext cx="0" cy="6480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CD0010B8-3262-48A6-A0BA-929896115EDB}"/>
              </a:ext>
            </a:extLst>
          </p:cNvPr>
          <p:cNvCxnSpPr/>
          <p:nvPr/>
        </p:nvCxnSpPr>
        <p:spPr>
          <a:xfrm>
            <a:off x="7145824" y="5202947"/>
            <a:ext cx="0" cy="25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4" name="Picture 1">
            <a:extLst>
              <a:ext uri="{FF2B5EF4-FFF2-40B4-BE49-F238E27FC236}">
                <a16:creationId xmlns:a16="http://schemas.microsoft.com/office/drawing/2014/main" id="{85BBF8C8-73C8-4705-8EB9-FEB6AA44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7696" y="4603446"/>
            <a:ext cx="69830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1">
            <a:extLst>
              <a:ext uri="{FF2B5EF4-FFF2-40B4-BE49-F238E27FC236}">
                <a16:creationId xmlns:a16="http://schemas.microsoft.com/office/drawing/2014/main" id="{3F14A277-B04D-4014-A092-36F6EC07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7464" y="6099646"/>
            <a:ext cx="69830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1">
            <a:extLst>
              <a:ext uri="{FF2B5EF4-FFF2-40B4-BE49-F238E27FC236}">
                <a16:creationId xmlns:a16="http://schemas.microsoft.com/office/drawing/2014/main" id="{23455305-803B-457D-A6D6-2E56B1C2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4688" y="6120735"/>
            <a:ext cx="651136" cy="2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D39CF7E3-8B32-4442-87EC-08415AB9E1C5}"/>
              </a:ext>
            </a:extLst>
          </p:cNvPr>
          <p:cNvPicPr>
            <a:picLocks noChangeAspect="1"/>
          </p:cNvPicPr>
          <p:nvPr/>
        </p:nvPicPr>
        <p:blipFill>
          <a:blip r:embed="rId10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33" y="5523069"/>
            <a:ext cx="790318" cy="200928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066AA2D6-65AD-4BDB-AF70-CBD2A742B7D7}"/>
              </a:ext>
            </a:extLst>
          </p:cNvPr>
          <p:cNvPicPr>
            <a:picLocks noChangeAspect="1"/>
          </p:cNvPicPr>
          <p:nvPr/>
        </p:nvPicPr>
        <p:blipFill>
          <a:blip r:embed="rId10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062" y="5267427"/>
            <a:ext cx="656643" cy="122425"/>
          </a:xfrm>
          <a:prstGeom prst="rect">
            <a:avLst/>
          </a:prstGeom>
        </p:spPr>
      </p:pic>
      <p:pic>
        <p:nvPicPr>
          <p:cNvPr id="290" name="Picture 289" descr="wechat logo.jpg">
            <a:extLst>
              <a:ext uri="{FF2B5EF4-FFF2-40B4-BE49-F238E27FC236}">
                <a16:creationId xmlns:a16="http://schemas.microsoft.com/office/drawing/2014/main" id="{362FDB54-9B06-4A22-B697-BBED283E2751}"/>
              </a:ext>
            </a:extLst>
          </p:cNvPr>
          <p:cNvPicPr>
            <a:picLocks noChangeAspect="1"/>
          </p:cNvPicPr>
          <p:nvPr/>
        </p:nvPicPr>
        <p:blipFill>
          <a:blip r:embed="rId10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804" y="5258345"/>
            <a:ext cx="514350" cy="140589"/>
          </a:xfrm>
          <a:prstGeom prst="rect">
            <a:avLst/>
          </a:prstGeom>
        </p:spPr>
      </p:pic>
      <p:pic>
        <p:nvPicPr>
          <p:cNvPr id="291" name="Picture 5" descr="AliPay Logo.jpg">
            <a:extLst>
              <a:ext uri="{FF2B5EF4-FFF2-40B4-BE49-F238E27FC236}">
                <a16:creationId xmlns:a16="http://schemas.microsoft.com/office/drawing/2014/main" id="{A8F4B982-23B1-4A33-8861-0A7A96D6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15156" y="4629089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6" descr="unionlogo.gif">
            <a:extLst>
              <a:ext uri="{FF2B5EF4-FFF2-40B4-BE49-F238E27FC236}">
                <a16:creationId xmlns:a16="http://schemas.microsoft.com/office/drawing/2014/main" id="{05550A9E-6C07-478D-A13D-8888B9C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79183" y="4621070"/>
            <a:ext cx="280291" cy="1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5" descr="AliPay Logo.jpg">
            <a:extLst>
              <a:ext uri="{FF2B5EF4-FFF2-40B4-BE49-F238E27FC236}">
                <a16:creationId xmlns:a16="http://schemas.microsoft.com/office/drawing/2014/main" id="{F3928020-D929-4618-A244-18D0798A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8942" y="4019357"/>
            <a:ext cx="462331" cy="1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Picture 5" descr="AliPay Logo.jpg">
            <a:extLst>
              <a:ext uri="{FF2B5EF4-FFF2-40B4-BE49-F238E27FC236}">
                <a16:creationId xmlns:a16="http://schemas.microsoft.com/office/drawing/2014/main" id="{877366AA-6BA3-46CA-B8F3-1A16A66C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6692" y="5265531"/>
            <a:ext cx="357188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3" descr="ae.jpg">
            <a:extLst>
              <a:ext uri="{FF2B5EF4-FFF2-40B4-BE49-F238E27FC236}">
                <a16:creationId xmlns:a16="http://schemas.microsoft.com/office/drawing/2014/main" id="{8A2769ED-0479-4181-97AB-4F3D472B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6357" y="6393369"/>
            <a:ext cx="243496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1">
            <a:extLst>
              <a:ext uri="{FF2B5EF4-FFF2-40B4-BE49-F238E27FC236}">
                <a16:creationId xmlns:a16="http://schemas.microsoft.com/office/drawing/2014/main" id="{E019195E-B178-47BD-865C-E4254FF9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1984" y="6393313"/>
            <a:ext cx="69830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134" descr="pay-cash-logo2.png">
            <a:extLst>
              <a:ext uri="{FF2B5EF4-FFF2-40B4-BE49-F238E27FC236}">
                <a16:creationId xmlns:a16="http://schemas.microsoft.com/office/drawing/2014/main" id="{A73FFF0E-ECCA-4057-ACA5-6DE8D61BAEC1}"/>
              </a:ext>
            </a:extLst>
          </p:cNvPr>
          <p:cNvPicPr>
            <a:picLocks noChangeAspect="1"/>
          </p:cNvPicPr>
          <p:nvPr/>
        </p:nvPicPr>
        <p:blipFill>
          <a:blip r:embed="rId10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792" y="5227266"/>
            <a:ext cx="394879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35" descr="tmb web.jpg">
            <a:extLst>
              <a:ext uri="{FF2B5EF4-FFF2-40B4-BE49-F238E27FC236}">
                <a16:creationId xmlns:a16="http://schemas.microsoft.com/office/drawing/2014/main" id="{2A7676AB-A6B5-496A-B3FF-B6D96589962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1667" y="5241050"/>
            <a:ext cx="255584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136" descr="UOB_Logo.jpg">
            <a:extLst>
              <a:ext uri="{FF2B5EF4-FFF2-40B4-BE49-F238E27FC236}">
                <a16:creationId xmlns:a16="http://schemas.microsoft.com/office/drawing/2014/main" id="{CBCCF44D-FB22-4945-837B-B28CA53EEDB6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42840" y="5259050"/>
            <a:ext cx="421203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21" descr="about_logo.gif">
            <a:extLst>
              <a:ext uri="{FF2B5EF4-FFF2-40B4-BE49-F238E27FC236}">
                <a16:creationId xmlns:a16="http://schemas.microsoft.com/office/drawing/2014/main" id="{0820FE6C-7B6E-4245-A793-2D3E346F3331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04921" y="5241050"/>
            <a:ext cx="174515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20" descr="bangkokbank.gif">
            <a:extLst>
              <a:ext uri="{FF2B5EF4-FFF2-40B4-BE49-F238E27FC236}">
                <a16:creationId xmlns:a16="http://schemas.microsoft.com/office/drawing/2014/main" id="{4E29D7F2-5358-4D92-9BCC-D5449074522E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5023" y="5241056"/>
            <a:ext cx="129973" cy="1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139" descr="KTB.jpg">
            <a:extLst>
              <a:ext uri="{FF2B5EF4-FFF2-40B4-BE49-F238E27FC236}">
                <a16:creationId xmlns:a16="http://schemas.microsoft.com/office/drawing/2014/main" id="{7CA99F4A-84C4-4CBE-B1A0-A799329254E9}"/>
              </a:ext>
            </a:extLst>
          </p:cNvPr>
          <p:cNvPicPr>
            <a:picLocks noChangeAspect="1"/>
          </p:cNvPicPr>
          <p:nvPr/>
        </p:nvPicPr>
        <p:blipFill>
          <a:blip r:embed="rId10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60583" y="5241050"/>
            <a:ext cx="175501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141" descr="tesco-lotus.jpg">
            <a:extLst>
              <a:ext uri="{FF2B5EF4-FFF2-40B4-BE49-F238E27FC236}">
                <a16:creationId xmlns:a16="http://schemas.microsoft.com/office/drawing/2014/main" id="{CCC42DB7-0CF3-4851-A62D-3B2B23EEE552}"/>
              </a:ext>
            </a:extLst>
          </p:cNvPr>
          <p:cNvPicPr>
            <a:picLocks noChangeAspect="1"/>
          </p:cNvPicPr>
          <p:nvPr/>
        </p:nvPicPr>
        <p:blipFill>
          <a:blip r:embed="rId10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9994" y="5241362"/>
            <a:ext cx="329341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42">
            <a:extLst>
              <a:ext uri="{FF2B5EF4-FFF2-40B4-BE49-F238E27FC236}">
                <a16:creationId xmlns:a16="http://schemas.microsoft.com/office/drawing/2014/main" id="{EDE31CA9-D1E9-4C44-8CDC-7A5D354DC188}"/>
              </a:ext>
            </a:extLst>
          </p:cNvPr>
          <p:cNvPicPr>
            <a:picLocks noChangeAspect="1"/>
          </p:cNvPicPr>
          <p:nvPr/>
        </p:nvPicPr>
        <p:blipFill>
          <a:blip r:embed="rId10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1468" y="5229259"/>
            <a:ext cx="203582" cy="2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143" descr="Just-Pay.jpg">
            <a:extLst>
              <a:ext uri="{FF2B5EF4-FFF2-40B4-BE49-F238E27FC236}">
                <a16:creationId xmlns:a16="http://schemas.microsoft.com/office/drawing/2014/main" id="{273F32E9-5E44-4F00-B6A3-0ECA7893D96B}"/>
              </a:ext>
            </a:extLst>
          </p:cNvPr>
          <p:cNvPicPr>
            <a:picLocks noChangeAspect="1"/>
          </p:cNvPicPr>
          <p:nvPr/>
        </p:nvPicPr>
        <p:blipFill>
          <a:blip r:embed="rId10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48456" y="5226650"/>
            <a:ext cx="215772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144" descr="Logo-BigC.png">
            <a:extLst>
              <a:ext uri="{FF2B5EF4-FFF2-40B4-BE49-F238E27FC236}">
                <a16:creationId xmlns:a16="http://schemas.microsoft.com/office/drawing/2014/main" id="{13295585-D51E-498D-8397-C04D66586082}"/>
              </a:ext>
            </a:extLst>
          </p:cNvPr>
          <p:cNvPicPr>
            <a:picLocks noChangeAspect="1"/>
          </p:cNvPicPr>
          <p:nvPr/>
        </p:nvPicPr>
        <p:blipFill>
          <a:blip r:embed="rId10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7687" y="5226087"/>
            <a:ext cx="145495" cy="2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1">
            <a:extLst>
              <a:ext uri="{FF2B5EF4-FFF2-40B4-BE49-F238E27FC236}">
                <a16:creationId xmlns:a16="http://schemas.microsoft.com/office/drawing/2014/main" id="{87233487-6F6A-43E4-B2F7-F3795965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35206" y="4926120"/>
            <a:ext cx="764639" cy="2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圖片 5">
            <a:extLst>
              <a:ext uri="{FF2B5EF4-FFF2-40B4-BE49-F238E27FC236}">
                <a16:creationId xmlns:a16="http://schemas.microsoft.com/office/drawing/2014/main" id="{694E6295-6506-45F0-8158-AC03464ACC3C}"/>
              </a:ext>
            </a:extLst>
          </p:cNvPr>
          <p:cNvPicPr>
            <a:picLocks noChangeAspect="1"/>
          </p:cNvPicPr>
          <p:nvPr/>
        </p:nvPicPr>
        <p:blipFill>
          <a:blip r:embed="rId1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964" y="4899323"/>
            <a:ext cx="431992" cy="241916"/>
          </a:xfrm>
          <a:prstGeom prst="rect">
            <a:avLst/>
          </a:prstGeom>
        </p:spPr>
      </p:pic>
      <p:pic>
        <p:nvPicPr>
          <p:cNvPr id="337" name="圖片 165">
            <a:extLst>
              <a:ext uri="{FF2B5EF4-FFF2-40B4-BE49-F238E27FC236}">
                <a16:creationId xmlns:a16="http://schemas.microsoft.com/office/drawing/2014/main" id="{B1E2CF3C-B497-48F6-8E86-E158AF94AEEC}"/>
              </a:ext>
            </a:extLst>
          </p:cNvPr>
          <p:cNvPicPr>
            <a:picLocks noChangeAspect="1"/>
          </p:cNvPicPr>
          <p:nvPr/>
        </p:nvPicPr>
        <p:blipFill>
          <a:blip r:embed="rId1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72" y="4890614"/>
            <a:ext cx="1541093" cy="262020"/>
          </a:xfrm>
          <a:prstGeom prst="rect">
            <a:avLst/>
          </a:prstGeom>
        </p:spPr>
      </p:pic>
      <p:pic>
        <p:nvPicPr>
          <p:cNvPr id="347" name="Picture 5" descr="AliPay Logo.jpg">
            <a:extLst>
              <a:ext uri="{FF2B5EF4-FFF2-40B4-BE49-F238E27FC236}">
                <a16:creationId xmlns:a16="http://schemas.microsoft.com/office/drawing/2014/main" id="{E88274D3-44AD-4B5A-A2B2-74E032F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50603" y="4942430"/>
            <a:ext cx="421865" cy="14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" name="Picture 6" descr="unionlogo.gif">
            <a:extLst>
              <a:ext uri="{FF2B5EF4-FFF2-40B4-BE49-F238E27FC236}">
                <a16:creationId xmlns:a16="http://schemas.microsoft.com/office/drawing/2014/main" id="{2012ABB7-2776-4511-BC21-BD418367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25184" y="4920643"/>
            <a:ext cx="280987" cy="17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A4F9F-12CA-4D5D-8EF3-A84D528023EB}"/>
              </a:ext>
            </a:extLst>
          </p:cNvPr>
          <p:cNvPicPr>
            <a:picLocks noChangeAspect="1"/>
          </p:cNvPicPr>
          <p:nvPr/>
        </p:nvPicPr>
        <p:blipFill>
          <a:blip r:embed="rId1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732" y="1590678"/>
            <a:ext cx="684000" cy="14143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E7A32D79-569D-4FDD-850B-BEAA267910DD}"/>
              </a:ext>
            </a:extLst>
          </p:cNvPr>
          <p:cNvPicPr>
            <a:picLocks noChangeAspect="1"/>
          </p:cNvPicPr>
          <p:nvPr/>
        </p:nvPicPr>
        <p:blipFill>
          <a:blip r:embed="rId1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553" y="4944982"/>
            <a:ext cx="180802" cy="1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32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5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37515</TotalTime>
  <Words>457</Words>
  <Application>Microsoft Office PowerPoint</Application>
  <PresentationFormat>Widescreen</PresentationFormat>
  <Paragraphs>172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Tw Cen MT</vt:lpstr>
      <vt:lpstr>1_預設簡報設計</vt:lpstr>
      <vt:lpstr>Custom Design</vt:lpstr>
      <vt:lpstr>1_Custom Design</vt:lpstr>
      <vt:lpstr>2_Custom Design</vt:lpstr>
      <vt:lpstr>3_Custom Design</vt:lpstr>
      <vt:lpstr>4_Custom Design</vt:lpstr>
      <vt:lpstr>Image</vt:lpstr>
      <vt:lpstr>PowerPoint Presentation</vt:lpstr>
      <vt:lpstr>PowerPoint Presentation</vt:lpstr>
      <vt:lpstr>Payment Disruption</vt:lpstr>
      <vt:lpstr>Alternative Payments in Asia</vt:lpstr>
      <vt:lpstr>Mobile + Retail Payments</vt:lpstr>
      <vt:lpstr>Integrated Omni-Channel Payment Management</vt:lpstr>
      <vt:lpstr>Innovation n Development</vt:lpstr>
      <vt:lpstr>About AsiaPay</vt:lpstr>
      <vt:lpstr>Bank and Payment Network in Asia</vt:lpstr>
      <vt:lpstr>PowerPoint Presentation</vt:lpstr>
    </vt:vector>
  </TitlesOfParts>
  <Manager>Sales and Marketing Manager</Manager>
  <Company>AsiaPay (HK)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PayDollar Online Payment Services</dc:title>
  <dc:creator>Alvin Chan</dc:creator>
  <cp:lastModifiedBy>Gobby Liu</cp:lastModifiedBy>
  <cp:revision>8382</cp:revision>
  <cp:lastPrinted>2017-11-24T13:04:11Z</cp:lastPrinted>
  <dcterms:created xsi:type="dcterms:W3CDTF">2000-12-13T11:51:39Z</dcterms:created>
  <dcterms:modified xsi:type="dcterms:W3CDTF">2019-12-09T09:02:29Z</dcterms:modified>
</cp:coreProperties>
</file>