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01" r:id="rId3"/>
    <p:sldId id="294" r:id="rId4"/>
    <p:sldId id="302" r:id="rId5"/>
    <p:sldId id="283" r:id="rId6"/>
    <p:sldId id="282" r:id="rId7"/>
    <p:sldId id="286" r:id="rId8"/>
    <p:sldId id="295" r:id="rId9"/>
    <p:sldId id="287" r:id="rId10"/>
    <p:sldId id="296" r:id="rId11"/>
    <p:sldId id="297" r:id="rId12"/>
    <p:sldId id="284" r:id="rId13"/>
    <p:sldId id="298" r:id="rId14"/>
    <p:sldId id="299" r:id="rId15"/>
    <p:sldId id="303" r:id="rId16"/>
    <p:sldId id="300" r:id="rId1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 autoAdjust="0"/>
    <p:restoredTop sz="94652" autoAdjust="0"/>
  </p:normalViewPr>
  <p:slideViewPr>
    <p:cSldViewPr snapToGrid="0" snapToObject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zh-TW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en-US" altLang="zh-TW" sz="12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 of Smart Manufacturing 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altLang="zh-TW" sz="12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Among Mainland Manufacturers</a:t>
            </a:r>
            <a:endParaRPr lang="zh-TW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123194118323933"/>
          <c:y val="9.032912478183622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024886527829809E-2"/>
          <c:y val="8.807834253927381E-2"/>
          <c:w val="0.93797511347217022"/>
          <c:h val="0.839310741549780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81-100%</c:v>
                </c:pt>
                <c:pt idx="1">
                  <c:v>51-80%</c:v>
                </c:pt>
                <c:pt idx="2">
                  <c:v>31-50%</c:v>
                </c:pt>
                <c:pt idx="3">
                  <c:v>11-30%</c:v>
                </c:pt>
                <c:pt idx="4">
                  <c:v>0-10%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>
                  <c:v>0.05</c:v>
                </c:pt>
                <c:pt idx="1">
                  <c:v>0.09</c:v>
                </c:pt>
                <c:pt idx="2">
                  <c:v>0.09</c:v>
                </c:pt>
                <c:pt idx="3">
                  <c:v>0.14000000000000001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2-4160-A4E7-51272FDDF60A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81-100%</c:v>
                </c:pt>
                <c:pt idx="1">
                  <c:v>51-80%</c:v>
                </c:pt>
                <c:pt idx="2">
                  <c:v>31-50%</c:v>
                </c:pt>
                <c:pt idx="3">
                  <c:v>11-30%</c:v>
                </c:pt>
                <c:pt idx="4">
                  <c:v>0-10%</c:v>
                </c:pt>
              </c:strCache>
            </c:strRef>
          </c:cat>
          <c:val>
            <c:numRef>
              <c:f>工作表1!$C$2:$C$6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0.41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2-4160-A4E7-51272FDDF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7690208"/>
        <c:axId val="1826125296"/>
      </c:barChart>
      <c:catAx>
        <c:axId val="116769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6125296"/>
        <c:crosses val="autoZero"/>
        <c:auto val="1"/>
        <c:lblAlgn val="ctr"/>
        <c:lblOffset val="100"/>
        <c:noMultiLvlLbl val="0"/>
      </c:catAx>
      <c:valAx>
        <c:axId val="18261252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676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81992882908679"/>
          <c:y val="0.92468729444061037"/>
          <c:w val="0.14054986477433787"/>
          <c:h val="5.9101967668725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owerpoint 4-3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5" y="-27000"/>
            <a:ext cx="9191490" cy="691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700" y="6610048"/>
            <a:ext cx="8343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8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5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owerpoint 4-3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5" y="-27000"/>
            <a:ext cx="9191490" cy="691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700" y="6610048"/>
            <a:ext cx="8343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owerpoint 4-3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5" y="-27000"/>
            <a:ext cx="9191490" cy="691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700" y="6610048"/>
            <a:ext cx="8343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6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owerpoint 4-3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5" y="-27000"/>
            <a:ext cx="9191490" cy="691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700" y="6610048"/>
            <a:ext cx="8343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owerpoint 4-3-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5" y="-27000"/>
            <a:ext cx="9191490" cy="691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700" y="6610048"/>
            <a:ext cx="8343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3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owerpoint 4-3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5" y="-27000"/>
            <a:ext cx="9191490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30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34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83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8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1900" y="6143667"/>
            <a:ext cx="61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Helvetica Neue"/>
                <a:cs typeface="DFHeiHK-W7"/>
              </a:rPr>
              <a:t>13 Dec 2019</a:t>
            </a:r>
            <a:endParaRPr lang="en-HK" altLang="zh-TW" sz="2000" spc="600" dirty="0">
              <a:solidFill>
                <a:schemeClr val="bg1"/>
              </a:solidFill>
              <a:latin typeface="DFHeiHK-W7"/>
              <a:ea typeface="DFHeiHK-W7"/>
              <a:cs typeface="DFHeiHK-W7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4777124"/>
            <a:ext cx="3378200" cy="736600"/>
          </a:xfrm>
          <a:prstGeom prst="rect">
            <a:avLst/>
          </a:prstGeom>
        </p:spPr>
      </p:pic>
      <p:sp>
        <p:nvSpPr>
          <p:cNvPr id="5" name="矩形 2">
            <a:extLst>
              <a:ext uri="{FF2B5EF4-FFF2-40B4-BE49-F238E27FC236}">
                <a16:creationId xmlns:a16="http://schemas.microsoft.com/office/drawing/2014/main" id="{E7F87F6C-9264-4EC6-A482-D53A945EB4C2}"/>
              </a:ext>
            </a:extLst>
          </p:cNvPr>
          <p:cNvSpPr/>
          <p:nvPr/>
        </p:nvSpPr>
        <p:spPr>
          <a:xfrm>
            <a:off x="1674300" y="1702840"/>
            <a:ext cx="61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Helvetica Neue"/>
                <a:cs typeface="Helvetica Neue"/>
              </a:rPr>
              <a:t>Unfolding Opportunities Amid Global Supply Chain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74712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5E49D1-0BE6-4251-8927-EA5363C8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72" y="1189167"/>
            <a:ext cx="6014577" cy="5134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3">
            <a:extLst>
              <a:ext uri="{FF2B5EF4-FFF2-40B4-BE49-F238E27FC236}">
                <a16:creationId xmlns:a16="http://schemas.microsoft.com/office/drawing/2014/main" id="{B98BC331-ED3A-49B3-A8BC-6D477C01E3E2}"/>
              </a:ext>
            </a:extLst>
          </p:cNvPr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China – Industrial Robot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D918E186-32B6-4949-93E7-B6B969B60836}"/>
              </a:ext>
            </a:extLst>
          </p:cNvPr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10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</p:spTree>
    <p:extLst>
      <p:ext uri="{BB962C8B-B14F-4D97-AF65-F5344CB8AC3E}">
        <p14:creationId xmlns:p14="http://schemas.microsoft.com/office/powerpoint/2010/main" val="251642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11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1" y="275092"/>
            <a:ext cx="7224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China – Smart Manufacturing Profitability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graphicFrame>
        <p:nvGraphicFramePr>
          <p:cNvPr id="5" name="圖表 6">
            <a:extLst>
              <a:ext uri="{FF2B5EF4-FFF2-40B4-BE49-F238E27FC236}">
                <a16:creationId xmlns:a16="http://schemas.microsoft.com/office/drawing/2014/main" id="{3E7FECC0-6A5C-43BB-9624-62FA3219F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950944"/>
              </p:ext>
            </p:extLst>
          </p:nvPr>
        </p:nvGraphicFramePr>
        <p:xfrm>
          <a:off x="514351" y="1310877"/>
          <a:ext cx="8629649" cy="470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C9B794-63A2-49F9-9442-39382263472C}"/>
              </a:ext>
            </a:extLst>
          </p:cNvPr>
          <p:cNvSpPr txBox="1"/>
          <p:nvPr/>
        </p:nvSpPr>
        <p:spPr>
          <a:xfrm>
            <a:off x="1435893" y="6059685"/>
            <a:ext cx="627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Source: Deloitte Smart Manufacturing Enterprise Survey 2018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8074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12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1" y="275092"/>
            <a:ext cx="6574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Global Smart Manufacturing Growth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65FF3-67EA-4031-A9CB-63ADB117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9" y="1446431"/>
            <a:ext cx="8305055" cy="49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13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1" y="275092"/>
            <a:ext cx="7017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Supply Chain – AI Deployment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CAC2C-53AE-4B46-AE5D-9A4E2047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7" y="832814"/>
            <a:ext cx="6958751" cy="56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14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1" y="275092"/>
            <a:ext cx="7017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Circular Supply Chain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647C5-D606-4F36-BE1D-5EAE73B2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4410" y="1785938"/>
            <a:ext cx="10951365" cy="41719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D7C6E-3FC5-4964-8C5D-9DE8CF31C25D}"/>
              </a:ext>
            </a:extLst>
          </p:cNvPr>
          <p:cNvSpPr txBox="1"/>
          <p:nvPr/>
        </p:nvSpPr>
        <p:spPr>
          <a:xfrm>
            <a:off x="1514542" y="6027836"/>
            <a:ext cx="664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Source:  www.supplychain247.com/article/circular_supply_chain_the_missing_link</a:t>
            </a:r>
          </a:p>
        </p:txBody>
      </p:sp>
    </p:spTree>
    <p:extLst>
      <p:ext uri="{BB962C8B-B14F-4D97-AF65-F5344CB8AC3E}">
        <p14:creationId xmlns:p14="http://schemas.microsoft.com/office/powerpoint/2010/main" val="116889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15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1" y="275092"/>
            <a:ext cx="7017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Supply Chain – Technology Deployment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D7C6E-3FC5-4964-8C5D-9DE8CF31C25D}"/>
              </a:ext>
            </a:extLst>
          </p:cNvPr>
          <p:cNvSpPr txBox="1"/>
          <p:nvPr/>
        </p:nvSpPr>
        <p:spPr>
          <a:xfrm>
            <a:off x="763481" y="5897031"/>
            <a:ext cx="82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/>
              <a:t>Source:  www.computerworld.com/article/3249252/blockchain-will-be-the-killer-app-for-supply-chain-management-in-2018.html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7888C-7FE1-4936-BCEB-44B5879C1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15" y="1686757"/>
            <a:ext cx="7070570" cy="39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5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>
            <a:extLst>
              <a:ext uri="{FF2B5EF4-FFF2-40B4-BE49-F238E27FC236}">
                <a16:creationId xmlns:a16="http://schemas.microsoft.com/office/drawing/2014/main" id="{C479EA5E-A60F-47CB-9425-CCAF2DEB3353}"/>
              </a:ext>
            </a:extLst>
          </p:cNvPr>
          <p:cNvSpPr/>
          <p:nvPr/>
        </p:nvSpPr>
        <p:spPr>
          <a:xfrm>
            <a:off x="7788439" y="542836"/>
            <a:ext cx="885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16</a:t>
            </a:r>
            <a:endParaRPr lang="zh-CN" altLang="en-US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02AB1B4D-A169-437F-8709-4C21D39E8123}"/>
              </a:ext>
            </a:extLst>
          </p:cNvPr>
          <p:cNvSpPr/>
          <p:nvPr/>
        </p:nvSpPr>
        <p:spPr>
          <a:xfrm>
            <a:off x="1521900" y="1293250"/>
            <a:ext cx="61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latin typeface="Helvetica Neue"/>
                <a:cs typeface="Helvetica Neue"/>
              </a:rPr>
              <a:t>Unfolding Opportunities Amid Global Supply Chain Transformation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E4F87A3-72DE-48D2-817E-A7291A3B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816" y="3841626"/>
            <a:ext cx="460814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0" dirty="0"/>
              <a:t>        </a:t>
            </a:r>
            <a:r>
              <a:rPr lang="zh-TW" altLang="zh-TW" sz="1600" b="0" dirty="0"/>
              <a:t>For further enquiries, please contact:</a:t>
            </a:r>
          </a:p>
          <a:p>
            <a:endParaRPr lang="en-US" altLang="zh-TW" sz="1600" b="0" dirty="0"/>
          </a:p>
          <a:p>
            <a:r>
              <a:rPr lang="zh-TW" altLang="zh-TW" sz="1600" b="0" dirty="0"/>
              <a:t>	Gordon Lo</a:t>
            </a:r>
          </a:p>
          <a:p>
            <a:r>
              <a:rPr lang="zh-TW" altLang="zh-TW" sz="1600" b="0" dirty="0"/>
              <a:t>	</a:t>
            </a:r>
            <a:r>
              <a:rPr lang="en-US" altLang="zh-TW" sz="1600" b="0" dirty="0"/>
              <a:t>Director-General</a:t>
            </a:r>
            <a:endParaRPr lang="zh-TW" altLang="zh-TW" sz="1600" b="0" dirty="0"/>
          </a:p>
          <a:p>
            <a:r>
              <a:rPr lang="zh-TW" altLang="zh-TW" sz="1600" b="0" dirty="0"/>
              <a:t>    </a:t>
            </a:r>
            <a:r>
              <a:rPr lang="zh-TW" altLang="en-US" sz="1600" b="0" dirty="0"/>
              <a:t> </a:t>
            </a:r>
            <a:r>
              <a:rPr lang="zh-TW" altLang="zh-HK" sz="1600" b="0" dirty="0"/>
              <a:t>	</a:t>
            </a:r>
            <a:r>
              <a:rPr lang="en-HK" altLang="zh-TW" sz="1600" b="0" dirty="0"/>
              <a:t>Federation of </a:t>
            </a:r>
            <a:r>
              <a:rPr lang="en-US" altLang="zh-TW" sz="1600" dirty="0"/>
              <a:t>Hong Kong Industries</a:t>
            </a:r>
          </a:p>
          <a:p>
            <a:endParaRPr lang="zh-TW" altLang="zh-TW" sz="1600" b="0" dirty="0"/>
          </a:p>
          <a:p>
            <a:r>
              <a:rPr lang="zh-TW" altLang="zh-TW" sz="1600" b="0" dirty="0"/>
              <a:t>	T: </a:t>
            </a:r>
            <a:r>
              <a:rPr lang="en-HK" altLang="zh-TW" sz="1600" dirty="0"/>
              <a:t>  </a:t>
            </a:r>
            <a:r>
              <a:rPr lang="zh-TW" altLang="zh-TW" sz="1600" b="0" dirty="0"/>
              <a:t>27</a:t>
            </a:r>
            <a:r>
              <a:rPr lang="en-HK" altLang="zh-TW" sz="1600" b="0" dirty="0"/>
              <a:t>32</a:t>
            </a:r>
            <a:r>
              <a:rPr lang="zh-TW" altLang="zh-TW" sz="1600" b="0" dirty="0"/>
              <a:t>-</a:t>
            </a:r>
            <a:r>
              <a:rPr lang="en-HK" altLang="zh-TW" sz="1600" b="0" dirty="0"/>
              <a:t>3183</a:t>
            </a:r>
            <a:endParaRPr lang="zh-TW" altLang="zh-TW" sz="1600" b="0" dirty="0"/>
          </a:p>
          <a:p>
            <a:r>
              <a:rPr lang="zh-TW" altLang="zh-TW" sz="1600" b="0" dirty="0"/>
              <a:t>	E:  </a:t>
            </a:r>
            <a:r>
              <a:rPr lang="zh-TW" altLang="en-US" sz="1600" dirty="0"/>
              <a:t> </a:t>
            </a:r>
            <a:r>
              <a:rPr lang="en-HK" altLang="zh-TW" sz="1600" dirty="0"/>
              <a:t>g</a:t>
            </a:r>
            <a:r>
              <a:rPr lang="zh-TW" altLang="zh-TW" sz="1600" b="0" dirty="0"/>
              <a:t>ordon</a:t>
            </a:r>
            <a:r>
              <a:rPr lang="en-HK" altLang="zh-TW" sz="1600" b="0" dirty="0"/>
              <a:t>.</a:t>
            </a:r>
            <a:r>
              <a:rPr lang="zh-TW" altLang="zh-TW" sz="1600" b="0" dirty="0"/>
              <a:t>lo@</a:t>
            </a:r>
            <a:r>
              <a:rPr lang="en-HK" altLang="zh-TW" sz="1600" b="0" dirty="0" err="1"/>
              <a:t>fhki</a:t>
            </a:r>
            <a:r>
              <a:rPr lang="zh-TW" altLang="zh-TW" sz="1600" b="0" dirty="0"/>
              <a:t>.org</a:t>
            </a:r>
            <a:r>
              <a:rPr lang="en-HK" altLang="zh-TW" sz="1600" b="0" dirty="0"/>
              <a:t>.</a:t>
            </a:r>
            <a:r>
              <a:rPr lang="en-HK" altLang="zh-TW" sz="1600" b="0" dirty="0" err="1"/>
              <a:t>hk</a:t>
            </a:r>
            <a:endParaRPr lang="zh-TW" altLang="zh-TW" sz="1600" b="0" dirty="0"/>
          </a:p>
          <a:p>
            <a:pPr>
              <a:spcBef>
                <a:spcPct val="50000"/>
              </a:spcBef>
            </a:pPr>
            <a:endParaRPr lang="zh-TW" altLang="zh-TW" sz="2000" b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8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02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China – Global Manufacturing Hub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3DE13-3B21-442C-8A47-71BD045E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93" y="1588341"/>
            <a:ext cx="8601813" cy="42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21B62"/>
                </a:solidFill>
                <a:latin typeface="Helvetica Neue"/>
                <a:cs typeface="Helvetica Neue"/>
              </a:rPr>
              <a:t>China – GDP Growth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D1EEE1-B41D-4787-B261-A8E7BB4F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" y="1743073"/>
            <a:ext cx="4461240" cy="3314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D49D99-B196-4CA7-8ABA-AC98F610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43073"/>
            <a:ext cx="4474272" cy="3429000"/>
          </a:xfrm>
          <a:prstGeom prst="rect">
            <a:avLst/>
          </a:prstGeom>
        </p:spPr>
      </p:pic>
      <p:sp>
        <p:nvSpPr>
          <p:cNvPr id="10" name="矩形 1">
            <a:extLst>
              <a:ext uri="{FF2B5EF4-FFF2-40B4-BE49-F238E27FC236}">
                <a16:creationId xmlns:a16="http://schemas.microsoft.com/office/drawing/2014/main" id="{0E7DE269-C4F5-4B09-9B3A-B991C04248A4}"/>
              </a:ext>
            </a:extLst>
          </p:cNvPr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03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</p:spTree>
    <p:extLst>
      <p:ext uri="{BB962C8B-B14F-4D97-AF65-F5344CB8AC3E}">
        <p14:creationId xmlns:p14="http://schemas.microsoft.com/office/powerpoint/2010/main" val="71539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04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ASEAN – Sourcing Opportunities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71552-9050-4F76-8967-128F5A08D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14" y="1571349"/>
            <a:ext cx="7402175" cy="3372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01FACC-8E9F-47FF-A461-66E8BA4826F0}"/>
              </a:ext>
            </a:extLst>
          </p:cNvPr>
          <p:cNvSpPr txBox="1"/>
          <p:nvPr/>
        </p:nvSpPr>
        <p:spPr>
          <a:xfrm>
            <a:off x="2139518" y="4983170"/>
            <a:ext cx="660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US Imports from ASEAN Countries (US$ Billion)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6C781-CB46-4935-A93A-B838EE06AF96}"/>
              </a:ext>
            </a:extLst>
          </p:cNvPr>
          <p:cNvSpPr txBox="1"/>
          <p:nvPr/>
        </p:nvSpPr>
        <p:spPr>
          <a:xfrm>
            <a:off x="958139" y="5816664"/>
            <a:ext cx="7643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Ref:  https://asiapacificcircle.org/asia-pacific-insights-trends/us-china-trade-war-india-asean-opportunity/</a:t>
            </a:r>
          </a:p>
        </p:txBody>
      </p:sp>
    </p:spTree>
    <p:extLst>
      <p:ext uri="{BB962C8B-B14F-4D97-AF65-F5344CB8AC3E}">
        <p14:creationId xmlns:p14="http://schemas.microsoft.com/office/powerpoint/2010/main" val="150822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05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ASEAN – Market Growth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11CC8-6C96-43C9-B2C0-34CB8187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44" y="1370101"/>
            <a:ext cx="7143750" cy="4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1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06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ASEAN – </a:t>
            </a:r>
            <a:r>
              <a:rPr lang="en-HK" altLang="zh-TW" sz="320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Middle Class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5" name="圖片 1">
            <a:extLst>
              <a:ext uri="{FF2B5EF4-FFF2-40B4-BE49-F238E27FC236}">
                <a16:creationId xmlns:a16="http://schemas.microsoft.com/office/drawing/2014/main" id="{EDA9684F-3566-4DDE-9415-DA8F3C8671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2" y="1585913"/>
            <a:ext cx="8386763" cy="4386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19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07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ASEAN – Digital Economy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47C65-7366-4C67-AEF0-1E48FD78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3" y="1872350"/>
            <a:ext cx="4281801" cy="2761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8C5C9-59BE-4493-8DBD-53DBC5BDD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66" y="1872350"/>
            <a:ext cx="4301810" cy="2761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C04DBE-DE2C-4241-B8E0-093C2A5CADA0}"/>
              </a:ext>
            </a:extLst>
          </p:cNvPr>
          <p:cNvSpPr/>
          <p:nvPr/>
        </p:nvSpPr>
        <p:spPr>
          <a:xfrm>
            <a:off x="7343775" y="268605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779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08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China – Smart Manufacturing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C5A1E-77D7-424B-AD4B-A681376A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9" y="1649334"/>
            <a:ext cx="8965168" cy="4532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3182FF-708B-42E3-AEF0-EFED0DFAE1D5}"/>
              </a:ext>
            </a:extLst>
          </p:cNvPr>
          <p:cNvSpPr txBox="1"/>
          <p:nvPr/>
        </p:nvSpPr>
        <p:spPr>
          <a:xfrm>
            <a:off x="1858114" y="6181725"/>
            <a:ext cx="664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Source:  www.hitachi.com/rev/archive/2018/r2018_02/gir/index.html</a:t>
            </a:r>
          </a:p>
        </p:txBody>
      </p:sp>
    </p:spTree>
    <p:extLst>
      <p:ext uri="{BB962C8B-B14F-4D97-AF65-F5344CB8AC3E}">
        <p14:creationId xmlns:p14="http://schemas.microsoft.com/office/powerpoint/2010/main" val="38233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6094" y="542836"/>
            <a:ext cx="7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21B62"/>
                </a:solidFill>
                <a:latin typeface="Helvetica Neue"/>
                <a:ea typeface="DFHeiHK-W7"/>
                <a:cs typeface="DFHeiHK-W7"/>
              </a:rPr>
              <a:t>09</a:t>
            </a:r>
            <a:endParaRPr lang="zh-CN" altLang="en-US" sz="3600" dirty="0">
              <a:solidFill>
                <a:srgbClr val="121B62"/>
              </a:solidFill>
              <a:latin typeface="DFHeiHK-W7"/>
              <a:ea typeface="DFHeiHK-W7"/>
              <a:cs typeface="DFHeiHK-W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782" y="275092"/>
            <a:ext cx="61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TW" sz="3200" dirty="0">
                <a:solidFill>
                  <a:srgbClr val="121B62"/>
                </a:solidFill>
                <a:latin typeface="DFHeiHK-W5"/>
                <a:ea typeface="DFHeiHK-W5"/>
                <a:cs typeface="DFHeiHK-W5"/>
              </a:rPr>
              <a:t>China – Smart Warehouse</a:t>
            </a:r>
            <a:endParaRPr lang="en-US" altLang="zh-TW" sz="3200" dirty="0">
              <a:solidFill>
                <a:srgbClr val="121B62"/>
              </a:solidFill>
              <a:latin typeface="DFHeiHK-W5"/>
              <a:ea typeface="DFHeiHK-W5"/>
              <a:cs typeface="DFHeiHK-W5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F8FCE-09A4-4135-82BD-17F1A47F4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5" y="1543552"/>
            <a:ext cx="7072789" cy="4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193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DFHeiHK-W5</vt:lpstr>
      <vt:lpstr>DFHeiHK-W7</vt:lpstr>
      <vt:lpstr>Helvetica Neue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OIC</dc:creator>
  <cp:lastModifiedBy>Gordon Lo</cp:lastModifiedBy>
  <cp:revision>208</cp:revision>
  <dcterms:created xsi:type="dcterms:W3CDTF">2018-07-19T09:04:19Z</dcterms:created>
  <dcterms:modified xsi:type="dcterms:W3CDTF">2019-12-09T07:46:59Z</dcterms:modified>
</cp:coreProperties>
</file>