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0" r:id="rId2"/>
    <p:sldId id="449" r:id="rId3"/>
    <p:sldId id="453" r:id="rId4"/>
    <p:sldId id="450" r:id="rId5"/>
    <p:sldId id="444" r:id="rId6"/>
    <p:sldId id="398" r:id="rId7"/>
    <p:sldId id="257" r:id="rId8"/>
    <p:sldId id="335" r:id="rId9"/>
    <p:sldId id="454" r:id="rId10"/>
    <p:sldId id="451" r:id="rId11"/>
    <p:sldId id="446" r:id="rId12"/>
    <p:sldId id="426" r:id="rId13"/>
    <p:sldId id="452" r:id="rId14"/>
    <p:sldId id="455" r:id="rId15"/>
    <p:sldId id="323" r:id="rId16"/>
  </p:sldIdLst>
  <p:sldSz cx="12192000" cy="6858000"/>
  <p:notesSz cx="7053263" cy="93091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9E8B72F-14A6-4224-BB2A-24D6AE213AEF}">
          <p14:sldIdLst>
            <p14:sldId id="360"/>
            <p14:sldId id="449"/>
            <p14:sldId id="453"/>
            <p14:sldId id="450"/>
            <p14:sldId id="444"/>
            <p14:sldId id="398"/>
            <p14:sldId id="257"/>
            <p14:sldId id="335"/>
            <p14:sldId id="454"/>
            <p14:sldId id="451"/>
            <p14:sldId id="446"/>
            <p14:sldId id="426"/>
            <p14:sldId id="452"/>
            <p14:sldId id="455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Leung" initials="FL" lastIdx="2" clrIdx="0">
    <p:extLst>
      <p:ext uri="{19B8F6BF-5375-455C-9EA6-DF929625EA0E}">
        <p15:presenceInfo xmlns:p15="http://schemas.microsoft.com/office/powerpoint/2012/main" userId="587c6fcb4c4494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72945" autoAdjust="0"/>
  </p:normalViewPr>
  <p:slideViewPr>
    <p:cSldViewPr snapToGrid="0">
      <p:cViewPr varScale="1">
        <p:scale>
          <a:sx n="77" d="100"/>
          <a:sy n="77" d="100"/>
        </p:scale>
        <p:origin x="327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99952-DAA0-40B3-8ADC-4BA0EF975927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34402800-CAD4-423C-8729-D710D77618B6}">
      <dgm:prSet phldrT="[文字]" custT="1"/>
      <dgm:spPr/>
      <dgm:t>
        <a:bodyPr/>
        <a:lstStyle/>
        <a:p>
          <a:r>
            <a:rPr lang="en-US" altLang="zh-HK" sz="4400" dirty="0"/>
            <a:t>Supply Chain</a:t>
          </a:r>
          <a:endParaRPr lang="zh-HK" altLang="en-US" sz="4400" dirty="0"/>
        </a:p>
      </dgm:t>
    </dgm:pt>
    <dgm:pt modelId="{F6805B18-F5D1-4CC8-8286-45984F7B6018}" type="parTrans" cxnId="{8A770F51-9D4E-4650-B94C-F4ADF3542E8F}">
      <dgm:prSet/>
      <dgm:spPr/>
      <dgm:t>
        <a:bodyPr/>
        <a:lstStyle/>
        <a:p>
          <a:endParaRPr lang="zh-HK" altLang="en-US"/>
        </a:p>
      </dgm:t>
    </dgm:pt>
    <dgm:pt modelId="{5163AA12-AD3C-4F1C-932D-35FA1434B408}" type="sibTrans" cxnId="{8A770F51-9D4E-4650-B94C-F4ADF3542E8F}">
      <dgm:prSet/>
      <dgm:spPr/>
      <dgm:t>
        <a:bodyPr/>
        <a:lstStyle/>
        <a:p>
          <a:endParaRPr lang="zh-HK" altLang="en-US"/>
        </a:p>
      </dgm:t>
    </dgm:pt>
    <dgm:pt modelId="{09587DCB-30B3-4D5B-9ADF-0BA21CA57412}">
      <dgm:prSet phldrT="[文字]" custT="1"/>
      <dgm:spPr/>
      <dgm:t>
        <a:bodyPr/>
        <a:lstStyle/>
        <a:p>
          <a:r>
            <a:rPr lang="en-US" altLang="zh-HK" sz="3600" dirty="0"/>
            <a:t>Supply Chain Uncertainty </a:t>
          </a:r>
          <a:endParaRPr lang="zh-HK" altLang="en-US" sz="3600" dirty="0"/>
        </a:p>
      </dgm:t>
    </dgm:pt>
    <dgm:pt modelId="{9F3EB204-251F-41D3-A38C-A8895936C9F7}" type="parTrans" cxnId="{CF54311D-38B3-4690-9007-E5442EDEB89F}">
      <dgm:prSet/>
      <dgm:spPr/>
      <dgm:t>
        <a:bodyPr/>
        <a:lstStyle/>
        <a:p>
          <a:endParaRPr lang="zh-HK" altLang="en-US"/>
        </a:p>
      </dgm:t>
    </dgm:pt>
    <dgm:pt modelId="{F5062611-8594-470E-9CD0-FC623BBC499A}" type="sibTrans" cxnId="{CF54311D-38B3-4690-9007-E5442EDEB89F}">
      <dgm:prSet/>
      <dgm:spPr/>
      <dgm:t>
        <a:bodyPr/>
        <a:lstStyle/>
        <a:p>
          <a:endParaRPr lang="zh-HK" altLang="en-US"/>
        </a:p>
      </dgm:t>
    </dgm:pt>
    <dgm:pt modelId="{87F509BA-F1D8-40C1-BD76-6DD265D9E305}">
      <dgm:prSet phldrT="[文字]" custT="1"/>
      <dgm:spPr/>
      <dgm:t>
        <a:bodyPr/>
        <a:lstStyle/>
        <a:p>
          <a:r>
            <a:rPr lang="en-US" altLang="zh-HK" sz="4400" dirty="0"/>
            <a:t>Global Trade</a:t>
          </a:r>
          <a:endParaRPr lang="zh-HK" altLang="en-US" sz="4400" dirty="0"/>
        </a:p>
      </dgm:t>
    </dgm:pt>
    <dgm:pt modelId="{DA6F2A81-F9C6-415F-A381-DB00CF26989B}" type="parTrans" cxnId="{95DF2270-B291-4560-973C-30895DD5D6FA}">
      <dgm:prSet/>
      <dgm:spPr/>
      <dgm:t>
        <a:bodyPr/>
        <a:lstStyle/>
        <a:p>
          <a:endParaRPr lang="zh-HK" altLang="en-US"/>
        </a:p>
      </dgm:t>
    </dgm:pt>
    <dgm:pt modelId="{A2EB0749-3A90-4CE1-BD34-38356D0E3DCF}" type="sibTrans" cxnId="{95DF2270-B291-4560-973C-30895DD5D6FA}">
      <dgm:prSet/>
      <dgm:spPr/>
      <dgm:t>
        <a:bodyPr/>
        <a:lstStyle/>
        <a:p>
          <a:endParaRPr lang="zh-HK" altLang="en-US"/>
        </a:p>
      </dgm:t>
    </dgm:pt>
    <dgm:pt modelId="{BA057E63-094C-44D0-8A0F-1CEC141C67E4}">
      <dgm:prSet phldrT="[文字]" custT="1"/>
      <dgm:spPr/>
      <dgm:t>
        <a:bodyPr/>
        <a:lstStyle/>
        <a:p>
          <a:r>
            <a:rPr lang="en-US" altLang="zh-HK" sz="3600" dirty="0"/>
            <a:t>Least Developed Economy</a:t>
          </a:r>
          <a:endParaRPr lang="zh-HK" altLang="en-US" sz="3600" dirty="0"/>
        </a:p>
      </dgm:t>
    </dgm:pt>
    <dgm:pt modelId="{1B7A0ED9-B888-4427-9D34-3678F4ED3925}" type="parTrans" cxnId="{E36E7DB6-F225-4166-B057-8A0E13B518F8}">
      <dgm:prSet/>
      <dgm:spPr/>
      <dgm:t>
        <a:bodyPr/>
        <a:lstStyle/>
        <a:p>
          <a:endParaRPr lang="zh-HK" altLang="en-US"/>
        </a:p>
      </dgm:t>
    </dgm:pt>
    <dgm:pt modelId="{C07EBBE0-0243-4DD5-8ACD-BDC22473400D}" type="sibTrans" cxnId="{E36E7DB6-F225-4166-B057-8A0E13B518F8}">
      <dgm:prSet/>
      <dgm:spPr/>
      <dgm:t>
        <a:bodyPr/>
        <a:lstStyle/>
        <a:p>
          <a:endParaRPr lang="zh-HK" altLang="en-US"/>
        </a:p>
      </dgm:t>
    </dgm:pt>
    <dgm:pt modelId="{29ADD92B-7351-421F-9041-87FA801499CB}" type="pres">
      <dgm:prSet presAssocID="{A1499952-DAA0-40B3-8ADC-4BA0EF975927}" presName="Name0" presStyleCnt="0">
        <dgm:presLayoutVars>
          <dgm:dir/>
          <dgm:animLvl val="lvl"/>
          <dgm:resizeHandles val="exact"/>
        </dgm:presLayoutVars>
      </dgm:prSet>
      <dgm:spPr/>
    </dgm:pt>
    <dgm:pt modelId="{BE9CABC9-B5D8-46DA-9173-0C918609FCBC}" type="pres">
      <dgm:prSet presAssocID="{34402800-CAD4-423C-8729-D710D77618B6}" presName="vertFlow" presStyleCnt="0"/>
      <dgm:spPr/>
    </dgm:pt>
    <dgm:pt modelId="{713C14F7-0CD3-4FB8-A010-1701F0A6BF19}" type="pres">
      <dgm:prSet presAssocID="{34402800-CAD4-423C-8729-D710D77618B6}" presName="header" presStyleLbl="node1" presStyleIdx="0" presStyleCnt="2"/>
      <dgm:spPr/>
    </dgm:pt>
    <dgm:pt modelId="{FF895B6D-9072-4776-BEE9-B596AA6A5AAC}" type="pres">
      <dgm:prSet presAssocID="{9F3EB204-251F-41D3-A38C-A8895936C9F7}" presName="parTrans" presStyleLbl="sibTrans2D1" presStyleIdx="0" presStyleCnt="2"/>
      <dgm:spPr/>
    </dgm:pt>
    <dgm:pt modelId="{50AC4770-84EF-46B6-94A2-236E92C62E50}" type="pres">
      <dgm:prSet presAssocID="{09587DCB-30B3-4D5B-9ADF-0BA21CA57412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2053797B-E081-4CAC-AEF5-FF68DF283C5D}" type="pres">
      <dgm:prSet presAssocID="{34402800-CAD4-423C-8729-D710D77618B6}" presName="hSp" presStyleCnt="0"/>
      <dgm:spPr/>
    </dgm:pt>
    <dgm:pt modelId="{9615CB03-2BF2-4FBE-AD9A-7F61C654EA71}" type="pres">
      <dgm:prSet presAssocID="{87F509BA-F1D8-40C1-BD76-6DD265D9E305}" presName="vertFlow" presStyleCnt="0"/>
      <dgm:spPr/>
    </dgm:pt>
    <dgm:pt modelId="{90417B18-07A8-4DED-8FE9-D35CE31B0167}" type="pres">
      <dgm:prSet presAssocID="{87F509BA-F1D8-40C1-BD76-6DD265D9E305}" presName="header" presStyleLbl="node1" presStyleIdx="1" presStyleCnt="2" custLinFactNeighborX="-369" custLinFactNeighborY="1404"/>
      <dgm:spPr/>
    </dgm:pt>
    <dgm:pt modelId="{A8260D83-07B7-4314-B4C4-8CB191ED5C19}" type="pres">
      <dgm:prSet presAssocID="{1B7A0ED9-B888-4427-9D34-3678F4ED3925}" presName="parTrans" presStyleLbl="sibTrans2D1" presStyleIdx="1" presStyleCnt="2"/>
      <dgm:spPr/>
    </dgm:pt>
    <dgm:pt modelId="{2E0ED6D9-18FE-4CFC-A3AB-0488C621D017}" type="pres">
      <dgm:prSet presAssocID="{BA057E63-094C-44D0-8A0F-1CEC141C67E4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CF54311D-38B3-4690-9007-E5442EDEB89F}" srcId="{34402800-CAD4-423C-8729-D710D77618B6}" destId="{09587DCB-30B3-4D5B-9ADF-0BA21CA57412}" srcOrd="0" destOrd="0" parTransId="{9F3EB204-251F-41D3-A38C-A8895936C9F7}" sibTransId="{F5062611-8594-470E-9CD0-FC623BBC499A}"/>
    <dgm:cxn modelId="{B2776431-3DD0-4ABC-8FDF-06410C669AD9}" type="presOf" srcId="{87F509BA-F1D8-40C1-BD76-6DD265D9E305}" destId="{90417B18-07A8-4DED-8FE9-D35CE31B0167}" srcOrd="0" destOrd="0" presId="urn:microsoft.com/office/officeart/2005/8/layout/lProcess1"/>
    <dgm:cxn modelId="{F8D85968-7EC8-4651-99BB-1F8AC19EFF2B}" type="presOf" srcId="{BA057E63-094C-44D0-8A0F-1CEC141C67E4}" destId="{2E0ED6D9-18FE-4CFC-A3AB-0488C621D017}" srcOrd="0" destOrd="0" presId="urn:microsoft.com/office/officeart/2005/8/layout/lProcess1"/>
    <dgm:cxn modelId="{95DF2270-B291-4560-973C-30895DD5D6FA}" srcId="{A1499952-DAA0-40B3-8ADC-4BA0EF975927}" destId="{87F509BA-F1D8-40C1-BD76-6DD265D9E305}" srcOrd="1" destOrd="0" parTransId="{DA6F2A81-F9C6-415F-A381-DB00CF26989B}" sibTransId="{A2EB0749-3A90-4CE1-BD34-38356D0E3DCF}"/>
    <dgm:cxn modelId="{8A770F51-9D4E-4650-B94C-F4ADF3542E8F}" srcId="{A1499952-DAA0-40B3-8ADC-4BA0EF975927}" destId="{34402800-CAD4-423C-8729-D710D77618B6}" srcOrd="0" destOrd="0" parTransId="{F6805B18-F5D1-4CC8-8286-45984F7B6018}" sibTransId="{5163AA12-AD3C-4F1C-932D-35FA1434B408}"/>
    <dgm:cxn modelId="{0396A580-D696-4380-A9FD-B3FA44DBEFFD}" type="presOf" srcId="{1B7A0ED9-B888-4427-9D34-3678F4ED3925}" destId="{A8260D83-07B7-4314-B4C4-8CB191ED5C19}" srcOrd="0" destOrd="0" presId="urn:microsoft.com/office/officeart/2005/8/layout/lProcess1"/>
    <dgm:cxn modelId="{5FEA3188-AEB3-4B16-911B-2150A674D550}" type="presOf" srcId="{A1499952-DAA0-40B3-8ADC-4BA0EF975927}" destId="{29ADD92B-7351-421F-9041-87FA801499CB}" srcOrd="0" destOrd="0" presId="urn:microsoft.com/office/officeart/2005/8/layout/lProcess1"/>
    <dgm:cxn modelId="{E36E7DB6-F225-4166-B057-8A0E13B518F8}" srcId="{87F509BA-F1D8-40C1-BD76-6DD265D9E305}" destId="{BA057E63-094C-44D0-8A0F-1CEC141C67E4}" srcOrd="0" destOrd="0" parTransId="{1B7A0ED9-B888-4427-9D34-3678F4ED3925}" sibTransId="{C07EBBE0-0243-4DD5-8ACD-BDC22473400D}"/>
    <dgm:cxn modelId="{970EBEB6-21B0-41B1-98E6-6A787ABE6B24}" type="presOf" srcId="{34402800-CAD4-423C-8729-D710D77618B6}" destId="{713C14F7-0CD3-4FB8-A010-1701F0A6BF19}" srcOrd="0" destOrd="0" presId="urn:microsoft.com/office/officeart/2005/8/layout/lProcess1"/>
    <dgm:cxn modelId="{5823D9BB-EA23-45E5-B88E-01D907EE0E4B}" type="presOf" srcId="{09587DCB-30B3-4D5B-9ADF-0BA21CA57412}" destId="{50AC4770-84EF-46B6-94A2-236E92C62E50}" srcOrd="0" destOrd="0" presId="urn:microsoft.com/office/officeart/2005/8/layout/lProcess1"/>
    <dgm:cxn modelId="{653DA0E3-C571-428F-B062-2B4B0454004F}" type="presOf" srcId="{9F3EB204-251F-41D3-A38C-A8895936C9F7}" destId="{FF895B6D-9072-4776-BEE9-B596AA6A5AAC}" srcOrd="0" destOrd="0" presId="urn:microsoft.com/office/officeart/2005/8/layout/lProcess1"/>
    <dgm:cxn modelId="{E9528C75-1D4B-441F-81E6-57529BF35564}" type="presParOf" srcId="{29ADD92B-7351-421F-9041-87FA801499CB}" destId="{BE9CABC9-B5D8-46DA-9173-0C918609FCBC}" srcOrd="0" destOrd="0" presId="urn:microsoft.com/office/officeart/2005/8/layout/lProcess1"/>
    <dgm:cxn modelId="{80E808C3-08B4-4E40-A5F7-C69C5487C746}" type="presParOf" srcId="{BE9CABC9-B5D8-46DA-9173-0C918609FCBC}" destId="{713C14F7-0CD3-4FB8-A010-1701F0A6BF19}" srcOrd="0" destOrd="0" presId="urn:microsoft.com/office/officeart/2005/8/layout/lProcess1"/>
    <dgm:cxn modelId="{E97401FE-F4E4-4DCE-AAD4-D27BF4B538D3}" type="presParOf" srcId="{BE9CABC9-B5D8-46DA-9173-0C918609FCBC}" destId="{FF895B6D-9072-4776-BEE9-B596AA6A5AAC}" srcOrd="1" destOrd="0" presId="urn:microsoft.com/office/officeart/2005/8/layout/lProcess1"/>
    <dgm:cxn modelId="{F46CA84D-7A93-4F8F-927C-33F2DA6176F2}" type="presParOf" srcId="{BE9CABC9-B5D8-46DA-9173-0C918609FCBC}" destId="{50AC4770-84EF-46B6-94A2-236E92C62E50}" srcOrd="2" destOrd="0" presId="urn:microsoft.com/office/officeart/2005/8/layout/lProcess1"/>
    <dgm:cxn modelId="{A55084C2-5C2F-467C-B502-A6E53692DE65}" type="presParOf" srcId="{29ADD92B-7351-421F-9041-87FA801499CB}" destId="{2053797B-E081-4CAC-AEF5-FF68DF283C5D}" srcOrd="1" destOrd="0" presId="urn:microsoft.com/office/officeart/2005/8/layout/lProcess1"/>
    <dgm:cxn modelId="{97C2FB98-94E1-4ED0-AE67-05F7A6B5528F}" type="presParOf" srcId="{29ADD92B-7351-421F-9041-87FA801499CB}" destId="{9615CB03-2BF2-4FBE-AD9A-7F61C654EA71}" srcOrd="2" destOrd="0" presId="urn:microsoft.com/office/officeart/2005/8/layout/lProcess1"/>
    <dgm:cxn modelId="{2D276568-B4BA-414F-9269-5B08C1FA4D29}" type="presParOf" srcId="{9615CB03-2BF2-4FBE-AD9A-7F61C654EA71}" destId="{90417B18-07A8-4DED-8FE9-D35CE31B0167}" srcOrd="0" destOrd="0" presId="urn:microsoft.com/office/officeart/2005/8/layout/lProcess1"/>
    <dgm:cxn modelId="{BA95CA96-145E-4796-87BC-9A7E66A08FE8}" type="presParOf" srcId="{9615CB03-2BF2-4FBE-AD9A-7F61C654EA71}" destId="{A8260D83-07B7-4314-B4C4-8CB191ED5C19}" srcOrd="1" destOrd="0" presId="urn:microsoft.com/office/officeart/2005/8/layout/lProcess1"/>
    <dgm:cxn modelId="{FC084376-5A28-4C63-84C4-5EF447195175}" type="presParOf" srcId="{9615CB03-2BF2-4FBE-AD9A-7F61C654EA71}" destId="{2E0ED6D9-18FE-4CFC-A3AB-0488C621D01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034EF-8F7F-4FBC-A29A-7BB715F1839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64B2F25F-E790-4D61-AE58-687368A94322}">
      <dgm:prSet phldrT="[文字]" custT="1"/>
      <dgm:spPr/>
      <dgm:t>
        <a:bodyPr/>
        <a:lstStyle/>
        <a:p>
          <a:r>
            <a:rPr lang="en-US" altLang="zh-HK" sz="2000" dirty="0"/>
            <a:t>John Dunning</a:t>
          </a:r>
          <a:endParaRPr lang="zh-HK" altLang="en-US" sz="2000" dirty="0"/>
        </a:p>
      </dgm:t>
    </dgm:pt>
    <dgm:pt modelId="{C8817B75-DF6E-495B-8D47-AA88D8E55CC0}" type="parTrans" cxnId="{495C88D8-E00F-4E17-9ABF-2A969FF9A2D4}">
      <dgm:prSet/>
      <dgm:spPr/>
      <dgm:t>
        <a:bodyPr/>
        <a:lstStyle/>
        <a:p>
          <a:endParaRPr lang="zh-HK" altLang="en-US"/>
        </a:p>
      </dgm:t>
    </dgm:pt>
    <dgm:pt modelId="{6F82801E-1914-4099-AFC0-5A7236301E88}" type="sibTrans" cxnId="{495C88D8-E00F-4E17-9ABF-2A969FF9A2D4}">
      <dgm:prSet/>
      <dgm:spPr/>
      <dgm:t>
        <a:bodyPr/>
        <a:lstStyle/>
        <a:p>
          <a:endParaRPr lang="zh-HK" altLang="en-US"/>
        </a:p>
      </dgm:t>
    </dgm:pt>
    <dgm:pt modelId="{11BCAF1B-CAAF-4807-8E80-F0C34D7D5A61}">
      <dgm:prSet phldrT="[文字]"/>
      <dgm:spPr>
        <a:solidFill>
          <a:schemeClr val="accent2"/>
        </a:solidFill>
      </dgm:spPr>
      <dgm:t>
        <a:bodyPr/>
        <a:lstStyle/>
        <a:p>
          <a:r>
            <a:rPr lang="en-US" altLang="zh-HK" dirty="0"/>
            <a:t>Remove location disadvantage</a:t>
          </a:r>
          <a:endParaRPr lang="zh-HK" altLang="en-US" dirty="0"/>
        </a:p>
      </dgm:t>
    </dgm:pt>
    <dgm:pt modelId="{1BEC5A05-FE76-43D8-B0D7-EBC29BFE0674}" type="parTrans" cxnId="{8140FD2D-56AD-4ACB-9B3F-147C69C835CF}">
      <dgm:prSet/>
      <dgm:spPr/>
      <dgm:t>
        <a:bodyPr/>
        <a:lstStyle/>
        <a:p>
          <a:endParaRPr lang="zh-HK" altLang="en-US"/>
        </a:p>
      </dgm:t>
    </dgm:pt>
    <dgm:pt modelId="{41EE7F82-A0AF-49CA-B2E7-838CF27DF6C2}" type="sibTrans" cxnId="{8140FD2D-56AD-4ACB-9B3F-147C69C835CF}">
      <dgm:prSet/>
      <dgm:spPr/>
      <dgm:t>
        <a:bodyPr/>
        <a:lstStyle/>
        <a:p>
          <a:endParaRPr lang="zh-HK" altLang="en-US"/>
        </a:p>
      </dgm:t>
    </dgm:pt>
    <dgm:pt modelId="{9D12F558-8CAF-4B2C-9A83-7762BF9AC2D5}">
      <dgm:prSet phldrT="[文字]"/>
      <dgm:spPr>
        <a:solidFill>
          <a:schemeClr val="accent2"/>
        </a:solidFill>
      </dgm:spPr>
      <dgm:t>
        <a:bodyPr/>
        <a:lstStyle/>
        <a:p>
          <a:r>
            <a:rPr lang="en-US" altLang="zh-HK" dirty="0"/>
            <a:t>Reduce infrastructure</a:t>
          </a:r>
          <a:endParaRPr lang="zh-HK" altLang="en-US" dirty="0"/>
        </a:p>
      </dgm:t>
    </dgm:pt>
    <dgm:pt modelId="{79989648-3031-4377-853C-03A4AC871466}" type="parTrans" cxnId="{FBF19507-D130-4A9A-9634-43D5920C08A3}">
      <dgm:prSet/>
      <dgm:spPr/>
      <dgm:t>
        <a:bodyPr/>
        <a:lstStyle/>
        <a:p>
          <a:endParaRPr lang="zh-HK" altLang="en-US"/>
        </a:p>
      </dgm:t>
    </dgm:pt>
    <dgm:pt modelId="{510FAEFD-47C0-4E7B-9C75-6B052465A02C}" type="sibTrans" cxnId="{FBF19507-D130-4A9A-9634-43D5920C08A3}">
      <dgm:prSet/>
      <dgm:spPr/>
      <dgm:t>
        <a:bodyPr/>
        <a:lstStyle/>
        <a:p>
          <a:endParaRPr lang="zh-HK" altLang="en-US"/>
        </a:p>
      </dgm:t>
    </dgm:pt>
    <dgm:pt modelId="{B34C50E3-3A29-45EA-B369-E6AFC053F5B2}">
      <dgm:prSet phldrT="[文字]" custT="1"/>
      <dgm:spPr/>
      <dgm:t>
        <a:bodyPr/>
        <a:lstStyle/>
        <a:p>
          <a:r>
            <a:rPr lang="en-US" altLang="zh-HK" sz="2000" dirty="0"/>
            <a:t>Christine Lagarde</a:t>
          </a:r>
          <a:endParaRPr lang="zh-HK" altLang="en-US" sz="2000" dirty="0"/>
        </a:p>
      </dgm:t>
    </dgm:pt>
    <dgm:pt modelId="{6DF2B201-EE14-42CE-B328-327EA8EB2442}" type="sibTrans" cxnId="{C203BF96-C42D-4DC5-996F-A63CB2F046EA}">
      <dgm:prSet/>
      <dgm:spPr/>
      <dgm:t>
        <a:bodyPr/>
        <a:lstStyle/>
        <a:p>
          <a:endParaRPr lang="zh-HK" altLang="en-US"/>
        </a:p>
      </dgm:t>
    </dgm:pt>
    <dgm:pt modelId="{FE84B7CB-2BB7-4C3E-AB2A-48D4A76ABC7A}" type="parTrans" cxnId="{C203BF96-C42D-4DC5-996F-A63CB2F046EA}">
      <dgm:prSet/>
      <dgm:spPr/>
      <dgm:t>
        <a:bodyPr/>
        <a:lstStyle/>
        <a:p>
          <a:endParaRPr lang="zh-HK" altLang="en-US"/>
        </a:p>
      </dgm:t>
    </dgm:pt>
    <dgm:pt modelId="{9BA8BA4D-D424-4179-9474-8ED9A88330FE}" type="pres">
      <dgm:prSet presAssocID="{AEF034EF-8F7F-4FBC-A29A-7BB715F1839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27D223D-FDF6-4F29-A3BE-BDB45155D1B7}" type="pres">
      <dgm:prSet presAssocID="{AEF034EF-8F7F-4FBC-A29A-7BB715F18394}" presName="dummyMaxCanvas" presStyleCnt="0"/>
      <dgm:spPr/>
    </dgm:pt>
    <dgm:pt modelId="{EFD3CCE2-F335-49DE-8D04-DA1FAD4C0BBE}" type="pres">
      <dgm:prSet presAssocID="{AEF034EF-8F7F-4FBC-A29A-7BB715F18394}" presName="parentComposite" presStyleCnt="0"/>
      <dgm:spPr/>
    </dgm:pt>
    <dgm:pt modelId="{347B93B5-9F1D-4377-9971-BF9303531DB3}" type="pres">
      <dgm:prSet presAssocID="{AEF034EF-8F7F-4FBC-A29A-7BB715F18394}" presName="parent1" presStyleLbl="alignAccFollowNode1" presStyleIdx="0" presStyleCnt="4" custScaleX="115894" custScaleY="46465" custLinFactX="-100000" custLinFactNeighborX="-105782" custLinFactNeighborY="94831">
        <dgm:presLayoutVars>
          <dgm:chMax val="4"/>
        </dgm:presLayoutVars>
      </dgm:prSet>
      <dgm:spPr/>
    </dgm:pt>
    <dgm:pt modelId="{5D2CD648-9C80-484A-A80A-36F7E363B73E}" type="pres">
      <dgm:prSet presAssocID="{AEF034EF-8F7F-4FBC-A29A-7BB715F18394}" presName="parent2" presStyleLbl="alignAccFollowNode1" presStyleIdx="1" presStyleCnt="4" custScaleX="131818" custScaleY="55717" custLinFactX="82551" custLinFactNeighborX="100000" custLinFactNeighborY="92913">
        <dgm:presLayoutVars>
          <dgm:chMax val="4"/>
        </dgm:presLayoutVars>
      </dgm:prSet>
      <dgm:spPr/>
    </dgm:pt>
    <dgm:pt modelId="{35FF046B-81FE-40D0-AF47-DC864FF3CB9C}" type="pres">
      <dgm:prSet presAssocID="{AEF034EF-8F7F-4FBC-A29A-7BB715F18394}" presName="childrenComposite" presStyleCnt="0"/>
      <dgm:spPr/>
    </dgm:pt>
    <dgm:pt modelId="{5B0E53D0-21C5-4758-AE5A-A42CD4836D3F}" type="pres">
      <dgm:prSet presAssocID="{AEF034EF-8F7F-4FBC-A29A-7BB715F18394}" presName="dummyMaxCanvas_ChildArea" presStyleCnt="0"/>
      <dgm:spPr/>
    </dgm:pt>
    <dgm:pt modelId="{9620C3AB-B5BE-4E57-BD8F-7B9A16FDD42C}" type="pres">
      <dgm:prSet presAssocID="{AEF034EF-8F7F-4FBC-A29A-7BB715F18394}" presName="fulcrum" presStyleLbl="alignAccFollowNode1" presStyleIdx="2" presStyleCnt="4"/>
      <dgm:spPr>
        <a:solidFill>
          <a:srgbClr val="7030A0">
            <a:alpha val="90000"/>
          </a:srgbClr>
        </a:solidFill>
      </dgm:spPr>
    </dgm:pt>
    <dgm:pt modelId="{68C100DF-44EC-41CB-9E4D-6B4566469420}" type="pres">
      <dgm:prSet presAssocID="{AEF034EF-8F7F-4FBC-A29A-7BB715F18394}" presName="balance_11" presStyleLbl="alignAccFollowNode1" presStyleIdx="3" presStyleCnt="4" custScaleX="254260" custScaleY="40926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9D6E251B-A653-4C60-9F10-EA076F3BFE8F}" type="pres">
      <dgm:prSet presAssocID="{AEF034EF-8F7F-4FBC-A29A-7BB715F18394}" presName="left_11_1" presStyleLbl="node1" presStyleIdx="0" presStyleCnt="2" custScaleX="203426" custScaleY="59066" custLinFactX="-14010" custLinFactNeighborX="-100000" custLinFactNeighborY="19603">
        <dgm:presLayoutVars>
          <dgm:bulletEnabled val="1"/>
        </dgm:presLayoutVars>
      </dgm:prSet>
      <dgm:spPr/>
    </dgm:pt>
    <dgm:pt modelId="{051DACD8-4BDB-4A7A-A4DC-3ECB8CED7E35}" type="pres">
      <dgm:prSet presAssocID="{AEF034EF-8F7F-4FBC-A29A-7BB715F18394}" presName="right_11_1" presStyleLbl="node1" presStyleIdx="1" presStyleCnt="2" custScaleX="213154" custScaleY="60291" custLinFactX="5345" custLinFactNeighborX="100000" custLinFactNeighborY="17765">
        <dgm:presLayoutVars>
          <dgm:bulletEnabled val="1"/>
        </dgm:presLayoutVars>
      </dgm:prSet>
      <dgm:spPr/>
    </dgm:pt>
  </dgm:ptLst>
  <dgm:cxnLst>
    <dgm:cxn modelId="{FBF19507-D130-4A9A-9634-43D5920C08A3}" srcId="{B34C50E3-3A29-45EA-B369-E6AFC053F5B2}" destId="{9D12F558-8CAF-4B2C-9A83-7762BF9AC2D5}" srcOrd="0" destOrd="0" parTransId="{79989648-3031-4377-853C-03A4AC871466}" sibTransId="{510FAEFD-47C0-4E7B-9C75-6B052465A02C}"/>
    <dgm:cxn modelId="{8140FD2D-56AD-4ACB-9B3F-147C69C835CF}" srcId="{64B2F25F-E790-4D61-AE58-687368A94322}" destId="{11BCAF1B-CAAF-4807-8E80-F0C34D7D5A61}" srcOrd="0" destOrd="0" parTransId="{1BEC5A05-FE76-43D8-B0D7-EBC29BFE0674}" sibTransId="{41EE7F82-A0AF-49CA-B2E7-838CF27DF6C2}"/>
    <dgm:cxn modelId="{8FF6FC38-262E-4CE4-948A-332CFAB615BE}" type="presOf" srcId="{B34C50E3-3A29-45EA-B369-E6AFC053F5B2}" destId="{5D2CD648-9C80-484A-A80A-36F7E363B73E}" srcOrd="0" destOrd="0" presId="urn:microsoft.com/office/officeart/2005/8/layout/balance1"/>
    <dgm:cxn modelId="{85C8BA45-D5B2-4210-B7F2-351DFAD961B1}" type="presOf" srcId="{AEF034EF-8F7F-4FBC-A29A-7BB715F18394}" destId="{9BA8BA4D-D424-4179-9474-8ED9A88330FE}" srcOrd="0" destOrd="0" presId="urn:microsoft.com/office/officeart/2005/8/layout/balance1"/>
    <dgm:cxn modelId="{C203BF96-C42D-4DC5-996F-A63CB2F046EA}" srcId="{AEF034EF-8F7F-4FBC-A29A-7BB715F18394}" destId="{B34C50E3-3A29-45EA-B369-E6AFC053F5B2}" srcOrd="1" destOrd="0" parTransId="{FE84B7CB-2BB7-4C3E-AB2A-48D4A76ABC7A}" sibTransId="{6DF2B201-EE14-42CE-B328-327EA8EB2442}"/>
    <dgm:cxn modelId="{9AF8A3AE-92BB-44B7-AEE3-64F2A97500AE}" type="presOf" srcId="{9D12F558-8CAF-4B2C-9A83-7762BF9AC2D5}" destId="{051DACD8-4BDB-4A7A-A4DC-3ECB8CED7E35}" srcOrd="0" destOrd="0" presId="urn:microsoft.com/office/officeart/2005/8/layout/balance1"/>
    <dgm:cxn modelId="{1549A8C5-23F1-4B8C-88BD-8B5018A51D1B}" type="presOf" srcId="{64B2F25F-E790-4D61-AE58-687368A94322}" destId="{347B93B5-9F1D-4377-9971-BF9303531DB3}" srcOrd="0" destOrd="0" presId="urn:microsoft.com/office/officeart/2005/8/layout/balance1"/>
    <dgm:cxn modelId="{495C88D8-E00F-4E17-9ABF-2A969FF9A2D4}" srcId="{AEF034EF-8F7F-4FBC-A29A-7BB715F18394}" destId="{64B2F25F-E790-4D61-AE58-687368A94322}" srcOrd="0" destOrd="0" parTransId="{C8817B75-DF6E-495B-8D47-AA88D8E55CC0}" sibTransId="{6F82801E-1914-4099-AFC0-5A7236301E88}"/>
    <dgm:cxn modelId="{E07DB3F0-499F-4510-83F2-649EFE5FC34E}" type="presOf" srcId="{11BCAF1B-CAAF-4807-8E80-F0C34D7D5A61}" destId="{9D6E251B-A653-4C60-9F10-EA076F3BFE8F}" srcOrd="0" destOrd="0" presId="urn:microsoft.com/office/officeart/2005/8/layout/balance1"/>
    <dgm:cxn modelId="{906F189B-CC1C-44EC-B88D-B8A230B48D6C}" type="presParOf" srcId="{9BA8BA4D-D424-4179-9474-8ED9A88330FE}" destId="{D27D223D-FDF6-4F29-A3BE-BDB45155D1B7}" srcOrd="0" destOrd="0" presId="urn:microsoft.com/office/officeart/2005/8/layout/balance1"/>
    <dgm:cxn modelId="{AC0C8B00-E470-426E-9924-569E4B7BD2D8}" type="presParOf" srcId="{9BA8BA4D-D424-4179-9474-8ED9A88330FE}" destId="{EFD3CCE2-F335-49DE-8D04-DA1FAD4C0BBE}" srcOrd="1" destOrd="0" presId="urn:microsoft.com/office/officeart/2005/8/layout/balance1"/>
    <dgm:cxn modelId="{C9509887-99C1-457D-BB56-64F3C7870D04}" type="presParOf" srcId="{EFD3CCE2-F335-49DE-8D04-DA1FAD4C0BBE}" destId="{347B93B5-9F1D-4377-9971-BF9303531DB3}" srcOrd="0" destOrd="0" presId="urn:microsoft.com/office/officeart/2005/8/layout/balance1"/>
    <dgm:cxn modelId="{FFB525BD-9B04-4AB4-8317-79DBE986D93C}" type="presParOf" srcId="{EFD3CCE2-F335-49DE-8D04-DA1FAD4C0BBE}" destId="{5D2CD648-9C80-484A-A80A-36F7E363B73E}" srcOrd="1" destOrd="0" presId="urn:microsoft.com/office/officeart/2005/8/layout/balance1"/>
    <dgm:cxn modelId="{477CAED4-270C-4C4C-8127-13B36D4BBD52}" type="presParOf" srcId="{9BA8BA4D-D424-4179-9474-8ED9A88330FE}" destId="{35FF046B-81FE-40D0-AF47-DC864FF3CB9C}" srcOrd="2" destOrd="0" presId="urn:microsoft.com/office/officeart/2005/8/layout/balance1"/>
    <dgm:cxn modelId="{B8BFCAA5-107C-42DB-99F7-F87A2A6B0FB6}" type="presParOf" srcId="{35FF046B-81FE-40D0-AF47-DC864FF3CB9C}" destId="{5B0E53D0-21C5-4758-AE5A-A42CD4836D3F}" srcOrd="0" destOrd="0" presId="urn:microsoft.com/office/officeart/2005/8/layout/balance1"/>
    <dgm:cxn modelId="{BFB41674-DF74-4845-B60A-37BD1A1A4F1F}" type="presParOf" srcId="{35FF046B-81FE-40D0-AF47-DC864FF3CB9C}" destId="{9620C3AB-B5BE-4E57-BD8F-7B9A16FDD42C}" srcOrd="1" destOrd="0" presId="urn:microsoft.com/office/officeart/2005/8/layout/balance1"/>
    <dgm:cxn modelId="{11EB4EC7-6259-4837-B7CF-E14CEE5BA1A5}" type="presParOf" srcId="{35FF046B-81FE-40D0-AF47-DC864FF3CB9C}" destId="{68C100DF-44EC-41CB-9E4D-6B4566469420}" srcOrd="2" destOrd="0" presId="urn:microsoft.com/office/officeart/2005/8/layout/balance1"/>
    <dgm:cxn modelId="{5DE84C5F-F160-482F-AFE0-27C5BB1B04D4}" type="presParOf" srcId="{35FF046B-81FE-40D0-AF47-DC864FF3CB9C}" destId="{9D6E251B-A653-4C60-9F10-EA076F3BFE8F}" srcOrd="3" destOrd="0" presId="urn:microsoft.com/office/officeart/2005/8/layout/balance1"/>
    <dgm:cxn modelId="{2883FE6F-5C65-44E2-8880-B123B30D217E}" type="presParOf" srcId="{35FF046B-81FE-40D0-AF47-DC864FF3CB9C}" destId="{051DACD8-4BDB-4A7A-A4DC-3ECB8CED7E3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C14F7-0CD3-4FB8-A010-1701F0A6BF19}">
      <dsp:nvSpPr>
        <dsp:cNvPr id="0" name=""/>
        <dsp:cNvSpPr/>
      </dsp:nvSpPr>
      <dsp:spPr>
        <a:xfrm>
          <a:off x="900" y="671260"/>
          <a:ext cx="5132198" cy="12830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4400" kern="1200" dirty="0"/>
            <a:t>Supply Chain</a:t>
          </a:r>
          <a:endParaRPr lang="zh-HK" altLang="en-US" sz="4400" kern="1200" dirty="0"/>
        </a:p>
      </dsp:txBody>
      <dsp:txXfrm>
        <a:off x="38479" y="708839"/>
        <a:ext cx="5057040" cy="1207891"/>
      </dsp:txXfrm>
    </dsp:sp>
    <dsp:sp modelId="{FF895B6D-9072-4776-BEE9-B596AA6A5AAC}">
      <dsp:nvSpPr>
        <dsp:cNvPr id="0" name=""/>
        <dsp:cNvSpPr/>
      </dsp:nvSpPr>
      <dsp:spPr>
        <a:xfrm rot="5400000">
          <a:off x="2454732" y="2066577"/>
          <a:ext cx="224533" cy="2245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C4770-84EF-46B6-94A2-236E92C62E50}">
      <dsp:nvSpPr>
        <dsp:cNvPr id="0" name=""/>
        <dsp:cNvSpPr/>
      </dsp:nvSpPr>
      <dsp:spPr>
        <a:xfrm>
          <a:off x="900" y="2403377"/>
          <a:ext cx="5132198" cy="12830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3600" kern="1200" dirty="0"/>
            <a:t>Supply Chain Uncertainty </a:t>
          </a:r>
          <a:endParaRPr lang="zh-HK" altLang="en-US" sz="3600" kern="1200" dirty="0"/>
        </a:p>
      </dsp:txBody>
      <dsp:txXfrm>
        <a:off x="38479" y="2440956"/>
        <a:ext cx="5057040" cy="1207891"/>
      </dsp:txXfrm>
    </dsp:sp>
    <dsp:sp modelId="{90417B18-07A8-4DED-8FE9-D35CE31B0167}">
      <dsp:nvSpPr>
        <dsp:cNvPr id="0" name=""/>
        <dsp:cNvSpPr/>
      </dsp:nvSpPr>
      <dsp:spPr>
        <a:xfrm>
          <a:off x="5832669" y="677565"/>
          <a:ext cx="5132198" cy="128304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4400" kern="1200" dirty="0"/>
            <a:t>Global Trade</a:t>
          </a:r>
          <a:endParaRPr lang="zh-HK" altLang="en-US" sz="4400" kern="1200" dirty="0"/>
        </a:p>
      </dsp:txBody>
      <dsp:txXfrm>
        <a:off x="5870248" y="715144"/>
        <a:ext cx="5057040" cy="1207891"/>
      </dsp:txXfrm>
    </dsp:sp>
    <dsp:sp modelId="{A8260D83-07B7-4314-B4C4-8CB191ED5C19}">
      <dsp:nvSpPr>
        <dsp:cNvPr id="0" name=""/>
        <dsp:cNvSpPr/>
      </dsp:nvSpPr>
      <dsp:spPr>
        <a:xfrm rot="5362278">
          <a:off x="8297540" y="2069729"/>
          <a:ext cx="221394" cy="2245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ED6D9-18FE-4CFC-A3AB-0488C621D017}">
      <dsp:nvSpPr>
        <dsp:cNvPr id="0" name=""/>
        <dsp:cNvSpPr/>
      </dsp:nvSpPr>
      <dsp:spPr>
        <a:xfrm>
          <a:off x="5851606" y="2403377"/>
          <a:ext cx="5132198" cy="12830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3600" kern="1200" dirty="0"/>
            <a:t>Least Developed Economy</a:t>
          </a:r>
          <a:endParaRPr lang="zh-HK" altLang="en-US" sz="3600" kern="1200" dirty="0"/>
        </a:p>
      </dsp:txBody>
      <dsp:txXfrm>
        <a:off x="5889185" y="2440956"/>
        <a:ext cx="5057040" cy="1207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3B5-9F1D-4377-9971-BF9303531DB3}">
      <dsp:nvSpPr>
        <dsp:cNvPr id="0" name=""/>
        <dsp:cNvSpPr/>
      </dsp:nvSpPr>
      <dsp:spPr>
        <a:xfrm>
          <a:off x="0" y="1121857"/>
          <a:ext cx="1924611" cy="428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000" kern="1200" dirty="0"/>
            <a:t>John Dunning</a:t>
          </a:r>
          <a:endParaRPr lang="zh-HK" altLang="en-US" sz="2000" kern="1200" dirty="0"/>
        </a:p>
      </dsp:txBody>
      <dsp:txXfrm>
        <a:off x="12556" y="1134413"/>
        <a:ext cx="1899499" cy="403570"/>
      </dsp:txXfrm>
    </dsp:sp>
    <dsp:sp modelId="{5D2CD648-9C80-484A-A80A-36F7E363B73E}">
      <dsp:nvSpPr>
        <dsp:cNvPr id="0" name=""/>
        <dsp:cNvSpPr/>
      </dsp:nvSpPr>
      <dsp:spPr>
        <a:xfrm>
          <a:off x="8622005" y="1061483"/>
          <a:ext cx="2189055" cy="5140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000" kern="1200" dirty="0"/>
            <a:t>Christine Lagarde</a:t>
          </a:r>
          <a:endParaRPr lang="zh-HK" altLang="en-US" sz="2000" kern="1200" dirty="0"/>
        </a:p>
      </dsp:txBody>
      <dsp:txXfrm>
        <a:off x="8637061" y="1076539"/>
        <a:ext cx="2158943" cy="483928"/>
      </dsp:txXfrm>
    </dsp:sp>
    <dsp:sp modelId="{9620C3AB-B5BE-4E57-BD8F-7B9A16FDD42C}">
      <dsp:nvSpPr>
        <dsp:cNvPr id="0" name=""/>
        <dsp:cNvSpPr/>
      </dsp:nvSpPr>
      <dsp:spPr>
        <a:xfrm>
          <a:off x="5205742" y="3921015"/>
          <a:ext cx="691943" cy="691943"/>
        </a:xfrm>
        <a:prstGeom prst="triangle">
          <a:avLst/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100DF-44EC-41CB-9E4D-6B4566469420}">
      <dsp:nvSpPr>
        <dsp:cNvPr id="0" name=""/>
        <dsp:cNvSpPr/>
      </dsp:nvSpPr>
      <dsp:spPr>
        <a:xfrm>
          <a:off x="273704" y="3714163"/>
          <a:ext cx="10556018" cy="114784"/>
        </a:xfrm>
        <a:prstGeom prst="rect">
          <a:avLst/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E251B-A653-4C60-9F10-EA076F3BFE8F}">
      <dsp:nvSpPr>
        <dsp:cNvPr id="0" name=""/>
        <dsp:cNvSpPr/>
      </dsp:nvSpPr>
      <dsp:spPr>
        <a:xfrm>
          <a:off x="769907" y="2116311"/>
          <a:ext cx="3378224" cy="146043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3200" kern="1200" dirty="0"/>
            <a:t>Remove location disadvantage</a:t>
          </a:r>
          <a:endParaRPr lang="zh-HK" altLang="en-US" sz="3200" kern="1200" dirty="0"/>
        </a:p>
      </dsp:txBody>
      <dsp:txXfrm>
        <a:off x="841200" y="2187604"/>
        <a:ext cx="3235638" cy="1317848"/>
      </dsp:txXfrm>
    </dsp:sp>
    <dsp:sp modelId="{051DACD8-4BDB-4A7A-A4DC-3ECB8CED7E35}">
      <dsp:nvSpPr>
        <dsp:cNvPr id="0" name=""/>
        <dsp:cNvSpPr/>
      </dsp:nvSpPr>
      <dsp:spPr>
        <a:xfrm>
          <a:off x="6730623" y="2055721"/>
          <a:ext cx="3539774" cy="149072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3100" kern="1200" dirty="0"/>
            <a:t>Reduce infrastructure</a:t>
          </a:r>
          <a:endParaRPr lang="zh-HK" altLang="en-US" sz="3100" kern="1200" dirty="0"/>
        </a:p>
      </dsp:txBody>
      <dsp:txXfrm>
        <a:off x="6803394" y="2128492"/>
        <a:ext cx="3394232" cy="134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95217" y="1"/>
            <a:ext cx="3056414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C2112-CC77-4810-9B41-28BC68092726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09F3-4789-4252-B209-B83451EDEB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09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800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474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725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311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538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335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886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781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409F3-4789-4252-B209-B83451EDEBAE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342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962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732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489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01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31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166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41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50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32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850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963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0542-82F7-4515-8585-6DF5C8C716DD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C462-05BC-428E-B889-555FB8DA71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085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6562048" y="2165031"/>
            <a:ext cx="5339168" cy="3128048"/>
          </a:xfrm>
        </p:spPr>
        <p:txBody>
          <a:bodyPr anchor="b">
            <a:normAutofit/>
          </a:bodyPr>
          <a:lstStyle/>
          <a:p>
            <a:pPr lvl="0" algn="l"/>
            <a:r>
              <a:rPr lang="en-US" sz="4000" dirty="0">
                <a:solidFill>
                  <a:srgbClr val="000000"/>
                </a:solidFill>
              </a:rPr>
              <a:t>Frank Y. C. Leung</a:t>
            </a:r>
          </a:p>
          <a:p>
            <a:pPr lvl="0" algn="l"/>
            <a:r>
              <a:rPr lang="en-US" sz="4000" dirty="0">
                <a:solidFill>
                  <a:srgbClr val="000000"/>
                </a:solidFill>
              </a:rPr>
              <a:t>Macau P</a:t>
            </a:r>
            <a:r>
              <a:rPr lang="en-US" altLang="zh-TW" sz="4000" dirty="0">
                <a:solidFill>
                  <a:srgbClr val="000000"/>
                </a:solidFill>
              </a:rPr>
              <a:t>. R.</a:t>
            </a:r>
          </a:p>
          <a:p>
            <a:pPr lvl="0" algn="l"/>
            <a:r>
              <a:rPr lang="en-US" sz="4000" dirty="0">
                <a:solidFill>
                  <a:srgbClr val="000000"/>
                </a:solidFill>
              </a:rPr>
              <a:t>Family Business Owner</a:t>
            </a:r>
          </a:p>
          <a:p>
            <a:pPr lvl="0" algn="l"/>
            <a:r>
              <a:rPr lang="en-US" sz="4000" dirty="0">
                <a:solidFill>
                  <a:srgbClr val="000000"/>
                </a:solidFill>
              </a:rPr>
              <a:t>Logistic Engineer (HKIE)</a:t>
            </a: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801D620-89B2-48CF-BCF7-78DBF288DF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106" r="2449" b="3"/>
          <a:stretch/>
        </p:blipFill>
        <p:spPr>
          <a:xfrm>
            <a:off x="2705" y="760562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文字版面配置區 4"/>
          <p:cNvSpPr txBox="1"/>
          <p:nvPr/>
        </p:nvSpPr>
        <p:spPr>
          <a:xfrm>
            <a:off x="9350407" y="6196295"/>
            <a:ext cx="2119542" cy="4083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ea typeface="新細明體" pitchFamily="18"/>
              </a:rPr>
              <a:t>December 2019</a:t>
            </a: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2935092" y="1041250"/>
            <a:ext cx="9102128" cy="673249"/>
          </a:xfrm>
        </p:spPr>
        <p:txBody>
          <a:bodyPr anchor="t">
            <a:normAutofit/>
          </a:bodyPr>
          <a:lstStyle/>
          <a:p>
            <a:pPr algn="l"/>
            <a:r>
              <a:rPr lang="en-US" sz="4100" b="1" dirty="0">
                <a:solidFill>
                  <a:srgbClr val="000000"/>
                </a:solidFill>
                <a:latin typeface="+mn-lt"/>
              </a:rPr>
              <a:t>SME Forum - </a:t>
            </a:r>
            <a:r>
              <a:rPr lang="en-US" altLang="zh-HK" sz="4100" i="1" dirty="0">
                <a:solidFill>
                  <a:srgbClr val="000000"/>
                </a:solidFill>
                <a:latin typeface="+mn-lt"/>
              </a:rPr>
              <a:t>Supply Chain &amp; Global Trade</a:t>
            </a:r>
            <a:endParaRPr lang="en-US" sz="4100" b="1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325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58FE2-F0DA-45B3-8B11-E3641171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013" y="229393"/>
            <a:ext cx="7393783" cy="2028031"/>
          </a:xfrm>
        </p:spPr>
        <p:txBody>
          <a:bodyPr/>
          <a:lstStyle/>
          <a:p>
            <a:r>
              <a:rPr lang="en-US" altLang="zh-HK" dirty="0"/>
              <a:t>OLI Theory- </a:t>
            </a:r>
            <a:br>
              <a:rPr lang="en-US" altLang="zh-HK" dirty="0"/>
            </a:br>
            <a:r>
              <a:rPr lang="en-US" altLang="zh-HK" dirty="0"/>
              <a:t>Location Disadvantage</a:t>
            </a:r>
            <a:endParaRPr lang="zh-HK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FC1BCE-27FC-4E2B-A8AD-F788A9102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4931" y="2643187"/>
            <a:ext cx="6429375" cy="3611489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altLang="zh-HK" sz="3600" dirty="0"/>
              <a:t>Lack of component &amp; material supply</a:t>
            </a:r>
          </a:p>
          <a:p>
            <a:pPr marL="342900" indent="-342900">
              <a:buAutoNum type="arabicPeriod"/>
            </a:pPr>
            <a:r>
              <a:rPr lang="en-US" altLang="zh-HK" sz="3600" dirty="0"/>
              <a:t>Poor infrastructure</a:t>
            </a:r>
          </a:p>
          <a:p>
            <a:pPr marL="342900" indent="-342900">
              <a:buAutoNum type="arabicPeriod"/>
            </a:pPr>
            <a:r>
              <a:rPr lang="en-US" altLang="zh-HK" sz="3600" dirty="0"/>
              <a:t>Transportation</a:t>
            </a:r>
          </a:p>
          <a:p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67762EF-4999-4026-B3EC-71F75709DE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198" y="571500"/>
            <a:ext cx="424218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9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4275FA-ACD9-4C63-9E69-2D164A1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5056"/>
          </a:xfrm>
        </p:spPr>
        <p:txBody>
          <a:bodyPr/>
          <a:lstStyle/>
          <a:p>
            <a:r>
              <a:rPr lang="en-US" altLang="zh-HK" dirty="0">
                <a:latin typeface="+mn-lt"/>
              </a:rPr>
              <a:t>Christine Lagarde</a:t>
            </a:r>
            <a:endParaRPr lang="zh-HK" altLang="en-US" dirty="0">
              <a:latin typeface="+mn-lt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0A68191-077D-4FC9-B570-6C3BF3B5B5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82" y="1350169"/>
            <a:ext cx="6392584" cy="5204746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EE62A5-EB8F-4FB2-B767-DF9285CE8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9450" y="1825625"/>
            <a:ext cx="4700588" cy="4351338"/>
          </a:xfrm>
        </p:spPr>
        <p:txBody>
          <a:bodyPr/>
          <a:lstStyle/>
          <a:p>
            <a:r>
              <a:rPr lang="en-US" altLang="zh-HK" sz="3600" dirty="0"/>
              <a:t>President of European Central  Bank </a:t>
            </a:r>
          </a:p>
          <a:p>
            <a:endParaRPr lang="en-US" altLang="zh-HK" sz="3600" dirty="0"/>
          </a:p>
          <a:p>
            <a:r>
              <a:rPr lang="en-US" altLang="zh-HK" sz="3600" dirty="0"/>
              <a:t>Former Managing Director of IMF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0736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553DA7-D12F-4EBD-A40F-2FAD16E0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26" y="203664"/>
            <a:ext cx="10515600" cy="1118618"/>
          </a:xfrm>
        </p:spPr>
        <p:txBody>
          <a:bodyPr>
            <a:normAutofit fontScale="90000"/>
          </a:bodyPr>
          <a:lstStyle/>
          <a:p>
            <a:r>
              <a:rPr lang="en-US" altLang="zh-HK" dirty="0">
                <a:latin typeface="+mn-lt"/>
              </a:rPr>
              <a:t>Dec 2017, Managing Director of (IMF), Christine Lagarde visit Ethiopia and comment…… </a:t>
            </a:r>
            <a:endParaRPr lang="zh-HK" altLang="en-US" dirty="0">
              <a:latin typeface="+mn-lt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19DA415-C4D7-4D7E-B180-5ED51ACCC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217" y="1923391"/>
            <a:ext cx="4170707" cy="3127879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F3B98A-34D1-4204-B688-8B270EE6A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8620" y="2081048"/>
            <a:ext cx="7585733" cy="4573288"/>
          </a:xfrm>
        </p:spPr>
        <p:txBody>
          <a:bodyPr>
            <a:noAutofit/>
          </a:bodyPr>
          <a:lstStyle/>
          <a:p>
            <a:r>
              <a:rPr lang="en-US" altLang="zh-HK" sz="3600" dirty="0"/>
              <a:t>“important to reduce the burden on the public sector to provide infrastructure services.”</a:t>
            </a:r>
            <a:endParaRPr lang="zh-HK" altLang="en-US" sz="3600" dirty="0"/>
          </a:p>
          <a:p>
            <a:r>
              <a:rPr lang="en-US" altLang="zh-HK" sz="3600" dirty="0"/>
              <a:t>“overemphasis on infrastructure investments without substantial  increases in the in the production of basic goods and services to deal with supply-side constraints”</a:t>
            </a:r>
          </a:p>
        </p:txBody>
      </p:sp>
    </p:spTree>
    <p:extLst>
      <p:ext uri="{BB962C8B-B14F-4D97-AF65-F5344CB8AC3E}">
        <p14:creationId xmlns:p14="http://schemas.microsoft.com/office/powerpoint/2010/main" val="114449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F39CF-9E7A-45B6-8E39-54D50337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+mn-lt"/>
              </a:rPr>
              <a:t>Supply Chain</a:t>
            </a:r>
            <a:endParaRPr lang="zh-HK" altLang="en-US" dirty="0">
              <a:latin typeface="+mn-lt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512B90F-196F-4348-A15B-9887A2F19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662555"/>
              </p:ext>
            </p:extLst>
          </p:nvPr>
        </p:nvGraphicFramePr>
        <p:xfrm>
          <a:off x="590939" y="1879916"/>
          <a:ext cx="11103428" cy="461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FD10A6DD-DF72-4EE6-ABEA-13F22E996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941" y="1607944"/>
            <a:ext cx="1603387" cy="216426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7A17343-0431-402C-9BD5-550F637B8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132" y="1818465"/>
            <a:ext cx="2188864" cy="19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4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BDDB5-33E4-460D-B02B-19228F4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+mn-lt"/>
              </a:rPr>
              <a:t>Where is Ethiopia</a:t>
            </a:r>
            <a:endParaRPr lang="zh-HK" altLang="en-US" dirty="0">
              <a:latin typeface="+mn-lt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4B24651-5579-465A-8039-8996F96950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0143" y="1534143"/>
            <a:ext cx="5326371" cy="5132583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47FBAA5-9B00-4494-9388-4AFCA756EC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6720" y="1513855"/>
            <a:ext cx="5125137" cy="51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20685" y="660398"/>
            <a:ext cx="7946573" cy="2859315"/>
          </a:xfrm>
        </p:spPr>
        <p:txBody>
          <a:bodyPr>
            <a:normAutofit/>
          </a:bodyPr>
          <a:lstStyle/>
          <a:p>
            <a:r>
              <a:rPr lang="en-US" altLang="zh-HK" sz="4000" dirty="0">
                <a:latin typeface="+mn-lt"/>
              </a:rPr>
              <a:t>Remove Supply Chain uncertainty in the Least Developed Country</a:t>
            </a:r>
            <a:endParaRPr lang="zh-HK" altLang="en-US" sz="4000" dirty="0"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5143" y="4341429"/>
            <a:ext cx="9144000" cy="646531"/>
          </a:xfrm>
        </p:spPr>
        <p:txBody>
          <a:bodyPr>
            <a:normAutofit lnSpcReduction="10000"/>
          </a:bodyPr>
          <a:lstStyle/>
          <a:p>
            <a:r>
              <a:rPr lang="en-US" altLang="zh-HK" sz="4400" dirty="0"/>
              <a:t>Thank you 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2284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3D3909-2900-4E5C-A72C-9D654817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HK" b="1" dirty="0"/>
              <a:t>Supply Chain &amp; Global Trade</a:t>
            </a:r>
            <a:endParaRPr lang="zh-HK" altLang="en-US" b="1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19B6621-2932-433C-BC4F-51BB323B1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902905"/>
              </p:ext>
            </p:extLst>
          </p:nvPr>
        </p:nvGraphicFramePr>
        <p:xfrm>
          <a:off x="603647" y="1821656"/>
          <a:ext cx="10984706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792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1E19B-14F0-4F45-BADD-370FDF16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HK" sz="4800" dirty="0">
                <a:latin typeface="+mn-lt"/>
              </a:rPr>
              <a:t>Classification </a:t>
            </a:r>
            <a:endParaRPr lang="zh-HK" altLang="en-US" sz="4800" dirty="0">
              <a:latin typeface="+mn-lt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A2FD100C-9BCC-4A6D-BA3B-8BCB9822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091"/>
            <a:ext cx="10515600" cy="3950872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/>
              <a:t>1. </a:t>
            </a:r>
            <a:r>
              <a:rPr lang="en-US" altLang="zh-HK" sz="3600" dirty="0"/>
              <a:t>Developed </a:t>
            </a:r>
            <a:r>
              <a:rPr lang="en-US" altLang="zh-TW" sz="3600" dirty="0"/>
              <a:t>Economy.  </a:t>
            </a:r>
            <a:r>
              <a:rPr lang="en-US" altLang="zh-HK" sz="3600" dirty="0"/>
              <a:t>USA, Japan, EU</a:t>
            </a:r>
          </a:p>
          <a:p>
            <a:pPr algn="l"/>
            <a:endParaRPr lang="en-US" altLang="zh-HK" sz="3600" dirty="0"/>
          </a:p>
          <a:p>
            <a:r>
              <a:rPr lang="en-US" altLang="zh-HK" sz="3600" dirty="0"/>
              <a:t>2. Developing </a:t>
            </a:r>
            <a:r>
              <a:rPr lang="en-US" altLang="zh-TW" sz="3600" dirty="0"/>
              <a:t>Economy. </a:t>
            </a:r>
            <a:r>
              <a:rPr lang="en-US" altLang="zh-HK" sz="3600" dirty="0"/>
              <a:t>China, India, Vietnam</a:t>
            </a:r>
          </a:p>
          <a:p>
            <a:endParaRPr lang="en-US" altLang="zh-HK" sz="3600" dirty="0"/>
          </a:p>
          <a:p>
            <a:r>
              <a:rPr lang="en-US" altLang="zh-HK" sz="3600" dirty="0"/>
              <a:t>3. Least-developed </a:t>
            </a:r>
            <a:r>
              <a:rPr lang="en-US" altLang="zh-TW" sz="3600" dirty="0"/>
              <a:t>Economy. </a:t>
            </a:r>
            <a:r>
              <a:rPr lang="en-US" altLang="zh-HK" sz="3600" dirty="0"/>
              <a:t>Djibouti, Ethiopia, Sudan</a:t>
            </a:r>
          </a:p>
        </p:txBody>
      </p:sp>
    </p:spTree>
    <p:extLst>
      <p:ext uri="{BB962C8B-B14F-4D97-AF65-F5344CB8AC3E}">
        <p14:creationId xmlns:p14="http://schemas.microsoft.com/office/powerpoint/2010/main" val="417955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810CCE-44B7-4D90-BDEC-584BC778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73" y="737191"/>
            <a:ext cx="10417852" cy="1224039"/>
          </a:xfrm>
        </p:spPr>
        <p:txBody>
          <a:bodyPr>
            <a:normAutofit/>
          </a:bodyPr>
          <a:lstStyle/>
          <a:p>
            <a:pPr algn="ctr"/>
            <a:r>
              <a:rPr lang="en-US" altLang="zh-HK" dirty="0">
                <a:solidFill>
                  <a:srgbClr val="000000"/>
                </a:solidFill>
                <a:latin typeface="+mn-lt"/>
              </a:rPr>
              <a:t>Why - Least Developed Economy</a:t>
            </a:r>
            <a:endParaRPr lang="zh-HK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94A885-FCA0-4364-B240-2E53F7C2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95" y="2853537"/>
            <a:ext cx="8211207" cy="2286022"/>
          </a:xfrm>
        </p:spPr>
        <p:txBody>
          <a:bodyPr>
            <a:normAutofit/>
          </a:bodyPr>
          <a:lstStyle/>
          <a:p>
            <a:r>
              <a:rPr lang="en-US" altLang="zh-HK" sz="3600" dirty="0"/>
              <a:t>Problem</a:t>
            </a:r>
          </a:p>
          <a:p>
            <a:endParaRPr lang="en-US" altLang="zh-HK" sz="3600" dirty="0"/>
          </a:p>
          <a:p>
            <a:r>
              <a:rPr lang="en-US" altLang="zh-HK" sz="3600" dirty="0"/>
              <a:t>My experience</a:t>
            </a:r>
          </a:p>
          <a:p>
            <a:endParaRPr lang="en-US" altLang="zh-HK" sz="3600" dirty="0"/>
          </a:p>
        </p:txBody>
      </p:sp>
    </p:spTree>
    <p:extLst>
      <p:ext uri="{BB962C8B-B14F-4D97-AF65-F5344CB8AC3E}">
        <p14:creationId xmlns:p14="http://schemas.microsoft.com/office/powerpoint/2010/main" val="208982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98B5B-7220-4189-8197-7C1198DA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Global Trade of goods and services, (Export), 2009-2018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13BD67C-2797-48D4-A53E-87E411314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747091"/>
              </p:ext>
            </p:extLst>
          </p:nvPr>
        </p:nvGraphicFramePr>
        <p:xfrm>
          <a:off x="232117" y="1690688"/>
          <a:ext cx="11704323" cy="462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541936433"/>
                    </a:ext>
                  </a:extLst>
                </a:gridCol>
                <a:gridCol w="1211149">
                  <a:extLst>
                    <a:ext uri="{9D8B030D-6E8A-4147-A177-3AD203B41FA5}">
                      <a16:colId xmlns:a16="http://schemas.microsoft.com/office/drawing/2014/main" val="2397065450"/>
                    </a:ext>
                  </a:extLst>
                </a:gridCol>
                <a:gridCol w="775334">
                  <a:extLst>
                    <a:ext uri="{9D8B030D-6E8A-4147-A177-3AD203B41FA5}">
                      <a16:colId xmlns:a16="http://schemas.microsoft.com/office/drawing/2014/main" val="1119814247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1046948303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3994537448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2090105394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3641182516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489022806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4132465773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3498577118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3815348795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683285095"/>
                    </a:ext>
                  </a:extLst>
                </a:gridCol>
              </a:tblGrid>
              <a:tr h="11281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ECONOMY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Countries &amp; Regions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 dirty="0">
                          <a:effectLst/>
                        </a:rPr>
                        <a:t>2009</a:t>
                      </a:r>
                      <a:endParaRPr lang="en-US" altLang="zh-HK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>
                          <a:effectLst/>
                        </a:rPr>
                        <a:t>2010</a:t>
                      </a:r>
                      <a:endParaRPr lang="en-US" altLang="zh-HK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 dirty="0">
                          <a:effectLst/>
                        </a:rPr>
                        <a:t>2011</a:t>
                      </a:r>
                      <a:endParaRPr lang="en-US" altLang="zh-HK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>
                          <a:effectLst/>
                        </a:rPr>
                        <a:t>2012</a:t>
                      </a:r>
                      <a:endParaRPr lang="en-US" altLang="zh-HK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>
                          <a:effectLst/>
                        </a:rPr>
                        <a:t>2013</a:t>
                      </a:r>
                      <a:endParaRPr lang="en-US" altLang="zh-HK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>
                          <a:effectLst/>
                        </a:rPr>
                        <a:t>2014</a:t>
                      </a:r>
                      <a:endParaRPr lang="en-US" altLang="zh-HK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>
                          <a:effectLst/>
                        </a:rPr>
                        <a:t>2015</a:t>
                      </a:r>
                      <a:endParaRPr lang="en-US" altLang="zh-HK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>
                          <a:effectLst/>
                        </a:rPr>
                        <a:t>2016</a:t>
                      </a:r>
                      <a:endParaRPr lang="en-US" altLang="zh-HK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>
                          <a:effectLst/>
                        </a:rPr>
                        <a:t>2017</a:t>
                      </a:r>
                      <a:endParaRPr lang="en-US" altLang="zh-HK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HK" sz="2400" u="none" strike="noStrike">
                          <a:effectLst/>
                        </a:rPr>
                        <a:t>2018</a:t>
                      </a:r>
                      <a:endParaRPr lang="en-US" altLang="zh-HK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20782681"/>
                  </a:ext>
                </a:extLst>
              </a:tr>
              <a:tr h="66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World                     </a:t>
                      </a:r>
                      <a:endParaRPr lang="en-US" sz="2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232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HK" altLang="en-US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14745185"/>
                  </a:ext>
                </a:extLst>
              </a:tr>
              <a:tr h="747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Developed economies   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43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60%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57%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55%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54%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54%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55%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56%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57%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56%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55%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77455367"/>
                  </a:ext>
                </a:extLst>
              </a:tr>
              <a:tr h="747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Developing economies  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142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40%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42%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44%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45%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45%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44%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44%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42%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43%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>
                          <a:effectLst/>
                        </a:rPr>
                        <a:t>44%</a:t>
                      </a:r>
                      <a:endParaRPr lang="en-US" altLang="zh-HK" sz="2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08604879"/>
                  </a:ext>
                </a:extLst>
              </a:tr>
              <a:tr h="66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LDCs economies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effectLst/>
                        </a:rPr>
                        <a:t>47</a:t>
                      </a:r>
                      <a:endParaRPr lang="en-US" altLang="zh-HK" sz="2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HK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&gt;1%</a:t>
                      </a:r>
                      <a:endParaRPr lang="en-US" altLang="zh-HK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15228056"/>
                  </a:ext>
                </a:extLst>
              </a:tr>
              <a:tr h="666411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u="none" strike="noStrike" dirty="0">
                          <a:effectLst/>
                        </a:rPr>
                        <a:t>Sources from: https://unctadstat.unctad.org/wds/ReportFolders/reportFolders.aspx</a:t>
                      </a:r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HK" altLang="en-US" sz="2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7470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77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i="1" dirty="0"/>
              <a:t>The 2015 APEC Economic Leaders’ Declaration</a:t>
            </a:r>
            <a:endParaRPr lang="en-US" dirty="0"/>
          </a:p>
        </p:txBody>
      </p:sp>
      <p:pic>
        <p:nvPicPr>
          <p:cNvPr id="4" name="Picture 2" descr="http://www.apec.org/~/media/Images/LeadersDeclarations/2015/1119_aelmgroup.jpg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6532" y="1459302"/>
            <a:ext cx="8918549" cy="5150639"/>
          </a:xfrm>
        </p:spPr>
      </p:pic>
      <p:sp>
        <p:nvSpPr>
          <p:cNvPr id="3" name="內容版面配置區 3"/>
          <p:cNvSpPr txBox="1">
            <a:spLocks noGrp="1"/>
          </p:cNvSpPr>
          <p:nvPr>
            <p:ph idx="1"/>
          </p:nvPr>
        </p:nvSpPr>
        <p:spPr>
          <a:xfrm>
            <a:off x="4610886" y="1690688"/>
            <a:ext cx="7374582" cy="140295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altLang="zh-HK" sz="3600" dirty="0"/>
              <a:t>They </a:t>
            </a:r>
            <a:r>
              <a:rPr lang="en-US" altLang="zh-HK" sz="3600" b="1" dirty="0">
                <a:solidFill>
                  <a:srgbClr val="7030A0"/>
                </a:solidFill>
              </a:rPr>
              <a:t>made a call</a:t>
            </a:r>
            <a:r>
              <a:rPr lang="en-US" altLang="zh-HK" sz="3600" dirty="0"/>
              <a:t> to improve the economics development for the</a:t>
            </a:r>
            <a:r>
              <a:rPr lang="en-US" altLang="zh-HK" sz="3600" dirty="0">
                <a:solidFill>
                  <a:srgbClr val="7030A0"/>
                </a:solidFill>
              </a:rPr>
              <a:t> </a:t>
            </a:r>
            <a:r>
              <a:rPr lang="en-US" altLang="zh-HK" sz="3600" b="1" dirty="0">
                <a:solidFill>
                  <a:srgbClr val="7030A0"/>
                </a:solidFill>
              </a:rPr>
              <a:t>least developed countries</a:t>
            </a:r>
          </a:p>
        </p:txBody>
      </p:sp>
    </p:spTree>
    <p:extLst>
      <p:ext uri="{BB962C8B-B14F-4D97-AF65-F5344CB8AC3E}">
        <p14:creationId xmlns:p14="http://schemas.microsoft.com/office/powerpoint/2010/main" val="237217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594"/>
            <a:ext cx="11143469" cy="64138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768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268" y="194154"/>
            <a:ext cx="10882532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>
                <a:latin typeface="+mn-lt"/>
              </a:rPr>
              <a:t>Report on Large and Medium Scale Manufacturing and Electricity Industries Survey in 2016 </a:t>
            </a:r>
            <a:endParaRPr lang="en-US" dirty="0">
              <a:latin typeface="+mn-lt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944" y="1945020"/>
            <a:ext cx="7306792" cy="4718826"/>
          </a:xfrm>
        </p:spPr>
        <p:txBody>
          <a:bodyPr>
            <a:normAutofit/>
          </a:bodyPr>
          <a:lstStyle/>
          <a:p>
            <a:r>
              <a:rPr lang="en-US" altLang="zh-HK" sz="3600" dirty="0"/>
              <a:t>Top 3 major problems facing by companies in Ethiopia</a:t>
            </a:r>
          </a:p>
          <a:p>
            <a:endParaRPr lang="en-US" altLang="zh-HK" sz="3600" dirty="0"/>
          </a:p>
          <a:p>
            <a:r>
              <a:rPr lang="en-US" altLang="zh-HK" sz="3600" dirty="0"/>
              <a:t>1. Shortage of supply of Raw Materials</a:t>
            </a:r>
          </a:p>
          <a:p>
            <a:r>
              <a:rPr lang="en-US" altLang="zh-HK" sz="3600" dirty="0"/>
              <a:t>2. Shortage of Spare </a:t>
            </a:r>
            <a:r>
              <a:rPr lang="en-US" altLang="zh-TW" sz="3600" dirty="0"/>
              <a:t>P</a:t>
            </a:r>
            <a:r>
              <a:rPr lang="en-US" altLang="zh-HK" sz="3600" dirty="0"/>
              <a:t>arts</a:t>
            </a:r>
          </a:p>
          <a:p>
            <a:r>
              <a:rPr lang="en-US" altLang="zh-HK" sz="3600" dirty="0"/>
              <a:t>3. Getting Market / Customers</a:t>
            </a:r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6509" y="1820661"/>
            <a:ext cx="5227491" cy="4625604"/>
          </a:xfrm>
        </p:spPr>
      </p:pic>
    </p:spTree>
    <p:extLst>
      <p:ext uri="{BB962C8B-B14F-4D97-AF65-F5344CB8AC3E}">
        <p14:creationId xmlns:p14="http://schemas.microsoft.com/office/powerpoint/2010/main" val="83763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39A66-E820-4145-9189-468658D0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9" y="688975"/>
            <a:ext cx="4953001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altLang="zh-HK" dirty="0">
                <a:latin typeface="+mn-lt"/>
              </a:rPr>
            </a:br>
            <a:r>
              <a:rPr lang="en-US" altLang="zh-HK" dirty="0">
                <a:latin typeface="+mn-lt"/>
              </a:rPr>
              <a:t>Poor Infrastructure </a:t>
            </a:r>
            <a:br>
              <a:rPr lang="en-US" altLang="zh-HK" dirty="0">
                <a:latin typeface="+mn-lt"/>
              </a:rPr>
            </a:br>
            <a:r>
              <a:rPr lang="en-US" altLang="zh-HK" dirty="0">
                <a:latin typeface="+mn-lt"/>
              </a:rPr>
              <a:t>Poor transportation </a:t>
            </a:r>
            <a:br>
              <a:rPr lang="zh-HK" altLang="en-US" dirty="0"/>
            </a:br>
            <a:endParaRPr lang="zh-HK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724C03-7794-404D-9B57-4250B54B3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272" y="2797540"/>
            <a:ext cx="4588029" cy="337942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zh-HK" sz="3600" dirty="0"/>
              <a:t>1. Shortage of supply of Raw Materials</a:t>
            </a:r>
          </a:p>
          <a:p>
            <a:r>
              <a:rPr lang="en-US" altLang="zh-HK" sz="3600" dirty="0"/>
              <a:t>2. Shortage of Spare </a:t>
            </a:r>
            <a:r>
              <a:rPr lang="en-US" altLang="zh-TW" sz="3600" dirty="0"/>
              <a:t>P</a:t>
            </a:r>
            <a:r>
              <a:rPr lang="en-US" altLang="zh-HK" sz="3600" dirty="0"/>
              <a:t>arts</a:t>
            </a:r>
          </a:p>
          <a:p>
            <a:r>
              <a:rPr lang="en-US" altLang="zh-HK" sz="3600" dirty="0"/>
              <a:t>3. Getting Market / Customers</a:t>
            </a:r>
          </a:p>
          <a:p>
            <a:endParaRPr lang="zh-HK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5DE296-9A80-4696-8370-F3093794C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9256" y="3692525"/>
            <a:ext cx="5099050" cy="17589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en-US" altLang="zh-HK" sz="3600" dirty="0"/>
          </a:p>
          <a:p>
            <a:r>
              <a:rPr lang="en-US" altLang="zh-HK" sz="3600" dirty="0"/>
              <a:t>Supply Chain uncertainty</a:t>
            </a:r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7B94ACFB-CE17-4008-8B85-DC6C1666554F}"/>
              </a:ext>
            </a:extLst>
          </p:cNvPr>
          <p:cNvSpPr/>
          <p:nvPr/>
        </p:nvSpPr>
        <p:spPr>
          <a:xfrm>
            <a:off x="8743950" y="2235200"/>
            <a:ext cx="412750" cy="13255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5F5CEB7B-7D0A-4716-B848-648FDEBABFEB}"/>
              </a:ext>
            </a:extLst>
          </p:cNvPr>
          <p:cNvSpPr/>
          <p:nvPr/>
        </p:nvSpPr>
        <p:spPr>
          <a:xfrm>
            <a:off x="5156200" y="4290401"/>
            <a:ext cx="1555750" cy="3937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20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415</Words>
  <Application>Microsoft Office PowerPoint</Application>
  <PresentationFormat>寬螢幕</PresentationFormat>
  <Paragraphs>115</Paragraphs>
  <Slides>15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佈景主題</vt:lpstr>
      <vt:lpstr>SME Forum - Supply Chain &amp; Global Trade</vt:lpstr>
      <vt:lpstr>Supply Chain &amp; Global Trade</vt:lpstr>
      <vt:lpstr>Classification </vt:lpstr>
      <vt:lpstr>Why - Least Developed Economy</vt:lpstr>
      <vt:lpstr>Global Trade of goods and services, (Export), 2009-2018</vt:lpstr>
      <vt:lpstr>The 2015 APEC Economic Leaders’ Declaration</vt:lpstr>
      <vt:lpstr>PowerPoint 簡報</vt:lpstr>
      <vt:lpstr>Report on Large and Medium Scale Manufacturing and Electricity Industries Survey in 2016 </vt:lpstr>
      <vt:lpstr> Poor Infrastructure  Poor transportation  </vt:lpstr>
      <vt:lpstr>OLI Theory-  Location Disadvantage</vt:lpstr>
      <vt:lpstr>Christine Lagarde</vt:lpstr>
      <vt:lpstr>Dec 2017, Managing Director of (IMF), Christine Lagarde visit Ethiopia and comment…… </vt:lpstr>
      <vt:lpstr>Supply Chain</vt:lpstr>
      <vt:lpstr>Where is Ethiopia</vt:lpstr>
      <vt:lpstr>Remove Supply Chain uncertainty in the Least Developed Country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Forum - Supply chain &amp; Global Trade</dc:title>
  <dc:creator>frank@newwing.com.hk</dc:creator>
  <cp:lastModifiedBy>frank@newwing.com.hk</cp:lastModifiedBy>
  <cp:revision>44</cp:revision>
  <cp:lastPrinted>2019-12-11T12:49:44Z</cp:lastPrinted>
  <dcterms:created xsi:type="dcterms:W3CDTF">2019-12-04T04:45:07Z</dcterms:created>
  <dcterms:modified xsi:type="dcterms:W3CDTF">2019-12-11T12:58:42Z</dcterms:modified>
</cp:coreProperties>
</file>