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56" r:id="rId2"/>
    <p:sldId id="302" r:id="rId3"/>
    <p:sldId id="303" r:id="rId4"/>
    <p:sldId id="304" r:id="rId5"/>
    <p:sldId id="317" r:id="rId6"/>
    <p:sldId id="305" r:id="rId7"/>
    <p:sldId id="334" r:id="rId8"/>
    <p:sldId id="331" r:id="rId9"/>
    <p:sldId id="309" r:id="rId10"/>
    <p:sldId id="310" r:id="rId11"/>
    <p:sldId id="335" r:id="rId12"/>
    <p:sldId id="318" r:id="rId13"/>
    <p:sldId id="319" r:id="rId14"/>
    <p:sldId id="332" r:id="rId15"/>
    <p:sldId id="333" r:id="rId16"/>
    <p:sldId id="311" r:id="rId17"/>
    <p:sldId id="314" r:id="rId18"/>
    <p:sldId id="315" r:id="rId19"/>
  </p:sldIdLst>
  <p:sldSz cx="11699875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62FF5-5E01-4F32-A839-3D18A8234895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8BE7C-EDFA-4B59-A96E-DDBF52E2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41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485" y="1122363"/>
            <a:ext cx="8774906" cy="2387600"/>
          </a:xfrm>
        </p:spPr>
        <p:txBody>
          <a:bodyPr anchor="b"/>
          <a:lstStyle>
            <a:lvl1pPr algn="ctr">
              <a:defRPr sz="575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485" y="3602038"/>
            <a:ext cx="8774906" cy="1655762"/>
          </a:xfrm>
        </p:spPr>
        <p:txBody>
          <a:bodyPr/>
          <a:lstStyle>
            <a:lvl1pPr marL="0" indent="0" algn="ctr">
              <a:buNone/>
              <a:defRPr sz="2303"/>
            </a:lvl1pPr>
            <a:lvl2pPr marL="438729" indent="0" algn="ctr">
              <a:buNone/>
              <a:defRPr sz="1919"/>
            </a:lvl2pPr>
            <a:lvl3pPr marL="877458" indent="0" algn="ctr">
              <a:buNone/>
              <a:defRPr sz="1727"/>
            </a:lvl3pPr>
            <a:lvl4pPr marL="1316187" indent="0" algn="ctr">
              <a:buNone/>
              <a:defRPr sz="1535"/>
            </a:lvl4pPr>
            <a:lvl5pPr marL="1754916" indent="0" algn="ctr">
              <a:buNone/>
              <a:defRPr sz="1535"/>
            </a:lvl5pPr>
            <a:lvl6pPr marL="2193646" indent="0" algn="ctr">
              <a:buNone/>
              <a:defRPr sz="1535"/>
            </a:lvl6pPr>
            <a:lvl7pPr marL="2632375" indent="0" algn="ctr">
              <a:buNone/>
              <a:defRPr sz="1535"/>
            </a:lvl7pPr>
            <a:lvl8pPr marL="3071104" indent="0" algn="ctr">
              <a:buNone/>
              <a:defRPr sz="1535"/>
            </a:lvl8pPr>
            <a:lvl9pPr marL="3509833" indent="0" algn="ctr">
              <a:buNone/>
              <a:defRPr sz="1535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7FD6-B236-4A13-800F-3778E9C39280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D2C6-CD86-4835-A24C-7CF4AA3A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8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7FD6-B236-4A13-800F-3778E9C39280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D2C6-CD86-4835-A24C-7CF4AA3A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6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2723" y="365125"/>
            <a:ext cx="252278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367" y="365125"/>
            <a:ext cx="7422108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7FD6-B236-4A13-800F-3778E9C39280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D2C6-CD86-4835-A24C-7CF4AA3A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6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7FD6-B236-4A13-800F-3778E9C39280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D2C6-CD86-4835-A24C-7CF4AA3A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8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3" y="1709739"/>
            <a:ext cx="10091142" cy="2852737"/>
          </a:xfrm>
        </p:spPr>
        <p:txBody>
          <a:bodyPr anchor="b"/>
          <a:lstStyle>
            <a:lvl1pPr>
              <a:defRPr sz="575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273" y="4589464"/>
            <a:ext cx="10091142" cy="1500187"/>
          </a:xfrm>
        </p:spPr>
        <p:txBody>
          <a:bodyPr/>
          <a:lstStyle>
            <a:lvl1pPr marL="0" indent="0">
              <a:buNone/>
              <a:defRPr sz="2303">
                <a:solidFill>
                  <a:schemeClr val="tx1">
                    <a:tint val="75000"/>
                  </a:schemeClr>
                </a:solidFill>
              </a:defRPr>
            </a:lvl1pPr>
            <a:lvl2pPr marL="438729" indent="0">
              <a:buNone/>
              <a:defRPr sz="1919">
                <a:solidFill>
                  <a:schemeClr val="tx1">
                    <a:tint val="75000"/>
                  </a:schemeClr>
                </a:solidFill>
              </a:defRPr>
            </a:lvl2pPr>
            <a:lvl3pPr marL="877458" indent="0">
              <a:buNone/>
              <a:defRPr sz="1727">
                <a:solidFill>
                  <a:schemeClr val="tx1">
                    <a:tint val="75000"/>
                  </a:schemeClr>
                </a:solidFill>
              </a:defRPr>
            </a:lvl3pPr>
            <a:lvl4pPr marL="1316187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4pPr>
            <a:lvl5pPr marL="1754916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5pPr>
            <a:lvl6pPr marL="2193646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6pPr>
            <a:lvl7pPr marL="2632375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7pPr>
            <a:lvl8pPr marL="3071104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8pPr>
            <a:lvl9pPr marL="3509833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7FD6-B236-4A13-800F-3778E9C39280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D2C6-CD86-4835-A24C-7CF4AA3A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5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366" y="1825625"/>
            <a:ext cx="4972447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3062" y="1825625"/>
            <a:ext cx="4972447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7FD6-B236-4A13-800F-3778E9C39280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D2C6-CD86-4835-A24C-7CF4AA3A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7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890" y="365126"/>
            <a:ext cx="1009114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5891" y="1681163"/>
            <a:ext cx="4949595" cy="823912"/>
          </a:xfrm>
        </p:spPr>
        <p:txBody>
          <a:bodyPr anchor="b"/>
          <a:lstStyle>
            <a:lvl1pPr marL="0" indent="0">
              <a:buNone/>
              <a:defRPr sz="2303" b="1"/>
            </a:lvl1pPr>
            <a:lvl2pPr marL="438729" indent="0">
              <a:buNone/>
              <a:defRPr sz="1919" b="1"/>
            </a:lvl2pPr>
            <a:lvl3pPr marL="877458" indent="0">
              <a:buNone/>
              <a:defRPr sz="1727" b="1"/>
            </a:lvl3pPr>
            <a:lvl4pPr marL="1316187" indent="0">
              <a:buNone/>
              <a:defRPr sz="1535" b="1"/>
            </a:lvl4pPr>
            <a:lvl5pPr marL="1754916" indent="0">
              <a:buNone/>
              <a:defRPr sz="1535" b="1"/>
            </a:lvl5pPr>
            <a:lvl6pPr marL="2193646" indent="0">
              <a:buNone/>
              <a:defRPr sz="1535" b="1"/>
            </a:lvl6pPr>
            <a:lvl7pPr marL="2632375" indent="0">
              <a:buNone/>
              <a:defRPr sz="1535" b="1"/>
            </a:lvl7pPr>
            <a:lvl8pPr marL="3071104" indent="0">
              <a:buNone/>
              <a:defRPr sz="1535" b="1"/>
            </a:lvl8pPr>
            <a:lvl9pPr marL="3509833" indent="0">
              <a:buNone/>
              <a:defRPr sz="15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5891" y="2505075"/>
            <a:ext cx="494959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3062" y="1681163"/>
            <a:ext cx="4973971" cy="823912"/>
          </a:xfrm>
        </p:spPr>
        <p:txBody>
          <a:bodyPr anchor="b"/>
          <a:lstStyle>
            <a:lvl1pPr marL="0" indent="0">
              <a:buNone/>
              <a:defRPr sz="2303" b="1"/>
            </a:lvl1pPr>
            <a:lvl2pPr marL="438729" indent="0">
              <a:buNone/>
              <a:defRPr sz="1919" b="1"/>
            </a:lvl2pPr>
            <a:lvl3pPr marL="877458" indent="0">
              <a:buNone/>
              <a:defRPr sz="1727" b="1"/>
            </a:lvl3pPr>
            <a:lvl4pPr marL="1316187" indent="0">
              <a:buNone/>
              <a:defRPr sz="1535" b="1"/>
            </a:lvl4pPr>
            <a:lvl5pPr marL="1754916" indent="0">
              <a:buNone/>
              <a:defRPr sz="1535" b="1"/>
            </a:lvl5pPr>
            <a:lvl6pPr marL="2193646" indent="0">
              <a:buNone/>
              <a:defRPr sz="1535" b="1"/>
            </a:lvl6pPr>
            <a:lvl7pPr marL="2632375" indent="0">
              <a:buNone/>
              <a:defRPr sz="1535" b="1"/>
            </a:lvl7pPr>
            <a:lvl8pPr marL="3071104" indent="0">
              <a:buNone/>
              <a:defRPr sz="1535" b="1"/>
            </a:lvl8pPr>
            <a:lvl9pPr marL="3509833" indent="0">
              <a:buNone/>
              <a:defRPr sz="15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3062" y="2505075"/>
            <a:ext cx="497397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7FD6-B236-4A13-800F-3778E9C39280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D2C6-CD86-4835-A24C-7CF4AA3A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5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7FD6-B236-4A13-800F-3778E9C39280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D2C6-CD86-4835-A24C-7CF4AA3A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8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7FD6-B236-4A13-800F-3778E9C39280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D2C6-CD86-4835-A24C-7CF4AA3A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2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891" y="457200"/>
            <a:ext cx="3773514" cy="1600200"/>
          </a:xfrm>
        </p:spPr>
        <p:txBody>
          <a:bodyPr anchor="b"/>
          <a:lstStyle>
            <a:lvl1pPr>
              <a:defRPr sz="307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971" y="987426"/>
            <a:ext cx="5923062" cy="4873625"/>
          </a:xfrm>
        </p:spPr>
        <p:txBody>
          <a:bodyPr/>
          <a:lstStyle>
            <a:lvl1pPr>
              <a:defRPr sz="3071"/>
            </a:lvl1pPr>
            <a:lvl2pPr>
              <a:defRPr sz="2687"/>
            </a:lvl2pPr>
            <a:lvl3pPr>
              <a:defRPr sz="2303"/>
            </a:lvl3pPr>
            <a:lvl4pPr>
              <a:defRPr sz="1919"/>
            </a:lvl4pPr>
            <a:lvl5pPr>
              <a:defRPr sz="1919"/>
            </a:lvl5pPr>
            <a:lvl6pPr>
              <a:defRPr sz="1919"/>
            </a:lvl6pPr>
            <a:lvl7pPr>
              <a:defRPr sz="1919"/>
            </a:lvl7pPr>
            <a:lvl8pPr>
              <a:defRPr sz="1919"/>
            </a:lvl8pPr>
            <a:lvl9pPr>
              <a:defRPr sz="191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5891" y="2057400"/>
            <a:ext cx="3773514" cy="3811588"/>
          </a:xfrm>
        </p:spPr>
        <p:txBody>
          <a:bodyPr/>
          <a:lstStyle>
            <a:lvl1pPr marL="0" indent="0">
              <a:buNone/>
              <a:defRPr sz="1535"/>
            </a:lvl1pPr>
            <a:lvl2pPr marL="438729" indent="0">
              <a:buNone/>
              <a:defRPr sz="1343"/>
            </a:lvl2pPr>
            <a:lvl3pPr marL="877458" indent="0">
              <a:buNone/>
              <a:defRPr sz="1152"/>
            </a:lvl3pPr>
            <a:lvl4pPr marL="1316187" indent="0">
              <a:buNone/>
              <a:defRPr sz="960"/>
            </a:lvl4pPr>
            <a:lvl5pPr marL="1754916" indent="0">
              <a:buNone/>
              <a:defRPr sz="960"/>
            </a:lvl5pPr>
            <a:lvl6pPr marL="2193646" indent="0">
              <a:buNone/>
              <a:defRPr sz="960"/>
            </a:lvl6pPr>
            <a:lvl7pPr marL="2632375" indent="0">
              <a:buNone/>
              <a:defRPr sz="960"/>
            </a:lvl7pPr>
            <a:lvl8pPr marL="3071104" indent="0">
              <a:buNone/>
              <a:defRPr sz="960"/>
            </a:lvl8pPr>
            <a:lvl9pPr marL="3509833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7FD6-B236-4A13-800F-3778E9C39280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D2C6-CD86-4835-A24C-7CF4AA3A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891" y="457200"/>
            <a:ext cx="3773514" cy="1600200"/>
          </a:xfrm>
        </p:spPr>
        <p:txBody>
          <a:bodyPr anchor="b"/>
          <a:lstStyle>
            <a:lvl1pPr>
              <a:defRPr sz="307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3971" y="987426"/>
            <a:ext cx="5923062" cy="4873625"/>
          </a:xfrm>
        </p:spPr>
        <p:txBody>
          <a:bodyPr anchor="t"/>
          <a:lstStyle>
            <a:lvl1pPr marL="0" indent="0">
              <a:buNone/>
              <a:defRPr sz="3071"/>
            </a:lvl1pPr>
            <a:lvl2pPr marL="438729" indent="0">
              <a:buNone/>
              <a:defRPr sz="2687"/>
            </a:lvl2pPr>
            <a:lvl3pPr marL="877458" indent="0">
              <a:buNone/>
              <a:defRPr sz="2303"/>
            </a:lvl3pPr>
            <a:lvl4pPr marL="1316187" indent="0">
              <a:buNone/>
              <a:defRPr sz="1919"/>
            </a:lvl4pPr>
            <a:lvl5pPr marL="1754916" indent="0">
              <a:buNone/>
              <a:defRPr sz="1919"/>
            </a:lvl5pPr>
            <a:lvl6pPr marL="2193646" indent="0">
              <a:buNone/>
              <a:defRPr sz="1919"/>
            </a:lvl6pPr>
            <a:lvl7pPr marL="2632375" indent="0">
              <a:buNone/>
              <a:defRPr sz="1919"/>
            </a:lvl7pPr>
            <a:lvl8pPr marL="3071104" indent="0">
              <a:buNone/>
              <a:defRPr sz="1919"/>
            </a:lvl8pPr>
            <a:lvl9pPr marL="3509833" indent="0">
              <a:buNone/>
              <a:defRPr sz="191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5891" y="2057400"/>
            <a:ext cx="3773514" cy="3811588"/>
          </a:xfrm>
        </p:spPr>
        <p:txBody>
          <a:bodyPr/>
          <a:lstStyle>
            <a:lvl1pPr marL="0" indent="0">
              <a:buNone/>
              <a:defRPr sz="1535"/>
            </a:lvl1pPr>
            <a:lvl2pPr marL="438729" indent="0">
              <a:buNone/>
              <a:defRPr sz="1343"/>
            </a:lvl2pPr>
            <a:lvl3pPr marL="877458" indent="0">
              <a:buNone/>
              <a:defRPr sz="1152"/>
            </a:lvl3pPr>
            <a:lvl4pPr marL="1316187" indent="0">
              <a:buNone/>
              <a:defRPr sz="960"/>
            </a:lvl4pPr>
            <a:lvl5pPr marL="1754916" indent="0">
              <a:buNone/>
              <a:defRPr sz="960"/>
            </a:lvl5pPr>
            <a:lvl6pPr marL="2193646" indent="0">
              <a:buNone/>
              <a:defRPr sz="960"/>
            </a:lvl6pPr>
            <a:lvl7pPr marL="2632375" indent="0">
              <a:buNone/>
              <a:defRPr sz="960"/>
            </a:lvl7pPr>
            <a:lvl8pPr marL="3071104" indent="0">
              <a:buNone/>
              <a:defRPr sz="960"/>
            </a:lvl8pPr>
            <a:lvl9pPr marL="3509833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7FD6-B236-4A13-800F-3778E9C39280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D2C6-CD86-4835-A24C-7CF4AA3A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6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67" y="365126"/>
            <a:ext cx="100911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67" y="1825625"/>
            <a:ext cx="100911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366" y="6356351"/>
            <a:ext cx="2632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F7FD6-B236-4A13-800F-3778E9C39280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5584" y="6356351"/>
            <a:ext cx="3948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3037" y="6356351"/>
            <a:ext cx="2632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5D2C6-CD86-4835-A24C-7CF4AA3A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89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77458" rtl="0" eaLnBrk="1" latinLnBrk="0" hangingPunct="1">
        <a:lnSpc>
          <a:spcPct val="90000"/>
        </a:lnSpc>
        <a:spcBef>
          <a:spcPct val="0"/>
        </a:spcBef>
        <a:buNone/>
        <a:defRPr sz="42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365" indent="-219365" algn="l" defTabSz="877458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7" kern="1200">
          <a:solidFill>
            <a:schemeClr val="tx1"/>
          </a:solidFill>
          <a:latin typeface="+mn-lt"/>
          <a:ea typeface="+mn-ea"/>
          <a:cs typeface="+mn-cs"/>
        </a:defRPr>
      </a:lvl1pPr>
      <a:lvl2pPr marL="658094" indent="-219365" algn="l" defTabSz="877458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3" kern="1200">
          <a:solidFill>
            <a:schemeClr val="tx1"/>
          </a:solidFill>
          <a:latin typeface="+mn-lt"/>
          <a:ea typeface="+mn-ea"/>
          <a:cs typeface="+mn-cs"/>
        </a:defRPr>
      </a:lvl2pPr>
      <a:lvl3pPr marL="1096823" indent="-219365" algn="l" defTabSz="877458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19" kern="1200">
          <a:solidFill>
            <a:schemeClr val="tx1"/>
          </a:solidFill>
          <a:latin typeface="+mn-lt"/>
          <a:ea typeface="+mn-ea"/>
          <a:cs typeface="+mn-cs"/>
        </a:defRPr>
      </a:lvl3pPr>
      <a:lvl4pPr marL="1535552" indent="-219365" algn="l" defTabSz="877458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7" kern="1200">
          <a:solidFill>
            <a:schemeClr val="tx1"/>
          </a:solidFill>
          <a:latin typeface="+mn-lt"/>
          <a:ea typeface="+mn-ea"/>
          <a:cs typeface="+mn-cs"/>
        </a:defRPr>
      </a:lvl4pPr>
      <a:lvl5pPr marL="1974281" indent="-219365" algn="l" defTabSz="877458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7" kern="1200">
          <a:solidFill>
            <a:schemeClr val="tx1"/>
          </a:solidFill>
          <a:latin typeface="+mn-lt"/>
          <a:ea typeface="+mn-ea"/>
          <a:cs typeface="+mn-cs"/>
        </a:defRPr>
      </a:lvl5pPr>
      <a:lvl6pPr marL="2413010" indent="-219365" algn="l" defTabSz="877458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7" kern="1200">
          <a:solidFill>
            <a:schemeClr val="tx1"/>
          </a:solidFill>
          <a:latin typeface="+mn-lt"/>
          <a:ea typeface="+mn-ea"/>
          <a:cs typeface="+mn-cs"/>
        </a:defRPr>
      </a:lvl6pPr>
      <a:lvl7pPr marL="2851739" indent="-219365" algn="l" defTabSz="877458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7" kern="1200">
          <a:solidFill>
            <a:schemeClr val="tx1"/>
          </a:solidFill>
          <a:latin typeface="+mn-lt"/>
          <a:ea typeface="+mn-ea"/>
          <a:cs typeface="+mn-cs"/>
        </a:defRPr>
      </a:lvl7pPr>
      <a:lvl8pPr marL="3290468" indent="-219365" algn="l" defTabSz="877458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7" kern="1200">
          <a:solidFill>
            <a:schemeClr val="tx1"/>
          </a:solidFill>
          <a:latin typeface="+mn-lt"/>
          <a:ea typeface="+mn-ea"/>
          <a:cs typeface="+mn-cs"/>
        </a:defRPr>
      </a:lvl8pPr>
      <a:lvl9pPr marL="3729198" indent="-219365" algn="l" defTabSz="877458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458" rtl="0" eaLnBrk="1" latinLnBrk="0" hangingPunct="1">
        <a:defRPr sz="1727" kern="1200">
          <a:solidFill>
            <a:schemeClr val="tx1"/>
          </a:solidFill>
          <a:latin typeface="+mn-lt"/>
          <a:ea typeface="+mn-ea"/>
          <a:cs typeface="+mn-cs"/>
        </a:defRPr>
      </a:lvl1pPr>
      <a:lvl2pPr marL="438729" algn="l" defTabSz="877458" rtl="0" eaLnBrk="1" latinLnBrk="0" hangingPunct="1">
        <a:defRPr sz="1727" kern="1200">
          <a:solidFill>
            <a:schemeClr val="tx1"/>
          </a:solidFill>
          <a:latin typeface="+mn-lt"/>
          <a:ea typeface="+mn-ea"/>
          <a:cs typeface="+mn-cs"/>
        </a:defRPr>
      </a:lvl2pPr>
      <a:lvl3pPr marL="877458" algn="l" defTabSz="877458" rtl="0" eaLnBrk="1" latinLnBrk="0" hangingPunct="1">
        <a:defRPr sz="1727" kern="1200">
          <a:solidFill>
            <a:schemeClr val="tx1"/>
          </a:solidFill>
          <a:latin typeface="+mn-lt"/>
          <a:ea typeface="+mn-ea"/>
          <a:cs typeface="+mn-cs"/>
        </a:defRPr>
      </a:lvl3pPr>
      <a:lvl4pPr marL="1316187" algn="l" defTabSz="877458" rtl="0" eaLnBrk="1" latinLnBrk="0" hangingPunct="1">
        <a:defRPr sz="1727" kern="1200">
          <a:solidFill>
            <a:schemeClr val="tx1"/>
          </a:solidFill>
          <a:latin typeface="+mn-lt"/>
          <a:ea typeface="+mn-ea"/>
          <a:cs typeface="+mn-cs"/>
        </a:defRPr>
      </a:lvl4pPr>
      <a:lvl5pPr marL="1754916" algn="l" defTabSz="877458" rtl="0" eaLnBrk="1" latinLnBrk="0" hangingPunct="1">
        <a:defRPr sz="1727" kern="1200">
          <a:solidFill>
            <a:schemeClr val="tx1"/>
          </a:solidFill>
          <a:latin typeface="+mn-lt"/>
          <a:ea typeface="+mn-ea"/>
          <a:cs typeface="+mn-cs"/>
        </a:defRPr>
      </a:lvl5pPr>
      <a:lvl6pPr marL="2193646" algn="l" defTabSz="877458" rtl="0" eaLnBrk="1" latinLnBrk="0" hangingPunct="1">
        <a:defRPr sz="1727" kern="1200">
          <a:solidFill>
            <a:schemeClr val="tx1"/>
          </a:solidFill>
          <a:latin typeface="+mn-lt"/>
          <a:ea typeface="+mn-ea"/>
          <a:cs typeface="+mn-cs"/>
        </a:defRPr>
      </a:lvl6pPr>
      <a:lvl7pPr marL="2632375" algn="l" defTabSz="877458" rtl="0" eaLnBrk="1" latinLnBrk="0" hangingPunct="1">
        <a:defRPr sz="1727" kern="1200">
          <a:solidFill>
            <a:schemeClr val="tx1"/>
          </a:solidFill>
          <a:latin typeface="+mn-lt"/>
          <a:ea typeface="+mn-ea"/>
          <a:cs typeface="+mn-cs"/>
        </a:defRPr>
      </a:lvl7pPr>
      <a:lvl8pPr marL="3071104" algn="l" defTabSz="877458" rtl="0" eaLnBrk="1" latinLnBrk="0" hangingPunct="1">
        <a:defRPr sz="1727" kern="1200">
          <a:solidFill>
            <a:schemeClr val="tx1"/>
          </a:solidFill>
          <a:latin typeface="+mn-lt"/>
          <a:ea typeface="+mn-ea"/>
          <a:cs typeface="+mn-cs"/>
        </a:defRPr>
      </a:lvl8pPr>
      <a:lvl9pPr marL="3509833" algn="l" defTabSz="877458" rtl="0" eaLnBrk="1" latinLnBrk="0" hangingPunct="1">
        <a:defRPr sz="17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484" y="485422"/>
            <a:ext cx="8774906" cy="2088446"/>
          </a:xfrm>
        </p:spPr>
        <p:txBody>
          <a:bodyPr>
            <a:noAutofit/>
          </a:bodyPr>
          <a:lstStyle/>
          <a:p>
            <a:r>
              <a:rPr lang="en-HK" sz="4400" b="1" i="1" dirty="0" smtClean="0">
                <a:solidFill>
                  <a:srgbClr val="FFC000"/>
                </a:solidFill>
                <a:latin typeface="+mn-lt"/>
              </a:rPr>
              <a:t>The Greater Guangdong-HK-Macao Bay Area: Challenges and Opportunities</a:t>
            </a:r>
            <a:endParaRPr lang="en-US" sz="4400" b="1" i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484" y="3262489"/>
            <a:ext cx="8774906" cy="2654113"/>
          </a:xfrm>
        </p:spPr>
        <p:txBody>
          <a:bodyPr>
            <a:normAutofit fontScale="92500" lnSpcReduction="20000"/>
          </a:bodyPr>
          <a:lstStyle/>
          <a:p>
            <a:r>
              <a:rPr lang="en-HK" sz="3500" b="1" i="1" dirty="0">
                <a:solidFill>
                  <a:srgbClr val="00B050"/>
                </a:solidFill>
              </a:rPr>
              <a:t>Edward K Y </a:t>
            </a:r>
            <a:r>
              <a:rPr lang="en-HK" sz="3500" b="1" i="1" dirty="0" smtClean="0">
                <a:solidFill>
                  <a:srgbClr val="00B050"/>
                </a:solidFill>
              </a:rPr>
              <a:t>Chen  </a:t>
            </a:r>
            <a:r>
              <a:rPr lang="zh-TW" altLang="en-US" sz="2600" b="1" i="1" dirty="0" smtClean="0">
                <a:solidFill>
                  <a:srgbClr val="00B050"/>
                </a:solidFill>
              </a:rPr>
              <a:t>陳</a:t>
            </a:r>
            <a:r>
              <a:rPr lang="zh-TW" altLang="en-US" sz="2600" b="1" i="1" dirty="0">
                <a:solidFill>
                  <a:srgbClr val="00B050"/>
                </a:solidFill>
              </a:rPr>
              <a:t>坤耀教授</a:t>
            </a:r>
            <a:endParaRPr lang="en-HK" sz="2600" b="1" i="1" dirty="0">
              <a:solidFill>
                <a:srgbClr val="00B050"/>
              </a:solidFill>
            </a:endParaRPr>
          </a:p>
          <a:p>
            <a:r>
              <a:rPr lang="en-HK" sz="2600" dirty="0" smtClean="0"/>
              <a:t>Chairman of HKU SPACE (School of Professional and Continuing Education), Former President of </a:t>
            </a:r>
            <a:r>
              <a:rPr lang="en-HK" sz="2600" dirty="0" err="1" smtClean="0"/>
              <a:t>Lingnan</a:t>
            </a:r>
            <a:r>
              <a:rPr lang="en-HK" sz="2600" dirty="0" smtClean="0"/>
              <a:t> University and of         </a:t>
            </a:r>
            <a:r>
              <a:rPr lang="en-HK" sz="2600" dirty="0" err="1" smtClean="0"/>
              <a:t>Qianhai</a:t>
            </a:r>
            <a:r>
              <a:rPr lang="en-HK" sz="2600" dirty="0" smtClean="0"/>
              <a:t> Institute for Innovative Research (Shenzhen)</a:t>
            </a:r>
          </a:p>
          <a:p>
            <a:endParaRPr lang="en-HK" sz="2600" dirty="0"/>
          </a:p>
          <a:p>
            <a:r>
              <a:rPr lang="en-HK" sz="3900" b="1" dirty="0" smtClean="0">
                <a:solidFill>
                  <a:schemeClr val="accent4"/>
                </a:solidFill>
              </a:rPr>
              <a:t>SME World Forum</a:t>
            </a:r>
            <a:endParaRPr lang="en-HK" sz="3900" b="1" dirty="0">
              <a:solidFill>
                <a:schemeClr val="accent4"/>
              </a:solidFill>
            </a:endParaRPr>
          </a:p>
          <a:p>
            <a:r>
              <a:rPr lang="en-HK" sz="3000" b="1" dirty="0" smtClean="0"/>
              <a:t>Macao, 12-13 December 2019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84189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8" y="723404"/>
            <a:ext cx="10594886" cy="658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3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609600"/>
            <a:ext cx="9916885" cy="536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9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6" y="664028"/>
            <a:ext cx="10112828" cy="54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2" y="805544"/>
            <a:ext cx="9436328" cy="505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7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b="1" dirty="0" smtClean="0">
                <a:solidFill>
                  <a:srgbClr val="FFC000"/>
                </a:solidFill>
              </a:rPr>
              <a:t>Positioning of 9 + 2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67" y="1458686"/>
            <a:ext cx="10091142" cy="4718277"/>
          </a:xfrm>
        </p:spPr>
        <p:txBody>
          <a:bodyPr/>
          <a:lstStyle/>
          <a:p>
            <a:pPr marL="0" indent="0">
              <a:buNone/>
            </a:pPr>
            <a:r>
              <a:rPr lang="en-HK" dirty="0" smtClean="0"/>
              <a:t>Modern services: Hong Kong, Shenzhen</a:t>
            </a:r>
          </a:p>
          <a:p>
            <a:pPr marL="0" indent="0">
              <a:buNone/>
            </a:pPr>
            <a:r>
              <a:rPr lang="en-HK" dirty="0" smtClean="0"/>
              <a:t>Innovation &amp; Technology: Hong Kong, Shenzhen, Dongguan(?),     Zhuhai (?)</a:t>
            </a:r>
          </a:p>
          <a:p>
            <a:pPr marL="0" indent="0">
              <a:buNone/>
            </a:pPr>
            <a:r>
              <a:rPr lang="en-HK" dirty="0" smtClean="0"/>
              <a:t>Recreation and Entertainment: Macao, Zhuhai</a:t>
            </a:r>
          </a:p>
          <a:p>
            <a:pPr marL="0" indent="0">
              <a:buNone/>
            </a:pPr>
            <a:r>
              <a:rPr lang="en-HK" dirty="0" smtClean="0"/>
              <a:t>Heavy Manufacturing: Guangzhou, Huizhou</a:t>
            </a:r>
          </a:p>
          <a:p>
            <a:pPr marL="0" indent="0">
              <a:buNone/>
            </a:pPr>
            <a:r>
              <a:rPr lang="en-HK" dirty="0" smtClean="0"/>
              <a:t>Light Manufacturing: Dongguan, Foshan, </a:t>
            </a:r>
            <a:r>
              <a:rPr lang="en-HK" dirty="0" err="1" smtClean="0"/>
              <a:t>Zhongshan</a:t>
            </a:r>
            <a:r>
              <a:rPr lang="en-HK" dirty="0" smtClean="0"/>
              <a:t>, Jiangmen</a:t>
            </a:r>
          </a:p>
          <a:p>
            <a:pPr marL="0" indent="0">
              <a:buNone/>
            </a:pPr>
            <a:r>
              <a:rPr lang="en-HK" dirty="0" smtClean="0"/>
              <a:t>Primary Industries: </a:t>
            </a:r>
            <a:r>
              <a:rPr lang="en-HK" dirty="0" err="1" smtClean="0"/>
              <a:t>Zhaoqing</a:t>
            </a:r>
            <a:endParaRPr lang="en-HK" dirty="0" smtClean="0"/>
          </a:p>
          <a:p>
            <a:pPr marL="0" indent="0">
              <a:buNone/>
            </a:pPr>
            <a:r>
              <a:rPr lang="en-HK" dirty="0" smtClean="0"/>
              <a:t>Doorways:  Jiangmen and </a:t>
            </a:r>
            <a:r>
              <a:rPr lang="en-HK" dirty="0" err="1" smtClean="0"/>
              <a:t>Zhaoqing</a:t>
            </a:r>
            <a:r>
              <a:rPr lang="en-HK" dirty="0" smtClean="0"/>
              <a:t> to ASEAN ; Hong Kong to the world; </a:t>
            </a:r>
            <a:r>
              <a:rPr lang="en-HK" dirty="0" err="1" smtClean="0"/>
              <a:t>Zhongshan</a:t>
            </a:r>
            <a:r>
              <a:rPr lang="en-HK" dirty="0" smtClean="0"/>
              <a:t> between the east and west coast of the Pearl River; Macao to Portuguese speaking countries    </a:t>
            </a:r>
          </a:p>
        </p:txBody>
      </p:sp>
    </p:spTree>
    <p:extLst>
      <p:ext uri="{BB962C8B-B14F-4D97-AF65-F5344CB8AC3E}">
        <p14:creationId xmlns:p14="http://schemas.microsoft.com/office/powerpoint/2010/main" val="33207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b="1" dirty="0" smtClean="0">
                <a:solidFill>
                  <a:srgbClr val="FFC000"/>
                </a:solidFill>
              </a:rPr>
              <a:t>Opportunities offered by the GBA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67" y="1524000"/>
            <a:ext cx="10091142" cy="4652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HK" sz="3200" dirty="0" smtClean="0"/>
              <a:t>The GBA, with almost 70 million people and an average growth rate of 8-9 %, and primary, secondary and tertiary industries already well-established, is no doubt investment worthy.</a:t>
            </a:r>
          </a:p>
          <a:p>
            <a:pPr marL="0" indent="0">
              <a:buNone/>
            </a:pPr>
            <a:r>
              <a:rPr lang="en-HK" sz="3200" dirty="0" smtClean="0"/>
              <a:t>A high degree of complementarity and therefore synergy among the cities.</a:t>
            </a:r>
          </a:p>
          <a:p>
            <a:pPr marL="0" indent="0">
              <a:buNone/>
            </a:pPr>
            <a:r>
              <a:rPr lang="en-HK" sz="3200" b="1" dirty="0" smtClean="0">
                <a:solidFill>
                  <a:srgbClr val="00B050"/>
                </a:solidFill>
              </a:rPr>
              <a:t>The greatest opportunities: financial services, innovation and technology, smart city, education and health (also challenges), reindustrialization (China 2025), establishing regional headquarters.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b="1" dirty="0" smtClean="0">
                <a:solidFill>
                  <a:srgbClr val="FFC000"/>
                </a:solidFill>
              </a:rPr>
              <a:t>The Making of a Greater Bay Area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66" y="1458686"/>
            <a:ext cx="10091142" cy="46073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HK" sz="3071" dirty="0"/>
              <a:t>The Three ‘I’s:</a:t>
            </a:r>
          </a:p>
          <a:p>
            <a:pPr marL="493570" indent="-493570">
              <a:buAutoNum type="arabicPeriod"/>
            </a:pPr>
            <a:r>
              <a:rPr lang="en-HK" sz="3071" b="1" dirty="0">
                <a:solidFill>
                  <a:srgbClr val="00B0F0"/>
                </a:solidFill>
              </a:rPr>
              <a:t>Interactive activities (economic, social and cultural)</a:t>
            </a:r>
          </a:p>
          <a:p>
            <a:pPr marL="493570" indent="-493570">
              <a:buAutoNum type="arabicPeriod"/>
            </a:pPr>
            <a:r>
              <a:rPr lang="en-HK" sz="3071" b="1" dirty="0">
                <a:solidFill>
                  <a:srgbClr val="00B0F0"/>
                </a:solidFill>
              </a:rPr>
              <a:t>Interconnectedness (infrastructure, physical and cyber)</a:t>
            </a:r>
          </a:p>
          <a:p>
            <a:pPr marL="493570" indent="-493570">
              <a:buAutoNum type="arabicPeriod"/>
            </a:pPr>
            <a:r>
              <a:rPr lang="en-HK" sz="3071" b="1" dirty="0">
                <a:solidFill>
                  <a:srgbClr val="00B0F0"/>
                </a:solidFill>
              </a:rPr>
              <a:t>Interflows of resources (capital, people, goods &amp; services, information)</a:t>
            </a:r>
          </a:p>
          <a:p>
            <a:pPr marL="0" indent="0">
              <a:buNone/>
            </a:pPr>
            <a:r>
              <a:rPr lang="en-HK" sz="3071" dirty="0" smtClean="0"/>
              <a:t>Action </a:t>
            </a:r>
            <a:r>
              <a:rPr lang="en-HK" sz="3071" dirty="0"/>
              <a:t>agenda and </a:t>
            </a:r>
            <a:r>
              <a:rPr lang="en-HK" sz="3071" dirty="0" smtClean="0"/>
              <a:t>plans needed to forge ( the 3 Cs):</a:t>
            </a:r>
            <a:endParaRPr lang="en-HK" sz="3071" dirty="0"/>
          </a:p>
          <a:p>
            <a:pPr marL="0" indent="0">
              <a:buNone/>
            </a:pPr>
            <a:r>
              <a:rPr lang="en-HK" sz="3071" dirty="0" smtClean="0"/>
              <a:t>Cooperation</a:t>
            </a:r>
            <a:r>
              <a:rPr lang="en-HK" sz="3071" dirty="0"/>
              <a:t>, </a:t>
            </a:r>
            <a:r>
              <a:rPr lang="en-HK" sz="3071" dirty="0" smtClean="0"/>
              <a:t>Coordination </a:t>
            </a:r>
            <a:r>
              <a:rPr lang="en-HK" sz="3071" dirty="0"/>
              <a:t>and </a:t>
            </a:r>
            <a:r>
              <a:rPr lang="en-HK" sz="3071" dirty="0" smtClean="0"/>
              <a:t>Competition</a:t>
            </a:r>
            <a:r>
              <a:rPr lang="en-HK" sz="3071" dirty="0"/>
              <a:t>.</a:t>
            </a:r>
          </a:p>
          <a:p>
            <a:pPr marL="0" indent="0">
              <a:buNone/>
            </a:pPr>
            <a:r>
              <a:rPr lang="en-HK" sz="3071" b="1" dirty="0">
                <a:solidFill>
                  <a:srgbClr val="FF0000"/>
                </a:solidFill>
              </a:rPr>
              <a:t>Towards a Common Market not just a </a:t>
            </a:r>
            <a:r>
              <a:rPr lang="en-HK" sz="3071" b="1" dirty="0" smtClean="0">
                <a:solidFill>
                  <a:srgbClr val="FF0000"/>
                </a:solidFill>
              </a:rPr>
              <a:t>super </a:t>
            </a:r>
            <a:r>
              <a:rPr lang="en-HK" sz="3071" b="1" dirty="0">
                <a:solidFill>
                  <a:srgbClr val="FF0000"/>
                </a:solidFill>
              </a:rPr>
              <a:t>FTZ</a:t>
            </a:r>
            <a:r>
              <a:rPr lang="en-HK" sz="3071" b="1" dirty="0" smtClean="0">
                <a:solidFill>
                  <a:srgbClr val="FF0000"/>
                </a:solidFill>
              </a:rPr>
              <a:t>.  </a:t>
            </a:r>
          </a:p>
          <a:p>
            <a:pPr marL="0" indent="0">
              <a:buNone/>
            </a:pPr>
            <a:r>
              <a:rPr lang="en-HK" sz="3071" b="1" dirty="0" smtClean="0">
                <a:solidFill>
                  <a:srgbClr val="00B050"/>
                </a:solidFill>
              </a:rPr>
              <a:t>Recent policy initiatives – work permit, residence permit, tax concessions, recent 16 policy measures (towards national treatment for HK and Macao residents)</a:t>
            </a:r>
            <a:endParaRPr lang="en-HK" sz="3071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b="1" dirty="0" smtClean="0">
                <a:solidFill>
                  <a:srgbClr val="FFC000"/>
                </a:solidFill>
              </a:rPr>
              <a:t>Challenges and Recommendations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3570" indent="-493570">
              <a:buAutoNum type="arabicPeriod"/>
            </a:pPr>
            <a:r>
              <a:rPr lang="en-HK" sz="3071" b="1" dirty="0">
                <a:solidFill>
                  <a:srgbClr val="00B050"/>
                </a:solidFill>
              </a:rPr>
              <a:t>Three borders; </a:t>
            </a:r>
            <a:r>
              <a:rPr lang="en-HK" sz="3071" b="1" dirty="0" smtClean="0">
                <a:solidFill>
                  <a:srgbClr val="00B050"/>
                </a:solidFill>
              </a:rPr>
              <a:t>Three </a:t>
            </a:r>
            <a:r>
              <a:rPr lang="en-HK" sz="3071" b="1" dirty="0">
                <a:solidFill>
                  <a:srgbClr val="00B050"/>
                </a:solidFill>
              </a:rPr>
              <a:t>systems; Three </a:t>
            </a:r>
            <a:r>
              <a:rPr lang="en-HK" sz="3071" b="1" dirty="0" smtClean="0">
                <a:solidFill>
                  <a:srgbClr val="00B050"/>
                </a:solidFill>
              </a:rPr>
              <a:t>drivers (hubs)</a:t>
            </a:r>
            <a:endParaRPr lang="en-HK" sz="3071" b="1" dirty="0">
              <a:solidFill>
                <a:srgbClr val="00B050"/>
              </a:solidFill>
            </a:endParaRPr>
          </a:p>
          <a:p>
            <a:pPr marL="493570" indent="-493570">
              <a:buAutoNum type="arabicPeriod"/>
            </a:pPr>
            <a:r>
              <a:rPr lang="en-HK" sz="3071" b="1" dirty="0">
                <a:solidFill>
                  <a:srgbClr val="00B050"/>
                </a:solidFill>
              </a:rPr>
              <a:t>Governance, </a:t>
            </a:r>
            <a:r>
              <a:rPr lang="en-HK" sz="3071" b="1" dirty="0" smtClean="0">
                <a:solidFill>
                  <a:srgbClr val="00B050"/>
                </a:solidFill>
              </a:rPr>
              <a:t>Co-ordination </a:t>
            </a:r>
            <a:r>
              <a:rPr lang="en-HK" sz="3071" b="1" dirty="0">
                <a:solidFill>
                  <a:srgbClr val="00B050"/>
                </a:solidFill>
              </a:rPr>
              <a:t>and </a:t>
            </a:r>
            <a:r>
              <a:rPr lang="en-HK" sz="3071" b="1" dirty="0" smtClean="0">
                <a:solidFill>
                  <a:srgbClr val="00B050"/>
                </a:solidFill>
              </a:rPr>
              <a:t>Implementation</a:t>
            </a:r>
            <a:endParaRPr lang="en-HK" sz="3071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HK" sz="3071" b="1" dirty="0">
                <a:solidFill>
                  <a:srgbClr val="00B0F0"/>
                </a:solidFill>
              </a:rPr>
              <a:t>       A Bay Area Development Council </a:t>
            </a:r>
            <a:r>
              <a:rPr lang="en-HK" sz="3071" b="1" dirty="0" smtClean="0">
                <a:solidFill>
                  <a:srgbClr val="00B0F0"/>
                </a:solidFill>
              </a:rPr>
              <a:t>(central and local  	governments)</a:t>
            </a:r>
            <a:endParaRPr lang="en-HK" sz="3071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HK" sz="3071" b="1" dirty="0">
                <a:solidFill>
                  <a:srgbClr val="00B0F0"/>
                </a:solidFill>
              </a:rPr>
              <a:t>       A Bay Area Cooperative Council (private sector)</a:t>
            </a:r>
          </a:p>
          <a:p>
            <a:pPr marL="0" indent="0">
              <a:buNone/>
            </a:pPr>
            <a:r>
              <a:rPr lang="en-HK" sz="3071" b="1" dirty="0">
                <a:solidFill>
                  <a:srgbClr val="00B0F0"/>
                </a:solidFill>
              </a:rPr>
              <a:t>       A Bay Area Economic Institute (think tank)</a:t>
            </a:r>
          </a:p>
          <a:p>
            <a:pPr marL="0" indent="0">
              <a:buNone/>
            </a:pPr>
            <a:r>
              <a:rPr lang="en-HK" sz="3071" b="1" dirty="0">
                <a:solidFill>
                  <a:srgbClr val="00B0F0"/>
                </a:solidFill>
              </a:rPr>
              <a:t>       An annual GBA Summit (</a:t>
            </a:r>
            <a:r>
              <a:rPr lang="en-HK" sz="3071" b="1" dirty="0" smtClean="0">
                <a:solidFill>
                  <a:srgbClr val="00B0F0"/>
                </a:solidFill>
              </a:rPr>
              <a:t>tripartite and international) </a:t>
            </a:r>
            <a:endParaRPr lang="en-US" sz="3071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5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66" y="1438397"/>
            <a:ext cx="10091142" cy="4376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6909" b="1" dirty="0"/>
              <a:t>           </a:t>
            </a:r>
          </a:p>
          <a:p>
            <a:pPr marL="0" indent="0">
              <a:buNone/>
            </a:pPr>
            <a:r>
              <a:rPr lang="en-HK" sz="6909" b="1" dirty="0"/>
              <a:t>             </a:t>
            </a:r>
            <a:r>
              <a:rPr lang="en-HK" sz="6909" b="1" i="1" dirty="0">
                <a:solidFill>
                  <a:srgbClr val="FFC000"/>
                </a:solidFill>
              </a:rPr>
              <a:t>Thank You</a:t>
            </a:r>
          </a:p>
          <a:p>
            <a:pPr marL="0" indent="0">
              <a:buNone/>
            </a:pPr>
            <a:endParaRPr lang="en-HK" sz="6909" b="1" i="1" dirty="0"/>
          </a:p>
          <a:p>
            <a:pPr marL="0" indent="0">
              <a:buNone/>
            </a:pPr>
            <a:r>
              <a:rPr lang="en-HK" sz="3742" b="1" i="1" dirty="0">
                <a:solidFill>
                  <a:srgbClr val="00B0F0"/>
                </a:solidFill>
              </a:rPr>
              <a:t>             Edward K Y Chen, ekychen@hku.hk</a:t>
            </a:r>
          </a:p>
          <a:p>
            <a:pPr marL="0" indent="0">
              <a:buNone/>
            </a:pPr>
            <a:endParaRPr lang="en-HK" sz="6909" b="1" dirty="0"/>
          </a:p>
          <a:p>
            <a:pPr marL="0" indent="0">
              <a:buNone/>
            </a:pPr>
            <a:endParaRPr lang="en-HK" sz="6909" b="1" dirty="0"/>
          </a:p>
          <a:p>
            <a:pPr marL="0" indent="0">
              <a:buNone/>
            </a:pPr>
            <a:endParaRPr lang="en-HK" sz="6909" b="1" dirty="0"/>
          </a:p>
          <a:p>
            <a:pPr marL="0" indent="0">
              <a:buNone/>
            </a:pPr>
            <a:endParaRPr lang="en-US" sz="6909" b="1" dirty="0"/>
          </a:p>
        </p:txBody>
      </p:sp>
    </p:spTree>
    <p:extLst>
      <p:ext uri="{BB962C8B-B14F-4D97-AF65-F5344CB8AC3E}">
        <p14:creationId xmlns:p14="http://schemas.microsoft.com/office/powerpoint/2010/main" val="36338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b="1" dirty="0" smtClean="0">
                <a:solidFill>
                  <a:srgbClr val="FFC000"/>
                </a:solidFill>
              </a:rPr>
              <a:t>The Guangdong-HK-Macao Greater Bay Area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67" y="1534886"/>
            <a:ext cx="10091142" cy="46420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HK" dirty="0" smtClean="0"/>
              <a:t>Not a new concept; previously promulgated at the municipal and provincial level in the context of the further development of the     Pearl River Delta (2009, 2010)</a:t>
            </a:r>
          </a:p>
          <a:p>
            <a:pPr marL="0" indent="0">
              <a:buNone/>
            </a:pPr>
            <a:r>
              <a:rPr lang="en-HK" dirty="0" smtClean="0"/>
              <a:t>What is new: </a:t>
            </a:r>
          </a:p>
          <a:p>
            <a:pPr marL="493570" indent="-493570">
              <a:buAutoNum type="arabicPeriod"/>
            </a:pPr>
            <a:r>
              <a:rPr lang="en-HK" b="1" dirty="0" smtClean="0">
                <a:solidFill>
                  <a:srgbClr val="00B0F0"/>
                </a:solidFill>
              </a:rPr>
              <a:t>A central government directive -                                                   (NDRC, 9/2015</a:t>
            </a:r>
            <a:r>
              <a:rPr lang="en-HK" b="1" dirty="0">
                <a:solidFill>
                  <a:srgbClr val="00B0F0"/>
                </a:solidFill>
              </a:rPr>
              <a:t>;</a:t>
            </a:r>
            <a:r>
              <a:rPr lang="en-HK" b="1" dirty="0" smtClean="0">
                <a:solidFill>
                  <a:srgbClr val="00B0F0"/>
                </a:solidFill>
              </a:rPr>
              <a:t> Premier’s government work report, 3/2017;     GBA steering committee meeting 8/2018)</a:t>
            </a:r>
          </a:p>
          <a:p>
            <a:pPr marL="493570" indent="-493570">
              <a:buAutoNum type="arabicPeriod"/>
            </a:pPr>
            <a:r>
              <a:rPr lang="en-HK" b="1" dirty="0" smtClean="0">
                <a:solidFill>
                  <a:srgbClr val="00B0F0"/>
                </a:solidFill>
              </a:rPr>
              <a:t>Part of a ‘new’ national economic development strategy  for Second Opening Up to deal with ‘middle-income trap’</a:t>
            </a:r>
          </a:p>
          <a:p>
            <a:pPr marL="493570" indent="-493570">
              <a:buAutoNum type="arabicPeriod"/>
            </a:pPr>
            <a:r>
              <a:rPr lang="en-HK" b="1" dirty="0" smtClean="0">
                <a:solidFill>
                  <a:srgbClr val="00B0F0"/>
                </a:solidFill>
              </a:rPr>
              <a:t>An international development strategy embedded in the B&amp;R Initiative (3/2015) 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865" y="488798"/>
            <a:ext cx="9928643" cy="1272057"/>
          </a:xfrm>
        </p:spPr>
        <p:txBody>
          <a:bodyPr/>
          <a:lstStyle/>
          <a:p>
            <a:r>
              <a:rPr lang="en-HK" b="1" dirty="0" smtClean="0">
                <a:solidFill>
                  <a:srgbClr val="FFC000"/>
                </a:solidFill>
              </a:rPr>
              <a:t>The 9 + 2 Greater Bay Area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865" y="1760854"/>
            <a:ext cx="10091142" cy="4294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dirty="0" smtClean="0"/>
              <a:t>A concept based on other Bay Area economies:</a:t>
            </a:r>
          </a:p>
          <a:p>
            <a:pPr marL="0" indent="0">
              <a:buNone/>
            </a:pPr>
            <a:r>
              <a:rPr lang="en-HK" b="1" dirty="0" smtClean="0">
                <a:solidFill>
                  <a:srgbClr val="00B050"/>
                </a:solidFill>
              </a:rPr>
              <a:t>The San Francisco Bay, the New York Bay, the Tokyo Bay</a:t>
            </a:r>
            <a:endParaRPr lang="en-HK" dirty="0" smtClean="0"/>
          </a:p>
          <a:p>
            <a:pPr marL="0" indent="0">
              <a:buNone/>
            </a:pPr>
            <a:r>
              <a:rPr lang="en-HK" b="1" dirty="0" smtClean="0"/>
              <a:t>The 9 + 2 includes </a:t>
            </a:r>
          </a:p>
          <a:p>
            <a:pPr marL="0" indent="0">
              <a:buNone/>
            </a:pPr>
            <a:r>
              <a:rPr lang="en-HK" b="1" dirty="0" smtClean="0">
                <a:solidFill>
                  <a:srgbClr val="00B0F0"/>
                </a:solidFill>
              </a:rPr>
              <a:t>Hong Kong SAR and Macao SAR</a:t>
            </a: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00B0F0"/>
                </a:solidFill>
              </a:rPr>
              <a:t>廣州 </a:t>
            </a:r>
            <a:r>
              <a:rPr lang="en-HK" altLang="zh-TW" b="1" dirty="0" smtClean="0">
                <a:solidFill>
                  <a:srgbClr val="00B0F0"/>
                </a:solidFill>
              </a:rPr>
              <a:t>(Guangzhou)</a:t>
            </a:r>
            <a:r>
              <a:rPr lang="zh-TW" altLang="en-US" b="1" dirty="0" smtClean="0">
                <a:solidFill>
                  <a:srgbClr val="00B0F0"/>
                </a:solidFill>
              </a:rPr>
              <a:t>、惠州 </a:t>
            </a:r>
            <a:r>
              <a:rPr lang="en-HK" altLang="zh-TW" b="1" dirty="0" smtClean="0">
                <a:solidFill>
                  <a:srgbClr val="00B0F0"/>
                </a:solidFill>
              </a:rPr>
              <a:t>(Huizhou)</a:t>
            </a:r>
            <a:r>
              <a:rPr lang="zh-TW" altLang="en-US" b="1" dirty="0" smtClean="0">
                <a:solidFill>
                  <a:srgbClr val="00B0F0"/>
                </a:solidFill>
              </a:rPr>
              <a:t>、東莞 </a:t>
            </a:r>
            <a:r>
              <a:rPr lang="en-HK" altLang="zh-TW" b="1" dirty="0" smtClean="0">
                <a:solidFill>
                  <a:srgbClr val="00B0F0"/>
                </a:solidFill>
              </a:rPr>
              <a:t>(Dongguan)</a:t>
            </a:r>
            <a:r>
              <a:rPr lang="zh-TW" altLang="en-US" b="1" dirty="0" smtClean="0">
                <a:solidFill>
                  <a:srgbClr val="00B0F0"/>
                </a:solidFill>
              </a:rPr>
              <a:t>、                   深圳 </a:t>
            </a:r>
            <a:r>
              <a:rPr lang="en-HK" altLang="zh-TW" b="1" dirty="0" smtClean="0">
                <a:solidFill>
                  <a:srgbClr val="00B0F0"/>
                </a:solidFill>
              </a:rPr>
              <a:t>(Shenzhen)</a:t>
            </a:r>
            <a:r>
              <a:rPr lang="zh-TW" altLang="en-US" b="1" dirty="0" smtClean="0">
                <a:solidFill>
                  <a:srgbClr val="00B0F0"/>
                </a:solidFill>
              </a:rPr>
              <a:t> </a:t>
            </a:r>
            <a:r>
              <a:rPr lang="en-HK" altLang="zh-TW" b="1" dirty="0" smtClean="0">
                <a:solidFill>
                  <a:srgbClr val="00B0F0"/>
                </a:solidFill>
              </a:rPr>
              <a:t>on the east</a:t>
            </a: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00B0F0"/>
                </a:solidFill>
              </a:rPr>
              <a:t>肇慶 </a:t>
            </a:r>
            <a:r>
              <a:rPr lang="en-HK" altLang="zh-TW" b="1" dirty="0" smtClean="0">
                <a:solidFill>
                  <a:srgbClr val="00B0F0"/>
                </a:solidFill>
              </a:rPr>
              <a:t>(</a:t>
            </a:r>
            <a:r>
              <a:rPr lang="en-HK" altLang="zh-TW" b="1" dirty="0" err="1" smtClean="0">
                <a:solidFill>
                  <a:srgbClr val="00B0F0"/>
                </a:solidFill>
              </a:rPr>
              <a:t>Zhaoqing</a:t>
            </a:r>
            <a:r>
              <a:rPr lang="en-HK" altLang="zh-TW" b="1" dirty="0" smtClean="0">
                <a:solidFill>
                  <a:srgbClr val="00B0F0"/>
                </a:solidFill>
              </a:rPr>
              <a:t>)</a:t>
            </a:r>
            <a:r>
              <a:rPr lang="zh-TW" altLang="en-US" b="1" dirty="0" smtClean="0">
                <a:solidFill>
                  <a:srgbClr val="00B0F0"/>
                </a:solidFill>
              </a:rPr>
              <a:t>、佛山 </a:t>
            </a:r>
            <a:r>
              <a:rPr lang="en-HK" altLang="zh-TW" b="1" dirty="0" smtClean="0">
                <a:solidFill>
                  <a:srgbClr val="00B0F0"/>
                </a:solidFill>
              </a:rPr>
              <a:t>(Foshan)</a:t>
            </a:r>
            <a:r>
              <a:rPr lang="zh-TW" altLang="en-US" b="1" dirty="0" smtClean="0">
                <a:solidFill>
                  <a:srgbClr val="00B0F0"/>
                </a:solidFill>
              </a:rPr>
              <a:t>、中山 </a:t>
            </a:r>
            <a:r>
              <a:rPr lang="en-HK" altLang="zh-TW" b="1" dirty="0" smtClean="0">
                <a:solidFill>
                  <a:srgbClr val="00B0F0"/>
                </a:solidFill>
              </a:rPr>
              <a:t>(</a:t>
            </a:r>
            <a:r>
              <a:rPr lang="en-HK" altLang="zh-TW" b="1" dirty="0" err="1" smtClean="0">
                <a:solidFill>
                  <a:srgbClr val="00B0F0"/>
                </a:solidFill>
              </a:rPr>
              <a:t>Zhongshan</a:t>
            </a:r>
            <a:r>
              <a:rPr lang="en-HK" altLang="zh-TW" b="1" dirty="0" smtClean="0">
                <a:solidFill>
                  <a:srgbClr val="00B0F0"/>
                </a:solidFill>
              </a:rPr>
              <a:t>)</a:t>
            </a:r>
            <a:r>
              <a:rPr lang="zh-TW" altLang="en-US" b="1" dirty="0" smtClean="0">
                <a:solidFill>
                  <a:srgbClr val="00B0F0"/>
                </a:solidFill>
              </a:rPr>
              <a:t>、                       江門 </a:t>
            </a:r>
            <a:r>
              <a:rPr lang="en-HK" altLang="zh-TW" b="1" dirty="0" smtClean="0">
                <a:solidFill>
                  <a:srgbClr val="00B0F0"/>
                </a:solidFill>
              </a:rPr>
              <a:t>(Jiangmen)</a:t>
            </a:r>
            <a:r>
              <a:rPr lang="zh-TW" altLang="en-US" b="1" dirty="0" smtClean="0">
                <a:solidFill>
                  <a:srgbClr val="00B0F0"/>
                </a:solidFill>
              </a:rPr>
              <a:t>、珠海 </a:t>
            </a:r>
            <a:r>
              <a:rPr lang="en-HK" altLang="zh-TW" b="1" dirty="0" smtClean="0">
                <a:solidFill>
                  <a:srgbClr val="00B0F0"/>
                </a:solidFill>
              </a:rPr>
              <a:t>(Zhuhai)</a:t>
            </a:r>
            <a:r>
              <a:rPr lang="zh-TW" altLang="en-US" b="1" dirty="0" smtClean="0">
                <a:solidFill>
                  <a:srgbClr val="00B0F0"/>
                </a:solidFill>
              </a:rPr>
              <a:t>  </a:t>
            </a:r>
            <a:r>
              <a:rPr lang="en-HK" altLang="zh-TW" b="1" dirty="0" smtClean="0">
                <a:solidFill>
                  <a:srgbClr val="00B0F0"/>
                </a:solidFill>
              </a:rPr>
              <a:t>on the west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9"/>
            <a:ext cx="11699875" cy="6858000"/>
          </a:xfrm>
        </p:spPr>
      </p:pic>
    </p:spTree>
    <p:extLst>
      <p:ext uri="{BB962C8B-B14F-4D97-AF65-F5344CB8AC3E}">
        <p14:creationId xmlns:p14="http://schemas.microsoft.com/office/powerpoint/2010/main" val="37251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889"/>
            <a:ext cx="11869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b="1" dirty="0" smtClean="0">
                <a:solidFill>
                  <a:srgbClr val="FFC000"/>
                </a:solidFill>
              </a:rPr>
              <a:t>G-HK-M Greater Bay Area - Rationale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66" y="1589314"/>
            <a:ext cx="10091142" cy="4476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3071" dirty="0">
                <a:solidFill>
                  <a:srgbClr val="FF0000"/>
                </a:solidFill>
              </a:rPr>
              <a:t>A key role in the second economic </a:t>
            </a:r>
            <a:r>
              <a:rPr lang="en-HK" sz="3071" dirty="0" smtClean="0">
                <a:solidFill>
                  <a:srgbClr val="FF0000"/>
                </a:solidFill>
              </a:rPr>
              <a:t>transformation/structural change emphasising </a:t>
            </a:r>
            <a:r>
              <a:rPr lang="en-HK" sz="3071" dirty="0">
                <a:solidFill>
                  <a:srgbClr val="FF0000"/>
                </a:solidFill>
              </a:rPr>
              <a:t>modern service industries: </a:t>
            </a:r>
            <a:r>
              <a:rPr lang="en-HK" sz="3071" dirty="0" smtClean="0">
                <a:solidFill>
                  <a:srgbClr val="FF0000"/>
                </a:solidFill>
              </a:rPr>
              <a:t>            </a:t>
            </a:r>
            <a:r>
              <a:rPr lang="en-HK" sz="3071" dirty="0" smtClean="0">
                <a:solidFill>
                  <a:srgbClr val="00B0F0"/>
                </a:solidFill>
              </a:rPr>
              <a:t>Finance</a:t>
            </a:r>
            <a:r>
              <a:rPr lang="en-HK" sz="3071" dirty="0">
                <a:solidFill>
                  <a:srgbClr val="00B0F0"/>
                </a:solidFill>
              </a:rPr>
              <a:t>, Innovation  &amp; Technology, Logistics, Professional &amp; Technical Services</a:t>
            </a:r>
            <a:endParaRPr lang="en-HK" sz="3071" dirty="0">
              <a:solidFill>
                <a:srgbClr val="FF0000"/>
              </a:solidFill>
            </a:endParaRPr>
          </a:p>
          <a:p>
            <a:pPr marL="493570" indent="-493570">
              <a:buAutoNum type="arabicPeriod"/>
            </a:pPr>
            <a:r>
              <a:rPr lang="en-HK" sz="3071" b="1" dirty="0"/>
              <a:t>Further development of the Pearl River Delta with HK, Shenzhen, and Guangzhou as key </a:t>
            </a:r>
            <a:r>
              <a:rPr lang="en-HK" sz="3071" b="1" dirty="0" smtClean="0"/>
              <a:t>drivers</a:t>
            </a:r>
            <a:endParaRPr lang="en-HK" sz="3071" b="1" dirty="0"/>
          </a:p>
          <a:p>
            <a:pPr marL="0" indent="0">
              <a:buNone/>
            </a:pPr>
            <a:r>
              <a:rPr lang="en-HK" sz="3071" b="1" dirty="0"/>
              <a:t>2.  Strengthening the Guangdong Free Trade Zones (FTZs</a:t>
            </a:r>
            <a:r>
              <a:rPr lang="en-HK" sz="3071" b="1" dirty="0" smtClean="0"/>
              <a:t>)</a:t>
            </a:r>
            <a:endParaRPr lang="en-HK" sz="3071" b="1" dirty="0"/>
          </a:p>
          <a:p>
            <a:pPr marL="493570" indent="-493570">
              <a:buAutoNum type="arabicPeriod" startAt="3"/>
            </a:pPr>
            <a:r>
              <a:rPr lang="en-HK" sz="3071" b="1" dirty="0" smtClean="0"/>
              <a:t>Supporting the </a:t>
            </a:r>
            <a:r>
              <a:rPr lang="en-HK" sz="3071" b="1" dirty="0"/>
              <a:t>Maritime Silk Road</a:t>
            </a:r>
            <a:r>
              <a:rPr lang="en-HK" sz="3071" dirty="0"/>
              <a:t>, a doorway to Southeast and South Asia (westward and southbound)</a:t>
            </a:r>
          </a:p>
          <a:p>
            <a:pPr marL="493570" indent="-493570">
              <a:buAutoNum type="arabicPeriod" startAt="3"/>
            </a:pPr>
            <a:endParaRPr lang="en-HK" sz="3071" dirty="0"/>
          </a:p>
          <a:p>
            <a:pPr marL="493570" indent="-49357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693775"/>
            <a:ext cx="10123713" cy="56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b="1" dirty="0" smtClean="0">
                <a:solidFill>
                  <a:srgbClr val="FFC000"/>
                </a:solidFill>
              </a:rPr>
              <a:t>From FTZs to Greater Bay Area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HK" sz="3600" dirty="0" smtClean="0"/>
              <a:t>Free Trade Zones (FTZs): initially Shanghai, Fujian, Tianjin </a:t>
            </a:r>
          </a:p>
          <a:p>
            <a:pPr marL="514350" indent="-514350">
              <a:buAutoNum type="arabicPeriod"/>
            </a:pPr>
            <a:r>
              <a:rPr lang="en-HK" sz="3600" dirty="0" smtClean="0"/>
              <a:t>Cooperative Zone: Shenzhen </a:t>
            </a:r>
            <a:r>
              <a:rPr lang="en-HK" sz="3600" dirty="0" err="1" smtClean="0"/>
              <a:t>Qianhai</a:t>
            </a:r>
            <a:r>
              <a:rPr lang="en-HK" sz="3600" dirty="0" smtClean="0"/>
              <a:t>-Hong Kong</a:t>
            </a:r>
          </a:p>
          <a:p>
            <a:pPr marL="514350" indent="-514350">
              <a:buAutoNum type="arabicPeriod"/>
            </a:pPr>
            <a:r>
              <a:rPr lang="en-HK" sz="3600" dirty="0" smtClean="0"/>
              <a:t>Guangdong FTZ – 3 Sub-Zones</a:t>
            </a:r>
          </a:p>
          <a:p>
            <a:pPr marL="514350" indent="-514350">
              <a:buAutoNum type="arabicPeriod"/>
            </a:pPr>
            <a:r>
              <a:rPr lang="en-HK" sz="3600" dirty="0" smtClean="0"/>
              <a:t>Additional FTZs</a:t>
            </a:r>
          </a:p>
          <a:p>
            <a:pPr marL="514350" indent="-514350">
              <a:buAutoNum type="arabicPeriod"/>
            </a:pPr>
            <a:r>
              <a:rPr lang="en-HK" sz="3600" dirty="0" smtClean="0"/>
              <a:t>Guangdong-HK-Macao Greater Bay Area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56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57" y="636738"/>
            <a:ext cx="9966560" cy="56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0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960</TotalTime>
  <Words>659</Words>
  <Application>Microsoft Office PowerPoint</Application>
  <PresentationFormat>Custom</PresentationFormat>
  <Paragraphs>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新細明體</vt:lpstr>
      <vt:lpstr>Arial</vt:lpstr>
      <vt:lpstr>Calibri</vt:lpstr>
      <vt:lpstr>Calibri Light</vt:lpstr>
      <vt:lpstr>Office Theme</vt:lpstr>
      <vt:lpstr>The Greater Guangdong-HK-Macao Bay Area: Challenges and Opportunities</vt:lpstr>
      <vt:lpstr>The Guangdong-HK-Macao Greater Bay Area</vt:lpstr>
      <vt:lpstr>The 9 + 2 Greater Bay Area</vt:lpstr>
      <vt:lpstr>PowerPoint Presentation</vt:lpstr>
      <vt:lpstr>PowerPoint Presentation</vt:lpstr>
      <vt:lpstr>G-HK-M Greater Bay Area - Rationale</vt:lpstr>
      <vt:lpstr>PowerPoint Presentation</vt:lpstr>
      <vt:lpstr>From FTZs to Greater Bay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Positioning of 9 + 2</vt:lpstr>
      <vt:lpstr>Opportunities offered by the GBA</vt:lpstr>
      <vt:lpstr>The Making of a Greater Bay Area</vt:lpstr>
      <vt:lpstr>Challenges and Recommendations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Qianhai-Hong Kong and  the Belt &amp; Road:  Opportunities for Young University Graduates</dc:title>
  <dc:creator>EKY Chen</dc:creator>
  <cp:lastModifiedBy>EKY Chen</cp:lastModifiedBy>
  <cp:revision>139</cp:revision>
  <cp:lastPrinted>2016-05-14T16:56:28Z</cp:lastPrinted>
  <dcterms:created xsi:type="dcterms:W3CDTF">2015-10-04T13:39:49Z</dcterms:created>
  <dcterms:modified xsi:type="dcterms:W3CDTF">2019-12-08T15:17:06Z</dcterms:modified>
</cp:coreProperties>
</file>