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9" r:id="rId2"/>
    <p:sldId id="296" r:id="rId3"/>
    <p:sldId id="302" r:id="rId4"/>
    <p:sldId id="303" r:id="rId5"/>
    <p:sldId id="304" r:id="rId6"/>
    <p:sldId id="288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B2D"/>
    <a:srgbClr val="BB8A0A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>
      <p:cViewPr varScale="1">
        <p:scale>
          <a:sx n="111" d="100"/>
          <a:sy n="111" d="100"/>
        </p:scale>
        <p:origin x="126" y="84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244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6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36" y="1"/>
            <a:ext cx="2945659" cy="4986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2C17D-8166-41CD-94C3-412D48F01422}" type="datetimeFigureOut">
              <a:rPr lang="en-HK" smtClean="0"/>
              <a:t>10/12/2019</a:t>
            </a:fld>
            <a:endParaRPr lang="en-H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H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010"/>
            <a:ext cx="2945659" cy="4986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36" y="9428010"/>
            <a:ext cx="2945659" cy="4986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E94B6-407B-4CF7-8799-14296748CEE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64927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85750" indent="-285750" algn="l" defTabSz="914400" rtl="0" eaLnBrk="1" latinLnBrk="0" hangingPunct="1">
      <a:spcBef>
        <a:spcPts val="600"/>
      </a:spcBef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914400" rtl="0" eaLnBrk="1" latinLnBrk="0" hangingPunct="1">
      <a:spcBef>
        <a:spcPts val="600"/>
      </a:spcBef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00150" indent="-285750" algn="l" defTabSz="914400" rtl="0" eaLnBrk="1" latinLnBrk="0" hangingPunct="1">
      <a:spcBef>
        <a:spcPts val="600"/>
      </a:spcBef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57350" indent="-285750" algn="l" defTabSz="914400" rtl="0" eaLnBrk="1" latinLnBrk="0" hangingPunct="1">
      <a:spcBef>
        <a:spcPts val="600"/>
      </a:spcBef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114550" indent="-285750" algn="l" defTabSz="914400" rtl="0" eaLnBrk="1" latinLnBrk="0" hangingPunct="1">
      <a:spcBef>
        <a:spcPts val="600"/>
      </a:spcBef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77197"/>
            <a:ext cx="5438140" cy="4901275"/>
          </a:xfrm>
        </p:spPr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E94B6-407B-4CF7-8799-14296748CEEF}" type="slidenum">
              <a:rPr lang="en-HK" smtClean="0"/>
              <a:t>1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91841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E94B6-407B-4CF7-8799-14296748CEEF}" type="slidenum">
              <a:rPr lang="en-HK" smtClean="0"/>
              <a:t>6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5460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86000" y="2057400"/>
            <a:ext cx="76200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4873824"/>
            <a:ext cx="85344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/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1" y="6581002"/>
            <a:ext cx="956721" cy="204351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23825">
              <a:lnSpc>
                <a:spcPts val="1650"/>
              </a:lnSpc>
            </a:pPr>
            <a:fld id="{81D60167-4931-47E6-BA6A-407CBD079E47}" type="slidenum">
              <a:rPr lang="en-HK" smtClean="0"/>
              <a:pPr marL="123825">
                <a:lnSpc>
                  <a:spcPts val="1650"/>
                </a:lnSpc>
              </a:pPr>
              <a:t>‹#›</a:t>
            </a:fld>
            <a:endParaRPr lang="en-HK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3360F7-E0BD-4626-846A-692C9E6D24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0" y="275174"/>
            <a:ext cx="1176490" cy="9978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4800" y="294640"/>
            <a:ext cx="10566400" cy="492443"/>
          </a:xfrm>
        </p:spPr>
        <p:txBody>
          <a:bodyPr lIns="0" tIns="0" rIns="0" bIns="0"/>
          <a:lstStyle>
            <a:lvl1pPr algn="l">
              <a:defRPr sz="3200" b="1" i="0">
                <a:solidFill>
                  <a:srgbClr val="B00B2D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4800" y="1220411"/>
            <a:ext cx="11277600" cy="369332"/>
          </a:xfrm>
        </p:spPr>
        <p:txBody>
          <a:bodyPr lIns="0" tIns="0" rIns="0" bIns="0"/>
          <a:lstStyle>
            <a:lvl1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b="0" i="0">
                <a:solidFill>
                  <a:srgbClr val="19196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C01F5E-7108-41EE-A498-706ED24E2377}"/>
              </a:ext>
            </a:extLst>
          </p:cNvPr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>
            <a:solidFill>
              <a:srgbClr val="BB8A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3B05A7B9-F158-42C8-91DB-8FEEC726EF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607" y="123652"/>
            <a:ext cx="782193" cy="6634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1019388" y="6598015"/>
            <a:ext cx="5419513" cy="222884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1" i="0">
                <a:solidFill>
                  <a:srgbClr val="B00B2D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en-HK"/>
              <a:t>Financial</a:t>
            </a:r>
            <a:r>
              <a:rPr lang="en-HK" spc="-40"/>
              <a:t> </a:t>
            </a:r>
            <a:r>
              <a:rPr lang="en-HK"/>
              <a:t>Services</a:t>
            </a:r>
            <a:r>
              <a:rPr lang="en-HK" spc="-30"/>
              <a:t> </a:t>
            </a:r>
            <a:r>
              <a:rPr lang="en-HK" spc="-5"/>
              <a:t>Development</a:t>
            </a:r>
            <a:r>
              <a:rPr lang="en-HK" spc="-20"/>
              <a:t> </a:t>
            </a:r>
            <a:r>
              <a:rPr lang="en-HK"/>
              <a:t>Council</a:t>
            </a:r>
            <a:r>
              <a:rPr lang="en-HK" spc="320"/>
              <a:t> </a:t>
            </a:r>
            <a:r>
              <a:rPr lang="zh-TW" altLang="en-US" spc="10">
                <a:latin typeface="新細明體"/>
                <a:cs typeface="新細明體"/>
              </a:rPr>
              <a:t>金融</a:t>
            </a:r>
            <a:r>
              <a:rPr lang="zh-TW" altLang="en-US">
                <a:latin typeface="新細明體"/>
                <a:cs typeface="新細明體"/>
              </a:rPr>
              <a:t>發</a:t>
            </a:r>
            <a:r>
              <a:rPr lang="zh-TW" altLang="en-US" spc="-15">
                <a:latin typeface="新細明體"/>
                <a:cs typeface="新細明體"/>
              </a:rPr>
              <a:t>展</a:t>
            </a:r>
            <a:r>
              <a:rPr lang="zh-TW" altLang="en-US">
                <a:latin typeface="新細明體"/>
                <a:cs typeface="新細明體"/>
              </a:rPr>
              <a:t>局</a:t>
            </a:r>
            <a:endParaRPr lang="zh-TW" altLang="en-US" dirty="0">
              <a:latin typeface="新細明體"/>
              <a:cs typeface="新細明體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1495183" y="6166838"/>
            <a:ext cx="332739" cy="22478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0" i="0">
                <a:solidFill>
                  <a:srgbClr val="0033D8"/>
                </a:solidFill>
                <a:latin typeface="Arial"/>
                <a:cs typeface="Arial"/>
              </a:defRPr>
            </a:lvl1pPr>
          </a:lstStyle>
          <a:p>
            <a:pPr marL="123825">
              <a:lnSpc>
                <a:spcPts val="1650"/>
              </a:lnSpc>
            </a:pPr>
            <a:fld id="{81D60167-4931-47E6-BA6A-407CBD079E47}" type="slidenum">
              <a:rPr lang="en-HK" smtClean="0"/>
              <a:pPr marL="123825">
                <a:lnSpc>
                  <a:spcPts val="1650"/>
                </a:lnSpc>
              </a:pPr>
              <a:t>‹#›</a:t>
            </a:fld>
            <a:endParaRPr lang="en-HK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92D7C7-DAD2-4F1C-8A81-93EFCF8AB7B9}"/>
              </a:ext>
            </a:extLst>
          </p:cNvPr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>
            <a:solidFill>
              <a:srgbClr val="BB8A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Holder 2">
            <a:extLst>
              <a:ext uri="{FF2B5EF4-FFF2-40B4-BE49-F238E27FC236}">
                <a16:creationId xmlns:a16="http://schemas.microsoft.com/office/drawing/2014/main" id="{DC0B92D9-5F10-46F1-94CD-B474C48BA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94640"/>
            <a:ext cx="10566400" cy="492443"/>
          </a:xfrm>
        </p:spPr>
        <p:txBody>
          <a:bodyPr lIns="0" tIns="0" rIns="0" bIns="0"/>
          <a:lstStyle>
            <a:lvl1pPr algn="l">
              <a:defRPr sz="3200" b="1" i="0">
                <a:solidFill>
                  <a:srgbClr val="B00B2D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5AC502-81BC-4B16-8D2B-FE87714BA3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607" y="123652"/>
            <a:ext cx="782193" cy="6634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2">
            <a:extLst>
              <a:ext uri="{FF2B5EF4-FFF2-40B4-BE49-F238E27FC236}">
                <a16:creationId xmlns:a16="http://schemas.microsoft.com/office/drawing/2014/main" id="{5EDF28BF-32B9-48E7-BBFB-8871FDE2D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2286000"/>
            <a:ext cx="76200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9EA3B6-806E-4E95-8ECB-2F2B5C57CE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0" y="275174"/>
            <a:ext cx="1176490" cy="9978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75910E-CC6B-4DC2-BA81-F1F15E670D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0" y="275174"/>
            <a:ext cx="1176490" cy="99786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6553200"/>
            <a:ext cx="12192000" cy="304800"/>
          </a:xfrm>
          <a:custGeom>
            <a:avLst/>
            <a:gdLst/>
            <a:ahLst/>
            <a:cxnLst/>
            <a:rect l="l" t="t" r="r" b="b"/>
            <a:pathLst>
              <a:path w="8458200" h="304800">
                <a:moveTo>
                  <a:pt x="0" y="304800"/>
                </a:moveTo>
                <a:lnTo>
                  <a:pt x="8458200" y="304800"/>
                </a:lnTo>
                <a:lnTo>
                  <a:pt x="84582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BB8A0A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9903" y="2057400"/>
            <a:ext cx="757219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B00B2D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60356" y="4797624"/>
            <a:ext cx="987128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1">
                <a:solidFill>
                  <a:srgbClr val="191966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id="{EA9DEEF2-31E3-4E04-8D1D-47A89E2CF83E}"/>
              </a:ext>
            </a:extLst>
          </p:cNvPr>
          <p:cNvSpPr txBox="1">
            <a:spLocks/>
          </p:cNvSpPr>
          <p:nvPr userDrawn="1"/>
        </p:nvSpPr>
        <p:spPr>
          <a:xfrm>
            <a:off x="11582401" y="6581002"/>
            <a:ext cx="956721" cy="204351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3825">
              <a:lnSpc>
                <a:spcPts val="1650"/>
              </a:lnSpc>
            </a:pPr>
            <a:fld id="{81D60167-4931-47E6-BA6A-407CBD079E47}" type="slidenum">
              <a:rPr lang="en-HK" sz="1200" smtClean="0"/>
              <a:pPr marL="123825">
                <a:lnSpc>
                  <a:spcPts val="1650"/>
                </a:lnSpc>
              </a:pPr>
              <a:t>‹#›</a:t>
            </a:fld>
            <a:endParaRPr lang="en-HK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AAD570-6074-48F0-AA86-CD144FCDD0AF}"/>
              </a:ext>
            </a:extLst>
          </p:cNvPr>
          <p:cNvSpPr txBox="1"/>
          <p:nvPr userDrawn="1"/>
        </p:nvSpPr>
        <p:spPr>
          <a:xfrm>
            <a:off x="0" y="6581002"/>
            <a:ext cx="593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Services Development Council </a:t>
            </a:r>
            <a:r>
              <a:rPr lang="zh-TW" alt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香港金融發展局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eaLnBrk="1" hangingPunct="1">
        <a:defRPr sz="4000">
          <a:latin typeface="+mj-lt"/>
          <a:ea typeface="+mj-ea"/>
          <a:cs typeface="+mj-cs"/>
        </a:defRPr>
      </a:lvl1pPr>
    </p:titleStyle>
    <p:bodyStyle>
      <a:lvl1pPr marL="0" algn="ctr" eaLnBrk="1" hangingPunct="1">
        <a:defRPr sz="2400"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3D438E-AE7C-4674-8B1B-E0565F34B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560" y="1556792"/>
            <a:ext cx="7920880" cy="2215991"/>
          </a:xfrm>
        </p:spPr>
        <p:txBody>
          <a:bodyPr/>
          <a:lstStyle/>
          <a:p>
            <a:pPr algn="l"/>
            <a:r>
              <a:rPr lang="en-HK" dirty="0">
                <a:latin typeface="Candara" panose="020E0502030303020204" pitchFamily="34" charset="0"/>
                <a:cs typeface="Mongolian Baiti" panose="03000500000000000000" pitchFamily="66" charset="0"/>
              </a:rPr>
              <a:t>Macau Small and Medium Enterprises World Forum</a:t>
            </a:r>
            <a:br>
              <a:rPr lang="en-HK" dirty="0">
                <a:latin typeface="Candara" panose="020E0502030303020204" pitchFamily="34" charset="0"/>
                <a:cs typeface="Mongolian Baiti" panose="03000500000000000000" pitchFamily="66" charset="0"/>
              </a:rPr>
            </a:br>
            <a:br>
              <a:rPr lang="en-HK" dirty="0">
                <a:latin typeface="Candara" panose="020E0502030303020204" pitchFamily="34" charset="0"/>
                <a:cs typeface="Mongolian Baiti" panose="03000500000000000000" pitchFamily="66" charset="0"/>
              </a:rPr>
            </a:br>
            <a:r>
              <a:rPr lang="en-HK" dirty="0">
                <a:latin typeface="Candara" panose="020E0502030303020204" pitchFamily="34" charset="0"/>
                <a:cs typeface="Mongolian Baiti" panose="03000500000000000000" pitchFamily="66" charset="0"/>
              </a:rPr>
              <a:t>Theme 1 – Fintech &amp; Security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D02C255-D8BB-4918-A4CC-3644C861BE6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135560" y="4365104"/>
            <a:ext cx="6400800" cy="923330"/>
          </a:xfrm>
        </p:spPr>
        <p:txBody>
          <a:bodyPr/>
          <a:lstStyle/>
          <a:p>
            <a:pPr algn="l"/>
            <a:r>
              <a:rPr lang="en-US" i="0" dirty="0">
                <a:solidFill>
                  <a:srgbClr val="002060"/>
                </a:solidFill>
                <a:latin typeface="Candara" panose="020E0502030303020204" pitchFamily="34" charset="0"/>
              </a:rPr>
              <a:t>Christopher Hui</a:t>
            </a:r>
          </a:p>
          <a:p>
            <a:pPr algn="l"/>
            <a:r>
              <a:rPr lang="en-US" i="0" dirty="0">
                <a:solidFill>
                  <a:srgbClr val="002060"/>
                </a:solidFill>
                <a:latin typeface="Candara" panose="020E0502030303020204" pitchFamily="34" charset="0"/>
              </a:rPr>
              <a:t>Executive Director </a:t>
            </a:r>
          </a:p>
          <a:p>
            <a:pPr algn="l"/>
            <a:endParaRPr lang="en-HK" dirty="0">
              <a:latin typeface="Candara" panose="020E05020303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FF556E-5567-47BD-95AF-31C6B2E0F4E3}"/>
              </a:ext>
            </a:extLst>
          </p:cNvPr>
          <p:cNvSpPr/>
          <p:nvPr/>
        </p:nvSpPr>
        <p:spPr>
          <a:xfrm>
            <a:off x="2063552" y="5301208"/>
            <a:ext cx="2114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12 December 2019</a:t>
            </a:r>
          </a:p>
        </p:txBody>
      </p:sp>
    </p:spTree>
    <p:extLst>
      <p:ext uri="{BB962C8B-B14F-4D97-AF65-F5344CB8AC3E}">
        <p14:creationId xmlns:p14="http://schemas.microsoft.com/office/powerpoint/2010/main" val="30447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69B40-BC8E-431F-AC05-62E12A69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94640"/>
            <a:ext cx="10566400" cy="492443"/>
          </a:xfrm>
        </p:spPr>
        <p:txBody>
          <a:bodyPr/>
          <a:lstStyle/>
          <a:p>
            <a:r>
              <a:rPr lang="en-HK" dirty="0">
                <a:latin typeface="Candara" panose="020E0502030303020204" pitchFamily="34" charset="0"/>
                <a:cs typeface="Mongolian Baiti" panose="03000500000000000000" pitchFamily="66" charset="0"/>
              </a:rPr>
              <a:t>FinTech is highly relevant to SMEs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44C12D-BDEE-4554-98C7-9DA437BBA928}"/>
              </a:ext>
            </a:extLst>
          </p:cNvPr>
          <p:cNvSpPr txBox="1"/>
          <p:nvPr/>
        </p:nvSpPr>
        <p:spPr>
          <a:xfrm>
            <a:off x="759096" y="1844824"/>
            <a:ext cx="2416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4800" b="1" dirty="0">
                <a:solidFill>
                  <a:srgbClr val="B00B2D"/>
                </a:solidFill>
                <a:latin typeface="Candara" panose="020E0502030303020204" pitchFamily="34" charset="0"/>
              </a:rPr>
              <a:t>S</a:t>
            </a:r>
            <a:r>
              <a:rPr lang="en-HK" sz="4800" dirty="0">
                <a:latin typeface="Candara" panose="020E0502030303020204" pitchFamily="34" charset="0"/>
              </a:rPr>
              <a:t> ecurity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7A5FE3-F069-41A6-B75C-D01BBD89C578}"/>
              </a:ext>
            </a:extLst>
          </p:cNvPr>
          <p:cNvSpPr txBox="1"/>
          <p:nvPr/>
        </p:nvSpPr>
        <p:spPr>
          <a:xfrm>
            <a:off x="742546" y="3068960"/>
            <a:ext cx="24817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4800" b="1" dirty="0">
                <a:solidFill>
                  <a:srgbClr val="B00B2D"/>
                </a:solidFill>
                <a:latin typeface="Candara" panose="020E0502030303020204" pitchFamily="34" charset="0"/>
              </a:rPr>
              <a:t>M</a:t>
            </a:r>
            <a:r>
              <a:rPr lang="en-HK" sz="4800" dirty="0">
                <a:latin typeface="Candara" panose="020E0502030303020204" pitchFamily="34" charset="0"/>
              </a:rPr>
              <a:t> obility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EF82DB-C29C-4D09-90C4-21E4C37C9783}"/>
              </a:ext>
            </a:extLst>
          </p:cNvPr>
          <p:cNvSpPr txBox="1"/>
          <p:nvPr/>
        </p:nvSpPr>
        <p:spPr>
          <a:xfrm>
            <a:off x="782106" y="4365104"/>
            <a:ext cx="28151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4800" b="1" dirty="0">
                <a:solidFill>
                  <a:srgbClr val="B00B2D"/>
                </a:solidFill>
                <a:latin typeface="Candara" panose="020E0502030303020204" pitchFamily="34" charset="0"/>
              </a:rPr>
              <a:t>E</a:t>
            </a:r>
            <a:r>
              <a:rPr lang="en-HK" sz="4800" dirty="0">
                <a:latin typeface="Candara" panose="020E0502030303020204" pitchFamily="34" charset="0"/>
              </a:rPr>
              <a:t> fficiency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76D777-E574-4D36-A9E0-4B8A4D222D2D}"/>
              </a:ext>
            </a:extLst>
          </p:cNvPr>
          <p:cNvSpPr txBox="1"/>
          <p:nvPr/>
        </p:nvSpPr>
        <p:spPr>
          <a:xfrm>
            <a:off x="7277087" y="2635020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000" dirty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of total business units </a:t>
            </a:r>
          </a:p>
          <a:p>
            <a:endParaRPr lang="en-HK" sz="2000" dirty="0">
              <a:solidFill>
                <a:schemeClr val="accent4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6680A8-CEF9-4B2B-B4FF-7E228BD11D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48" y="1909019"/>
            <a:ext cx="2159889" cy="21598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491F24D-4BEB-4589-AA32-3F3D04C7D4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856" y="4077423"/>
            <a:ext cx="2159889" cy="215988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6A1CBC8-029A-4FC9-B519-FA746F70432A}"/>
              </a:ext>
            </a:extLst>
          </p:cNvPr>
          <p:cNvSpPr/>
          <p:nvPr/>
        </p:nvSpPr>
        <p:spPr>
          <a:xfrm>
            <a:off x="7248128" y="4675783"/>
            <a:ext cx="26917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sz="2000" dirty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of total employment </a:t>
            </a:r>
            <a:br>
              <a:rPr lang="en-HK" sz="2000" dirty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</a:br>
            <a:r>
              <a:rPr lang="en-HK" sz="2000" dirty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(excluding civil service)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BF7BE0-BEEA-4888-BA28-95464E06B037}"/>
              </a:ext>
            </a:extLst>
          </p:cNvPr>
          <p:cNvSpPr/>
          <p:nvPr/>
        </p:nvSpPr>
        <p:spPr>
          <a:xfrm>
            <a:off x="4871864" y="1295624"/>
            <a:ext cx="4604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B00B2D"/>
                </a:solidFill>
                <a:latin typeface="Candara" panose="020E0502030303020204" pitchFamily="34" charset="0"/>
              </a:rPr>
              <a:t>In Hong Kong, SMEs contribute to</a:t>
            </a:r>
            <a:endParaRPr lang="en-HK" sz="2400" dirty="0">
              <a:solidFill>
                <a:srgbClr val="B00B2D"/>
              </a:solidFill>
              <a:latin typeface="Candara" panose="020E0502030303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1B79A64-7825-4B9B-8BE0-24A53A4A379B}"/>
              </a:ext>
            </a:extLst>
          </p:cNvPr>
          <p:cNvCxnSpPr>
            <a:cxnSpLocks/>
          </p:cNvCxnSpPr>
          <p:nvPr/>
        </p:nvCxnSpPr>
        <p:spPr>
          <a:xfrm>
            <a:off x="4151784" y="1278756"/>
            <a:ext cx="8384" cy="503517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07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37600-E18C-4DB5-A454-F49E98700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94640"/>
            <a:ext cx="10566400" cy="984885"/>
          </a:xfrm>
        </p:spPr>
        <p:txBody>
          <a:bodyPr/>
          <a:lstStyle/>
          <a:p>
            <a:r>
              <a:rPr lang="en-HK" dirty="0">
                <a:latin typeface="Candara" panose="020E0502030303020204" pitchFamily="34" charset="0"/>
                <a:cs typeface="Mongolian Baiti" panose="03000500000000000000" pitchFamily="66" charset="0"/>
              </a:rPr>
              <a:t>FSDC’s work on FinTech</a:t>
            </a:r>
            <a:br>
              <a:rPr lang="en-HK" dirty="0">
                <a:latin typeface="Candara" panose="020E0502030303020204" pitchFamily="34" charset="0"/>
                <a:cs typeface="Mongolian Baiti" panose="03000500000000000000" pitchFamily="66" charset="0"/>
              </a:rPr>
            </a:br>
            <a:endParaRPr lang="en-HK" dirty="0">
              <a:latin typeface="Candara" panose="020E0502030303020204" pitchFamily="34" charset="0"/>
              <a:cs typeface="Mongolian Baiti" panose="03000500000000000000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198B2E-A534-4DDB-8C21-F81FFF2F5374}"/>
              </a:ext>
            </a:extLst>
          </p:cNvPr>
          <p:cNvSpPr txBox="1"/>
          <p:nvPr/>
        </p:nvSpPr>
        <p:spPr>
          <a:xfrm>
            <a:off x="4943872" y="155679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800" b="1" dirty="0">
                <a:solidFill>
                  <a:srgbClr val="B00B2D"/>
                </a:solidFill>
                <a:latin typeface="Candara" panose="020E0502030303020204" pitchFamily="34" charset="0"/>
              </a:rPr>
              <a:t>Five Key Areas: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25742C-0A3E-4486-BA59-8E3ED0ECF7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16" t="12201" r="37006" b="20601"/>
          <a:stretch/>
        </p:blipFill>
        <p:spPr>
          <a:xfrm>
            <a:off x="767408" y="1484784"/>
            <a:ext cx="3096344" cy="44036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E24FF9-85F7-4928-A349-9C588B12A4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61" y="2205569"/>
            <a:ext cx="3599695" cy="35996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2CF05DB-C713-4BC2-B9F2-10910CABD2FC}"/>
              </a:ext>
            </a:extLst>
          </p:cNvPr>
          <p:cNvSpPr/>
          <p:nvPr/>
        </p:nvSpPr>
        <p:spPr>
          <a:xfrm>
            <a:off x="5760640" y="227687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HK" sz="2400" dirty="0">
                <a:solidFill>
                  <a:srgbClr val="B00B2D"/>
                </a:solidFill>
                <a:latin typeface="Candara" panose="020E0502030303020204" pitchFamily="34" charset="0"/>
              </a:rPr>
              <a:t>Cybersecurity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304A1-507F-4967-B99D-E3BF86828E20}"/>
              </a:ext>
            </a:extLst>
          </p:cNvPr>
          <p:cNvSpPr/>
          <p:nvPr/>
        </p:nvSpPr>
        <p:spPr>
          <a:xfrm>
            <a:off x="5760640" y="299821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HK" sz="2400" dirty="0">
                <a:solidFill>
                  <a:srgbClr val="B00B2D"/>
                </a:solidFill>
                <a:latin typeface="Candara" panose="020E0502030303020204" pitchFamily="34" charset="0"/>
              </a:rPr>
              <a:t>Payments and Securities Settlement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38695B-96F6-4230-BDC5-A0D788E5F306}"/>
              </a:ext>
            </a:extLst>
          </p:cNvPr>
          <p:cNvSpPr/>
          <p:nvPr/>
        </p:nvSpPr>
        <p:spPr>
          <a:xfrm>
            <a:off x="5760640" y="371955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HK" sz="2400" dirty="0">
                <a:solidFill>
                  <a:srgbClr val="B00B2D"/>
                </a:solidFill>
                <a:latin typeface="Candara" panose="020E0502030303020204" pitchFamily="34" charset="0"/>
              </a:rPr>
              <a:t>Digital ID and KYC Utility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C4B721-CF21-49C8-BFFF-B016E6AA9C61}"/>
              </a:ext>
            </a:extLst>
          </p:cNvPr>
          <p:cNvSpPr/>
          <p:nvPr/>
        </p:nvSpPr>
        <p:spPr>
          <a:xfrm>
            <a:off x="5807968" y="440173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HK" sz="2400" dirty="0" err="1">
                <a:solidFill>
                  <a:srgbClr val="B00B2D"/>
                </a:solidFill>
                <a:latin typeface="Candara" panose="020E0502030303020204" pitchFamily="34" charset="0"/>
              </a:rPr>
              <a:t>WealthTech</a:t>
            </a:r>
            <a:r>
              <a:rPr lang="en-HK" sz="2400" dirty="0">
                <a:solidFill>
                  <a:srgbClr val="B00B2D"/>
                </a:solidFill>
                <a:latin typeface="Candara" panose="020E0502030303020204" pitchFamily="34" charset="0"/>
              </a:rPr>
              <a:t> and </a:t>
            </a:r>
            <a:r>
              <a:rPr lang="en-HK" sz="2400" dirty="0" err="1">
                <a:solidFill>
                  <a:srgbClr val="B00B2D"/>
                </a:solidFill>
                <a:latin typeface="Candara" panose="020E0502030303020204" pitchFamily="34" charset="0"/>
              </a:rPr>
              <a:t>InsurTech</a:t>
            </a:r>
            <a:r>
              <a:rPr lang="en-HK" sz="2400" dirty="0">
                <a:solidFill>
                  <a:srgbClr val="B00B2D"/>
                </a:solidFill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DC83C-FA8A-491C-92E1-8B408EFDF928}"/>
              </a:ext>
            </a:extLst>
          </p:cNvPr>
          <p:cNvSpPr/>
          <p:nvPr/>
        </p:nvSpPr>
        <p:spPr>
          <a:xfrm>
            <a:off x="5807968" y="5103501"/>
            <a:ext cx="1299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sz="2400" dirty="0" err="1">
                <a:solidFill>
                  <a:srgbClr val="B00B2D"/>
                </a:solidFill>
                <a:latin typeface="Candara" panose="020E0502030303020204" pitchFamily="34" charset="0"/>
              </a:rPr>
              <a:t>RegTech</a:t>
            </a:r>
            <a:endParaRPr lang="en-HK" sz="2400" dirty="0">
              <a:solidFill>
                <a:srgbClr val="B00B2D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0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DBDEB-DE6A-422A-A011-01E76AFD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94640"/>
            <a:ext cx="10566400" cy="492443"/>
          </a:xfrm>
        </p:spPr>
        <p:txBody>
          <a:bodyPr/>
          <a:lstStyle/>
          <a:p>
            <a:r>
              <a:rPr lang="en-HK" dirty="0">
                <a:latin typeface="Candara" panose="020E0502030303020204" pitchFamily="34" charset="0"/>
                <a:cs typeface="Mongolian Baiti" panose="03000500000000000000" pitchFamily="66" charset="0"/>
              </a:rPr>
              <a:t>Within FinTech, cybersecurity is a key element…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B562A7-2494-404A-BEC7-D46FD3BDF686}"/>
              </a:ext>
            </a:extLst>
          </p:cNvPr>
          <p:cNvSpPr txBox="1"/>
          <p:nvPr/>
        </p:nvSpPr>
        <p:spPr>
          <a:xfrm>
            <a:off x="9336360" y="6165304"/>
            <a:ext cx="2740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1400" i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Source: Accenture, Telstra Security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1E1A8-604B-4B54-B7F3-BC234EC8F736}"/>
              </a:ext>
            </a:extLst>
          </p:cNvPr>
          <p:cNvSpPr txBox="1"/>
          <p:nvPr/>
        </p:nvSpPr>
        <p:spPr>
          <a:xfrm>
            <a:off x="512404" y="1220411"/>
            <a:ext cx="4500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800" b="1" u="sng" dirty="0">
                <a:solidFill>
                  <a:srgbClr val="B00B2D"/>
                </a:solidFill>
                <a:latin typeface="Candara" panose="020E0502030303020204" pitchFamily="34" charset="0"/>
              </a:rPr>
              <a:t>Globally (2018)</a:t>
            </a:r>
          </a:p>
          <a:p>
            <a:pPr algn="ctr"/>
            <a:endParaRPr lang="en-HK" sz="2400" dirty="0">
              <a:solidFill>
                <a:srgbClr val="BB8A0A"/>
              </a:solidFill>
              <a:latin typeface="Candara" panose="020E0502030303020204" pitchFamily="34" charset="0"/>
            </a:endParaRPr>
          </a:p>
          <a:p>
            <a:pPr algn="ctr"/>
            <a:endParaRPr lang="en-HK" sz="20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9DCED13-7CA1-4CB2-A2EB-3D3029A695FF}"/>
              </a:ext>
            </a:extLst>
          </p:cNvPr>
          <p:cNvCxnSpPr>
            <a:cxnSpLocks/>
          </p:cNvCxnSpPr>
          <p:nvPr/>
        </p:nvCxnSpPr>
        <p:spPr>
          <a:xfrm>
            <a:off x="5807968" y="1220411"/>
            <a:ext cx="8384" cy="503517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B831535-CBA2-4B64-B890-3218854F1AA8}"/>
              </a:ext>
            </a:extLst>
          </p:cNvPr>
          <p:cNvSpPr txBox="1"/>
          <p:nvPr/>
        </p:nvSpPr>
        <p:spPr>
          <a:xfrm>
            <a:off x="6312024" y="1268760"/>
            <a:ext cx="4500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u="sng" dirty="0">
                <a:solidFill>
                  <a:srgbClr val="B00B2D"/>
                </a:solidFill>
                <a:latin typeface="Candara" panose="020E0502030303020204" pitchFamily="34" charset="0"/>
              </a:rPr>
              <a:t>Hong Kong </a:t>
            </a:r>
            <a:r>
              <a:rPr lang="en-HK" sz="2800" b="1" u="sng" dirty="0">
                <a:solidFill>
                  <a:srgbClr val="B00B2D"/>
                </a:solidFill>
                <a:latin typeface="Candara" panose="020E0502030303020204" pitchFamily="34" charset="0"/>
              </a:rPr>
              <a:t>(Q1-Q3, 2018)</a:t>
            </a:r>
          </a:p>
          <a:p>
            <a:pPr algn="ctr"/>
            <a:endParaRPr lang="en-HK" sz="2400" dirty="0">
              <a:solidFill>
                <a:srgbClr val="BB8A0A"/>
              </a:solidFill>
              <a:latin typeface="Candara" panose="020E0502030303020204" pitchFamily="34" charset="0"/>
            </a:endParaRPr>
          </a:p>
          <a:p>
            <a:pPr algn="ctr"/>
            <a:endParaRPr lang="en-HK" sz="20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BBAE9C-A45D-40F4-8259-8A1AE8F4B51C}"/>
              </a:ext>
            </a:extLst>
          </p:cNvPr>
          <p:cNvSpPr txBox="1"/>
          <p:nvPr/>
        </p:nvSpPr>
        <p:spPr>
          <a:xfrm>
            <a:off x="551384" y="1820575"/>
            <a:ext cx="3220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Surveyed enterprises each faced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5310180-B7CD-4823-AB7E-F8EE2FABCA4F}"/>
              </a:ext>
            </a:extLst>
          </p:cNvPr>
          <p:cNvGrpSpPr/>
          <p:nvPr/>
        </p:nvGrpSpPr>
        <p:grpSpPr>
          <a:xfrm>
            <a:off x="569029" y="2132856"/>
            <a:ext cx="4301597" cy="1821980"/>
            <a:chOff x="512404" y="2132856"/>
            <a:chExt cx="4301597" cy="182198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9B2961E-CC7C-4148-B5CD-884BCE92114F}"/>
                </a:ext>
              </a:extLst>
            </p:cNvPr>
            <p:cNvSpPr txBox="1"/>
            <p:nvPr/>
          </p:nvSpPr>
          <p:spPr>
            <a:xfrm>
              <a:off x="512404" y="2401724"/>
              <a:ext cx="8707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2800" dirty="0">
                  <a:solidFill>
                    <a:srgbClr val="B00B2D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US$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34B7D0-9D19-47B2-A274-57316C95701C}"/>
                </a:ext>
              </a:extLst>
            </p:cNvPr>
            <p:cNvSpPr txBox="1"/>
            <p:nvPr/>
          </p:nvSpPr>
          <p:spPr>
            <a:xfrm>
              <a:off x="1238983" y="2132856"/>
              <a:ext cx="3575018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8800" dirty="0">
                  <a:solidFill>
                    <a:srgbClr val="B00B2D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13</a:t>
              </a:r>
              <a:r>
                <a:rPr lang="en-HK" sz="5400" dirty="0">
                  <a:solidFill>
                    <a:srgbClr val="B00B2D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millon</a:t>
              </a:r>
              <a:endParaRPr lang="en-HK" sz="3600" dirty="0">
                <a:solidFill>
                  <a:srgbClr val="B00B2D"/>
                </a:solidFill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A421F5B-61A1-4F5D-8989-B54342BF41DA}"/>
                </a:ext>
              </a:extLst>
            </p:cNvPr>
            <p:cNvSpPr txBox="1"/>
            <p:nvPr/>
          </p:nvSpPr>
          <p:spPr>
            <a:xfrm>
              <a:off x="1383155" y="3308505"/>
              <a:ext cx="30333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dirty="0">
                  <a:solidFill>
                    <a:srgbClr val="B00B2D"/>
                  </a:solidFill>
                  <a:latin typeface="Segoe UI Semibold" panose="020B0702040204020203" pitchFamily="34" charset="0"/>
                  <a:ea typeface="Segoe UI Black" panose="020B0A02040204020203" pitchFamily="34" charset="0"/>
                  <a:cs typeface="Segoe UI Semibold" panose="020B0702040204020203" pitchFamily="34" charset="0"/>
                </a:rPr>
                <a:t>Average cost of cybercrime</a:t>
              </a:r>
            </a:p>
            <a:p>
              <a:r>
                <a:rPr lang="en-HK" dirty="0">
                  <a:solidFill>
                    <a:srgbClr val="B00B2D"/>
                  </a:solidFill>
                  <a:latin typeface="Segoe UI Semibold" panose="020B0702040204020203" pitchFamily="34" charset="0"/>
                  <a:ea typeface="Segoe UI Black" panose="020B0A02040204020203" pitchFamily="34" charset="0"/>
                  <a:cs typeface="Segoe UI Semibold" panose="020B0702040204020203" pitchFamily="34" charset="0"/>
                </a:rPr>
                <a:t>(+12% YOY change)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6FC7B4E-F3C8-40A0-890A-A2CE6F7514FB}"/>
              </a:ext>
            </a:extLst>
          </p:cNvPr>
          <p:cNvGrpSpPr/>
          <p:nvPr/>
        </p:nvGrpSpPr>
        <p:grpSpPr>
          <a:xfrm>
            <a:off x="1295608" y="4149080"/>
            <a:ext cx="4224328" cy="1821980"/>
            <a:chOff x="1238983" y="2132856"/>
            <a:chExt cx="4224328" cy="182198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5EDFE4D-7776-40A0-A1B1-058AFCF59DB1}"/>
                </a:ext>
              </a:extLst>
            </p:cNvPr>
            <p:cNvSpPr txBox="1"/>
            <p:nvPr/>
          </p:nvSpPr>
          <p:spPr>
            <a:xfrm>
              <a:off x="1238983" y="2132856"/>
              <a:ext cx="2106667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8800" dirty="0">
                  <a:solidFill>
                    <a:schemeClr val="accent4">
                      <a:lumMod val="75000"/>
                    </a:schemeClr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1</a:t>
              </a:r>
              <a:r>
                <a:rPr lang="en-US" altLang="zh-TW" sz="8800" dirty="0">
                  <a:solidFill>
                    <a:schemeClr val="accent4">
                      <a:lumMod val="75000"/>
                    </a:schemeClr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45</a:t>
              </a:r>
              <a:endParaRPr lang="en-HK" sz="3600" dirty="0">
                <a:solidFill>
                  <a:schemeClr val="accent4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0AFC1DC-1F0B-4F08-B56B-6B6876676AF9}"/>
                </a:ext>
              </a:extLst>
            </p:cNvPr>
            <p:cNvSpPr txBox="1"/>
            <p:nvPr/>
          </p:nvSpPr>
          <p:spPr>
            <a:xfrm>
              <a:off x="1383155" y="3308505"/>
              <a:ext cx="40801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dirty="0">
                  <a:solidFill>
                    <a:schemeClr val="accent4">
                      <a:lumMod val="75000"/>
                    </a:schemeClr>
                  </a:solidFill>
                  <a:latin typeface="Segoe UI Semibold" panose="020B0702040204020203" pitchFamily="34" charset="0"/>
                  <a:ea typeface="Segoe UI Black" panose="020B0A02040204020203" pitchFamily="34" charset="0"/>
                  <a:cs typeface="Segoe UI Semibold" panose="020B0702040204020203" pitchFamily="34" charset="0"/>
                </a:rPr>
                <a:t>Average number of security breaches</a:t>
              </a:r>
            </a:p>
            <a:p>
              <a:r>
                <a:rPr lang="en-HK" dirty="0">
                  <a:solidFill>
                    <a:schemeClr val="accent4">
                      <a:lumMod val="75000"/>
                    </a:schemeClr>
                  </a:solidFill>
                  <a:latin typeface="Segoe UI Semibold" panose="020B0702040204020203" pitchFamily="34" charset="0"/>
                  <a:ea typeface="Segoe UI Black" panose="020B0A02040204020203" pitchFamily="34" charset="0"/>
                  <a:cs typeface="Segoe UI Semibold" panose="020B0702040204020203" pitchFamily="34" charset="0"/>
                </a:rPr>
                <a:t>(+11% YOY change)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5D04716-57AE-4EBC-B48E-341DDE058E7C}"/>
              </a:ext>
            </a:extLst>
          </p:cNvPr>
          <p:cNvGrpSpPr/>
          <p:nvPr/>
        </p:nvGrpSpPr>
        <p:grpSpPr>
          <a:xfrm>
            <a:off x="6312024" y="2060848"/>
            <a:ext cx="5604838" cy="1593468"/>
            <a:chOff x="512404" y="1908448"/>
            <a:chExt cx="5604838" cy="159346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CA4FE62-420A-450D-837F-6D2BD0136273}"/>
                </a:ext>
              </a:extLst>
            </p:cNvPr>
            <p:cNvSpPr txBox="1"/>
            <p:nvPr/>
          </p:nvSpPr>
          <p:spPr>
            <a:xfrm>
              <a:off x="512404" y="2124472"/>
              <a:ext cx="8707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2800" dirty="0">
                  <a:solidFill>
                    <a:srgbClr val="B00B2D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US$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40E01C8-B23D-4A54-9EEF-9A780FE35633}"/>
                </a:ext>
              </a:extLst>
            </p:cNvPr>
            <p:cNvSpPr txBox="1"/>
            <p:nvPr/>
          </p:nvSpPr>
          <p:spPr>
            <a:xfrm>
              <a:off x="1238983" y="1908448"/>
              <a:ext cx="4878259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8800" dirty="0">
                  <a:solidFill>
                    <a:srgbClr val="B00B2D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256</a:t>
              </a:r>
              <a:r>
                <a:rPr lang="en-HK" sz="5400" dirty="0">
                  <a:solidFill>
                    <a:srgbClr val="B00B2D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millon+</a:t>
              </a:r>
              <a:endParaRPr lang="en-HK" sz="3600" dirty="0">
                <a:solidFill>
                  <a:srgbClr val="B00B2D"/>
                </a:solidFill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4B86BE5-E561-44C6-846B-0DD219C919F6}"/>
                </a:ext>
              </a:extLst>
            </p:cNvPr>
            <p:cNvSpPr txBox="1"/>
            <p:nvPr/>
          </p:nvSpPr>
          <p:spPr>
            <a:xfrm>
              <a:off x="1304492" y="3132584"/>
              <a:ext cx="35306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dirty="0">
                  <a:solidFill>
                    <a:srgbClr val="B00B2D"/>
                  </a:solidFill>
                  <a:latin typeface="Segoe UI Semibold" panose="020B0702040204020203" pitchFamily="34" charset="0"/>
                  <a:ea typeface="Segoe UI Black" panose="020B0A02040204020203" pitchFamily="34" charset="0"/>
                  <a:cs typeface="Segoe UI Semibold" panose="020B0702040204020203" pitchFamily="34" charset="0"/>
                </a:rPr>
                <a:t>Total amount of cybercrime loss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CDBBE74-A79F-4D1B-877A-157326A85908}"/>
              </a:ext>
            </a:extLst>
          </p:cNvPr>
          <p:cNvGrpSpPr/>
          <p:nvPr/>
        </p:nvGrpSpPr>
        <p:grpSpPr>
          <a:xfrm>
            <a:off x="7038603" y="4070682"/>
            <a:ext cx="4057521" cy="1671866"/>
            <a:chOff x="1238983" y="1902058"/>
            <a:chExt cx="4057521" cy="167186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DC8233C-3421-48C5-97F9-24C352E8D10A}"/>
                </a:ext>
              </a:extLst>
            </p:cNvPr>
            <p:cNvSpPr txBox="1"/>
            <p:nvPr/>
          </p:nvSpPr>
          <p:spPr>
            <a:xfrm>
              <a:off x="1238983" y="1902058"/>
              <a:ext cx="4057521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sz="8800" dirty="0">
                  <a:solidFill>
                    <a:schemeClr val="accent4">
                      <a:lumMod val="75000"/>
                    </a:schemeClr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9,000+</a:t>
              </a:r>
              <a:endParaRPr lang="en-HK" sz="3600" dirty="0">
                <a:solidFill>
                  <a:schemeClr val="accent4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B05CCB6-7606-4ED9-A595-7CE6E042561B}"/>
                </a:ext>
              </a:extLst>
            </p:cNvPr>
            <p:cNvSpPr txBox="1"/>
            <p:nvPr/>
          </p:nvSpPr>
          <p:spPr>
            <a:xfrm>
              <a:off x="1304492" y="3204592"/>
              <a:ext cx="23377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HK" dirty="0">
                  <a:solidFill>
                    <a:schemeClr val="accent4">
                      <a:lumMod val="75000"/>
                    </a:schemeClr>
                  </a:solidFill>
                  <a:latin typeface="Segoe UI Semibold" panose="020B0702040204020203" pitchFamily="34" charset="0"/>
                  <a:ea typeface="Segoe UI Black" panose="020B0A02040204020203" pitchFamily="34" charset="0"/>
                  <a:cs typeface="Segoe UI Semibold" panose="020B0702040204020203" pitchFamily="34" charset="0"/>
                </a:rPr>
                <a:t>Cyberattacks in total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438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D1EA8B2D-8104-4B31-8EE0-8174EAA8D173}"/>
              </a:ext>
            </a:extLst>
          </p:cNvPr>
          <p:cNvSpPr/>
          <p:nvPr/>
        </p:nvSpPr>
        <p:spPr>
          <a:xfrm>
            <a:off x="191343" y="2928024"/>
            <a:ext cx="2874505" cy="1727530"/>
          </a:xfrm>
          <a:prstGeom prst="round2DiagRect">
            <a:avLst/>
          </a:prstGeom>
          <a:solidFill>
            <a:srgbClr val="B00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F4D85C-B75F-40DF-BBF9-80F00E9FF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94640"/>
            <a:ext cx="10566400" cy="492443"/>
          </a:xfrm>
        </p:spPr>
        <p:txBody>
          <a:bodyPr/>
          <a:lstStyle/>
          <a:p>
            <a:r>
              <a:rPr lang="en-HK" dirty="0">
                <a:latin typeface="Candara" panose="020E0502030303020204" pitchFamily="34" charset="0"/>
                <a:cs typeface="Mongolian Baiti" panose="03000500000000000000" pitchFamily="66" charset="0"/>
              </a:rPr>
              <a:t>Robust cybersecurity framework is needed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E9E2F-E1AA-4D65-8AFE-AF43250B283E}"/>
              </a:ext>
            </a:extLst>
          </p:cNvPr>
          <p:cNvSpPr txBox="1"/>
          <p:nvPr/>
        </p:nvSpPr>
        <p:spPr>
          <a:xfrm>
            <a:off x="191344" y="2780928"/>
            <a:ext cx="2630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HK" sz="28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r>
              <a:rPr lang="en-HK" sz="28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Key </a:t>
            </a:r>
          </a:p>
          <a:p>
            <a:r>
              <a:rPr lang="en-HK" sz="28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Components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885A44-8EF3-4CD1-8FA3-9345CAFA00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928" y="1167345"/>
            <a:ext cx="8015560" cy="51419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D664368-0CDC-4A90-A7C2-8FFA719DE8C5}"/>
              </a:ext>
            </a:extLst>
          </p:cNvPr>
          <p:cNvSpPr/>
          <p:nvPr/>
        </p:nvSpPr>
        <p:spPr>
          <a:xfrm>
            <a:off x="4861881" y="1584212"/>
            <a:ext cx="66575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sz="2200">
                <a:latin typeface="Bahnschrift" panose="020B0502040204020203" pitchFamily="34" charset="0"/>
              </a:rPr>
              <a:t>well-structured </a:t>
            </a:r>
            <a:r>
              <a:rPr lang="en-HK" sz="2200" dirty="0">
                <a:latin typeface="Bahnschrift" panose="020B0502040204020203" pitchFamily="34" charset="0"/>
              </a:rPr>
              <a:t>cybersecurity policy and strategy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F74E4D-77E1-4CFE-83F9-44E4B031AE87}"/>
              </a:ext>
            </a:extLst>
          </p:cNvPr>
          <p:cNvSpPr/>
          <p:nvPr/>
        </p:nvSpPr>
        <p:spPr>
          <a:xfrm>
            <a:off x="4861881" y="2538029"/>
            <a:ext cx="28745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sz="2200" dirty="0">
                <a:latin typeface="Bahnschrift" panose="020B0502040204020203" pitchFamily="34" charset="0"/>
              </a:rPr>
              <a:t>cybersecurity culture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37C318-40A3-422D-902B-82B1FE1F5EAE}"/>
              </a:ext>
            </a:extLst>
          </p:cNvPr>
          <p:cNvSpPr/>
          <p:nvPr/>
        </p:nvSpPr>
        <p:spPr>
          <a:xfrm>
            <a:off x="4887940" y="3528428"/>
            <a:ext cx="380424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sz="2200" dirty="0">
                <a:latin typeface="Bahnschrift" panose="020B0502040204020203" pitchFamily="34" charset="0"/>
              </a:rPr>
              <a:t>education, training and skills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414CE-F500-4B94-831E-8FFCB0B12615}"/>
              </a:ext>
            </a:extLst>
          </p:cNvPr>
          <p:cNvSpPr/>
          <p:nvPr/>
        </p:nvSpPr>
        <p:spPr>
          <a:xfrm>
            <a:off x="4861881" y="4488457"/>
            <a:ext cx="65133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sz="2200" dirty="0">
                <a:latin typeface="Bahnschrift" panose="020B0502040204020203" pitchFamily="34" charset="0"/>
              </a:rPr>
              <a:t>an effective set of legal and regulatory framework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E6669A-1FF9-4D8E-8E6E-415291932D35}"/>
              </a:ext>
            </a:extLst>
          </p:cNvPr>
          <p:cNvSpPr/>
          <p:nvPr/>
        </p:nvSpPr>
        <p:spPr>
          <a:xfrm>
            <a:off x="4887940" y="5477671"/>
            <a:ext cx="55274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sz="2200" dirty="0">
                <a:latin typeface="Bahnschrift" panose="020B0502040204020203" pitchFamily="34" charset="0"/>
              </a:rPr>
              <a:t>standards, organisations and technologies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957CA7-4CBC-4CDA-9E67-56A2C0A0B859}"/>
              </a:ext>
            </a:extLst>
          </p:cNvPr>
          <p:cNvSpPr/>
          <p:nvPr/>
        </p:nvSpPr>
        <p:spPr>
          <a:xfrm>
            <a:off x="4295800" y="1484784"/>
            <a:ext cx="4074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</a:t>
            </a:r>
            <a:endParaRPr lang="en-HK" sz="3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47445B-7C77-44BB-AE2E-6344AE2448A5}"/>
              </a:ext>
            </a:extLst>
          </p:cNvPr>
          <p:cNvSpPr/>
          <p:nvPr/>
        </p:nvSpPr>
        <p:spPr>
          <a:xfrm>
            <a:off x="4295800" y="2430306"/>
            <a:ext cx="461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2</a:t>
            </a:r>
            <a:endParaRPr lang="en-HK" sz="3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468EB1-8B41-4BDA-BDE8-EC665E5BEA95}"/>
              </a:ext>
            </a:extLst>
          </p:cNvPr>
          <p:cNvSpPr/>
          <p:nvPr/>
        </p:nvSpPr>
        <p:spPr>
          <a:xfrm>
            <a:off x="4295800" y="3394076"/>
            <a:ext cx="461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3</a:t>
            </a:r>
            <a:endParaRPr lang="en-HK" sz="3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9A2CD57-78F5-40B7-81EA-0A975576E217}"/>
              </a:ext>
            </a:extLst>
          </p:cNvPr>
          <p:cNvSpPr/>
          <p:nvPr/>
        </p:nvSpPr>
        <p:spPr>
          <a:xfrm>
            <a:off x="4282677" y="4355826"/>
            <a:ext cx="4716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4</a:t>
            </a:r>
            <a:endParaRPr lang="en-HK" sz="3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71CE6C-78A7-4A40-B545-0197CDEA5691}"/>
              </a:ext>
            </a:extLst>
          </p:cNvPr>
          <p:cNvSpPr/>
          <p:nvPr/>
        </p:nvSpPr>
        <p:spPr>
          <a:xfrm>
            <a:off x="4282677" y="5317576"/>
            <a:ext cx="461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5</a:t>
            </a:r>
            <a:endParaRPr lang="en-HK" sz="3600" dirty="0"/>
          </a:p>
        </p:txBody>
      </p:sp>
    </p:spTree>
    <p:extLst>
      <p:ext uri="{BB962C8B-B14F-4D97-AF65-F5344CB8AC3E}">
        <p14:creationId xmlns:p14="http://schemas.microsoft.com/office/powerpoint/2010/main" val="33815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78B3F7-0C3F-49A3-A22F-347A72878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0" y="2819400"/>
            <a:ext cx="5715000" cy="553998"/>
          </a:xfrm>
        </p:spPr>
        <p:txBody>
          <a:bodyPr/>
          <a:lstStyle/>
          <a:p>
            <a:r>
              <a:rPr lang="en-HK" dirty="0">
                <a:latin typeface="Candara" panose="020E0502030303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1295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TDC_FSA-Committee-Meeting_20190531_HKTDC-16-9" id="{F77D302D-725C-4860-B577-31FFCE43BA4B}" vid="{2517E605-C501-4548-A17F-67A3F16202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FSDC-ppt-template-16x9</Template>
  <TotalTime>446</TotalTime>
  <Words>188</Words>
  <Application>Microsoft Office PowerPoint</Application>
  <PresentationFormat>Widescreen</PresentationFormat>
  <Paragraphs>52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新細明體</vt:lpstr>
      <vt:lpstr>Arial</vt:lpstr>
      <vt:lpstr>Bahnschrift</vt:lpstr>
      <vt:lpstr>Calibri</vt:lpstr>
      <vt:lpstr>Candara</vt:lpstr>
      <vt:lpstr>Segoe UI Black</vt:lpstr>
      <vt:lpstr>Segoe UI Semibold</vt:lpstr>
      <vt:lpstr>Times New Roman</vt:lpstr>
      <vt:lpstr>Office Theme</vt:lpstr>
      <vt:lpstr>Macau Small and Medium Enterprises World Forum  Theme 1 – Fintech &amp; Security</vt:lpstr>
      <vt:lpstr>FinTech is highly relevant to SMEs</vt:lpstr>
      <vt:lpstr>FSDC’s work on FinTech </vt:lpstr>
      <vt:lpstr>Within FinTech, cybersecurity is a key element…</vt:lpstr>
      <vt:lpstr>Robust cybersecurity framework is needed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Cheng</dc:creator>
  <cp:lastModifiedBy>Gloria Chan</cp:lastModifiedBy>
  <cp:revision>40</cp:revision>
  <cp:lastPrinted>2019-12-10T06:59:01Z</cp:lastPrinted>
  <dcterms:created xsi:type="dcterms:W3CDTF">2019-12-10T01:51:34Z</dcterms:created>
  <dcterms:modified xsi:type="dcterms:W3CDTF">2019-12-10T10:25:49Z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2017-10-30T00:00:00Z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2018-02-22T00:00:00Z</vt:filetime>
  </property>
</Properties>
</file>