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D7153-32F0-4C0D-8FA8-3D135A487D50}" type="datetimeFigureOut">
              <a:rPr lang="x-none" smtClean="0"/>
              <a:t>12/12/2019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1C2DD-CB0C-4886-8D61-81AAFFAC2A4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5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8F2677-CD63-452B-8E93-9C4B4CAD9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5213560"/>
            <a:ext cx="4887045" cy="164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5385" y="645531"/>
            <a:ext cx="6974931" cy="2720835"/>
          </a:xfrm>
        </p:spPr>
        <p:txBody>
          <a:bodyPr anchor="b">
            <a:normAutofit/>
          </a:bodyPr>
          <a:lstStyle>
            <a:lvl1pPr algn="l">
              <a:defRPr sz="5000">
                <a:latin typeface="Gill Sans Nova" panose="020B06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5385" y="3639902"/>
            <a:ext cx="6974931" cy="1314694"/>
          </a:xfrm>
        </p:spPr>
        <p:txBody>
          <a:bodyPr/>
          <a:lstStyle>
            <a:lvl1pPr marL="0" indent="0" algn="l">
              <a:buNone/>
              <a:defRPr sz="240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09A35-6A09-4DA8-B4EF-AA5A9636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6612" y="423284"/>
            <a:ext cx="2888673" cy="204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99" y="402109"/>
            <a:ext cx="3382187" cy="1188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61" y="5456865"/>
            <a:ext cx="72866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0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10956D-3A96-4F5F-B83B-C3024412A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5166719"/>
            <a:ext cx="5026250" cy="16912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4E90466-1A0E-4896-B265-3BA312C47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512087" y="1512085"/>
            <a:ext cx="3869977" cy="8458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2673D68-A4C3-48C8-B314-DCD694C328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12" y="4624023"/>
            <a:ext cx="3160088" cy="2233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60" y="253207"/>
            <a:ext cx="2900363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525D20-E23F-4601-9367-3EB1B1CF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5166719"/>
            <a:ext cx="5026250" cy="169128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1F30A4C-15FF-4967-A6C2-81FAAD96D4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12" y="4624023"/>
            <a:ext cx="3160088" cy="2233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32181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345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512E8C-6BA4-4844-B92D-AA83D13B6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512087" y="1512085"/>
            <a:ext cx="3869977" cy="8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046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5A9B174D-6A2F-4DD7-8B23-AB1F9E38B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0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EF4C-D642-4D2F-AF6C-FD0873990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02" y="0"/>
            <a:ext cx="6974931" cy="2275161"/>
          </a:xfrm>
        </p:spPr>
        <p:txBody>
          <a:bodyPr>
            <a:normAutofit/>
          </a:bodyPr>
          <a:lstStyle/>
          <a:p>
            <a:r>
              <a:rPr lang="en-GB" b="1" dirty="0"/>
              <a:t>Trends in Entrepreneurship </a:t>
            </a:r>
            <a:r>
              <a:rPr lang="en-GB" b="1" dirty="0" smtClean="0"/>
              <a:t>Education &amp; Research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F7F65-4A09-4F0C-A076-000D6292F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002" y="2275161"/>
            <a:ext cx="10194901" cy="325734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Dr. Charles H. Matthews 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Distinguished Teaching Professor </a:t>
            </a: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Fellow of the Graduate School </a:t>
            </a: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Founder, UC Center for Entrepreneurship </a:t>
            </a: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J. William Fulbright U.S. Scholar </a:t>
            </a: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Cincinnati </a:t>
            </a: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ICSB Past President and Chair of the Wilford L.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White Fellows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100" dirty="0" smtClean="0"/>
              <a:t>13 December 2019</a:t>
            </a:r>
            <a:endParaRPr lang="x-none" sz="3100" dirty="0"/>
          </a:p>
        </p:txBody>
      </p:sp>
    </p:spTree>
    <p:extLst>
      <p:ext uri="{BB962C8B-B14F-4D97-AF65-F5344CB8AC3E}">
        <p14:creationId xmlns:p14="http://schemas.microsoft.com/office/powerpoint/2010/main" val="165409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54A1-08FD-43BA-9DBF-A7C524B8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19"/>
            <a:ext cx="6310745" cy="1325563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08E4-A14C-4B2E-97B6-FA0B0553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2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>
          <a:xfrm>
            <a:off x="2029459" y="1776583"/>
            <a:ext cx="8506690" cy="263929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</a:t>
            </a:r>
            <a:r>
              <a:rPr lang="en-US" altLang="zh-CN" sz="14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“Welcome to ever evolving world of Entrepreneurship </a:t>
            </a:r>
            <a:r>
              <a:rPr lang="en-US" altLang="zh-CN" sz="14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Education and Research.” </a:t>
            </a:r>
            <a:r>
              <a:rPr lang="en-US" altLang="zh-CN" sz="76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76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lang="zh-CN" altLang="en-US" sz="76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			</a:t>
            </a:r>
            <a:endParaRPr lang="en-US" altLang="zh-CN" sz="76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405" y="6258980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i="1" dirty="0">
                <a:latin typeface="Lucida Fax" pitchFamily="18" charset="0"/>
              </a:rPr>
              <a:t>©Charles H. Matthews, PhD</a:t>
            </a:r>
          </a:p>
        </p:txBody>
      </p:sp>
    </p:spTree>
    <p:extLst>
      <p:ext uri="{BB962C8B-B14F-4D97-AF65-F5344CB8AC3E}">
        <p14:creationId xmlns:p14="http://schemas.microsoft.com/office/powerpoint/2010/main" val="39182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6A12-66ED-4032-8835-BCBF85FA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453"/>
            <a:ext cx="10515600" cy="1325563"/>
          </a:xfrm>
        </p:spPr>
        <p:txBody>
          <a:bodyPr/>
          <a:lstStyle/>
          <a:p>
            <a:r>
              <a:rPr lang="en-US" dirty="0"/>
              <a:t>Three Key Points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96E6-EFA5-4A3B-BC88-FDBFAC8B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9" y="1368425"/>
            <a:ext cx="10515600" cy="42861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4000" dirty="0">
                <a:latin typeface="Arial Black" panose="020B0A04020102020204" pitchFamily="34" charset="0"/>
                <a:ea typeface="SimSun" pitchFamily="2" charset="-122"/>
              </a:rPr>
              <a:t>Changing nature of work</a:t>
            </a:r>
          </a:p>
          <a:p>
            <a:pPr>
              <a:lnSpc>
                <a:spcPct val="40000"/>
              </a:lnSpc>
              <a:buNone/>
              <a:defRPr/>
            </a:pPr>
            <a:r>
              <a:rPr lang="en-US" altLang="zh-CN" sz="4000" dirty="0">
                <a:latin typeface="Arial Black" panose="020B0A04020102020204" pitchFamily="34" charset="0"/>
                <a:ea typeface="SimSun" pitchFamily="2" charset="-122"/>
              </a:rPr>
              <a:t>	</a:t>
            </a:r>
            <a:endParaRPr lang="zh-CN" altLang="en-US" sz="4000" dirty="0">
              <a:latin typeface="Arial Black" panose="020B0A04020102020204" pitchFamily="34" charset="0"/>
              <a:ea typeface="SimSun" pitchFamily="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4000" dirty="0">
                <a:latin typeface="Arial Black" panose="020B0A04020102020204" pitchFamily="34" charset="0"/>
                <a:ea typeface="SimSun" pitchFamily="2" charset="-122"/>
              </a:rPr>
              <a:t>Changing Nature of Education</a:t>
            </a:r>
            <a:endParaRPr lang="zh-CN" altLang="en-US" sz="4000" dirty="0">
              <a:latin typeface="Arial Black" panose="020B0A04020102020204" pitchFamily="34" charset="0"/>
              <a:ea typeface="SimSun" pitchFamily="2" charset="-122"/>
            </a:endParaRPr>
          </a:p>
          <a:p>
            <a:pPr>
              <a:lnSpc>
                <a:spcPct val="20000"/>
              </a:lnSpc>
              <a:buNone/>
              <a:defRPr/>
            </a:pPr>
            <a:endParaRPr lang="zh-CN" altLang="en-US" sz="4000" dirty="0">
              <a:latin typeface="Arial Black" panose="020B0A04020102020204" pitchFamily="34" charset="0"/>
              <a:ea typeface="SimSun" pitchFamily="2" charset="-122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The Entrepreneurship Paradox</a:t>
            </a:r>
          </a:p>
          <a:p>
            <a:pPr lvl="1"/>
            <a:r>
              <a:rPr lang="en-US" sz="4000" dirty="0">
                <a:latin typeface="Arial Black" panose="020B0A04020102020204" pitchFamily="34" charset="0"/>
              </a:rPr>
              <a:t>What is next? What is next after next?</a:t>
            </a:r>
            <a:endParaRPr lang="x-none" sz="40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977CD-D7E4-40D1-A1BE-A10E8484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405" y="6258980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i="1" dirty="0">
                <a:latin typeface="Lucida Fax" pitchFamily="18" charset="0"/>
              </a:rPr>
              <a:t>©Charles H. Matthews, PhD</a:t>
            </a:r>
          </a:p>
        </p:txBody>
      </p:sp>
    </p:spTree>
    <p:extLst>
      <p:ext uri="{BB962C8B-B14F-4D97-AF65-F5344CB8AC3E}">
        <p14:creationId xmlns:p14="http://schemas.microsoft.com/office/powerpoint/2010/main" val="14415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F070A-108B-4DE1-BB33-AC349046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1" y="20777"/>
            <a:ext cx="9148434" cy="68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3B24D-3E30-4761-96D1-C5993395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21" y="3235035"/>
            <a:ext cx="9023743" cy="299845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Lucida Fax" panose="02060602050505020204" pitchFamily="18" charset="0"/>
              </a:rPr>
              <a:t>√ Innovation is a moving target</a:t>
            </a:r>
            <a:br>
              <a:rPr lang="en-US" altLang="en-US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Lucida Fax" panose="02060602050505020204" pitchFamily="18" charset="0"/>
              </a:rPr>
              <a:t>√ Conflicting information</a:t>
            </a:r>
            <a:br>
              <a:rPr lang="en-US" altLang="en-US" b="1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Lucida Fax" panose="02060602050505020204" pitchFamily="18" charset="0"/>
              </a:rPr>
              <a:t>√ MSME vs Scalable Venture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63827" y="6338886"/>
            <a:ext cx="601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1" i="1" dirty="0" err="1">
                <a:solidFill>
                  <a:schemeClr val="bg1"/>
                </a:solidFill>
                <a:latin typeface="Lucida Fax" pitchFamily="18" charset="0"/>
              </a:rPr>
              <a:t>Blockchain</a:t>
            </a:r>
            <a:r>
              <a:rPr lang="en-US" altLang="en-US" sz="1400" b="1" i="1" dirty="0">
                <a:solidFill>
                  <a:schemeClr val="bg1"/>
                </a:solidFill>
                <a:latin typeface="Lucida Fax" pitchFamily="18" charset="0"/>
              </a:rPr>
              <a:t> Centre, Vilnius, Lithuania </a:t>
            </a:r>
            <a:r>
              <a:rPr lang="en-US" altLang="en-US" sz="1200" b="1" i="1" dirty="0">
                <a:solidFill>
                  <a:schemeClr val="bg1"/>
                </a:solidFill>
                <a:latin typeface="Lucida Fax" pitchFamily="18" charset="0"/>
              </a:rPr>
              <a:t>©Charles H. Matthews</a:t>
            </a:r>
          </a:p>
        </p:txBody>
      </p:sp>
    </p:spTree>
    <p:extLst>
      <p:ext uri="{BB962C8B-B14F-4D97-AF65-F5344CB8AC3E}">
        <p14:creationId xmlns:p14="http://schemas.microsoft.com/office/powerpoint/2010/main" val="25426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258B-F942-4021-BCC5-BED2747C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1A576-50DB-4E26-AB6E-1E4D7E8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88DD-6821-47DB-9E94-46732752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03" y="4025128"/>
            <a:ext cx="8305800" cy="184433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>
                <a:solidFill>
                  <a:schemeClr val="bg1"/>
                </a:solidFill>
                <a:ea typeface="SimSun" pitchFamily="2" charset="-122"/>
              </a:rPr>
              <a:t>What teaching/learning designs do we need to create value for our students? 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-200201"/>
            <a:ext cx="89916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Nova" panose="020B0602020104020203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latin typeface="Lucida Fax" panose="02060602050505020204" pitchFamily="18" charset="0"/>
              </a:rPr>
              <a:t>Ideation, Integration, and Execution: State of the Art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6399213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400" b="1" i="1" dirty="0">
                <a:solidFill>
                  <a:schemeClr val="tx1"/>
                </a:solidFill>
                <a:latin typeface="Lucida Fax" panose="02060602050505020204" pitchFamily="18" charset="0"/>
              </a:rPr>
              <a:t>Leadership and Teamwork Symposium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400" b="1" i="1" dirty="0">
                <a:solidFill>
                  <a:schemeClr val="tx1"/>
                </a:solidFill>
                <a:latin typeface="Lucida Fax" panose="02060602050505020204" pitchFamily="18" charset="0"/>
              </a:rPr>
              <a:t> ©Charles H. Matthews</a:t>
            </a:r>
          </a:p>
        </p:txBody>
      </p:sp>
    </p:spTree>
    <p:extLst>
      <p:ext uri="{BB962C8B-B14F-4D97-AF65-F5344CB8AC3E}">
        <p14:creationId xmlns:p14="http://schemas.microsoft.com/office/powerpoint/2010/main" val="379404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1A576-50DB-4E26-AB6E-1E4D7E8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174D-6A2F-4DD7-8B23-AB1F9E38B68B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88DD-6821-47DB-9E94-46732752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03" y="4025128"/>
            <a:ext cx="8305800" cy="184433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>
                <a:solidFill>
                  <a:schemeClr val="bg1"/>
                </a:solidFill>
                <a:ea typeface="SimSun" pitchFamily="2" charset="-122"/>
              </a:rPr>
              <a:t>What teaching/learning designs do we need to create value for our students? 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6399213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400" b="1" i="1" dirty="0">
                <a:solidFill>
                  <a:schemeClr val="tx1"/>
                </a:solidFill>
                <a:latin typeface="Lucida Fax" panose="02060602050505020204" pitchFamily="18" charset="0"/>
              </a:rPr>
              <a:t>Leadership and Teamwork Symposium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400" b="1" i="1" dirty="0">
                <a:solidFill>
                  <a:schemeClr val="tx1"/>
                </a:solidFill>
                <a:latin typeface="Lucida Fax" panose="02060602050505020204" pitchFamily="18" charset="0"/>
              </a:rPr>
              <a:t> ©Charles H. Matthews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3" y="146060"/>
            <a:ext cx="9221801" cy="67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05600" y="152401"/>
            <a:ext cx="3657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>
                <a:solidFill>
                  <a:schemeClr val="accent1"/>
                </a:solidFill>
                <a:latin typeface="Lucida Fax" panose="02060602050505020204" pitchFamily="18" charset="0"/>
              </a:rPr>
              <a:t>Seven Key Trends</a:t>
            </a:r>
          </a:p>
          <a:p>
            <a:pPr algn="l" eaLnBrk="1" hangingPunct="1">
              <a:defRPr/>
            </a:pPr>
            <a:endParaRPr lang="en-US" altLang="en-US" sz="2800" kern="0" dirty="0">
              <a:solidFill>
                <a:schemeClr val="accent1"/>
              </a:solidFill>
              <a:latin typeface="Lucida Fax" panose="0206060205050502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08125" y="76200"/>
            <a:ext cx="5791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US" altLang="en-US" sz="2800" u="sng" kern="0" dirty="0">
              <a:latin typeface="Lucida Fax" panose="02060602050505020204" pitchFamily="18" charset="0"/>
            </a:endParaRPr>
          </a:p>
          <a:p>
            <a:pPr algn="l" eaLnBrk="1" hangingPunct="1">
              <a:defRPr/>
            </a:pPr>
            <a:endParaRPr lang="en-US" altLang="en-US" sz="2800" u="sng" kern="0" dirty="0">
              <a:latin typeface="Lucida Fax" panose="02060602050505020204" pitchFamily="18" charset="0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Artificial Intelligence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Virtual Reality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Robotics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The Internet of Things (</a:t>
            </a:r>
            <a:r>
              <a:rPr lang="en-US" altLang="en-US" sz="2800" kern="0" dirty="0" err="1">
                <a:latin typeface="Lucida Fax" panose="02060602050505020204" pitchFamily="18" charset="0"/>
              </a:rPr>
              <a:t>IoT</a:t>
            </a:r>
            <a:r>
              <a:rPr lang="en-US" altLang="en-US" sz="2800" kern="0" dirty="0">
                <a:latin typeface="Lucida Fax" panose="02060602050505020204" pitchFamily="18" charset="0"/>
              </a:rPr>
              <a:t> and </a:t>
            </a:r>
            <a:r>
              <a:rPr lang="en-US" altLang="en-US" sz="2800" kern="0" dirty="0" err="1">
                <a:latin typeface="Lucida Fax" panose="02060602050505020204" pitchFamily="18" charset="0"/>
              </a:rPr>
              <a:t>IIoT</a:t>
            </a:r>
            <a:r>
              <a:rPr lang="en-US" altLang="en-US" sz="2800" kern="0" dirty="0">
                <a:latin typeface="Lucida Fax" panose="02060602050505020204" pitchFamily="18" charset="0"/>
              </a:rPr>
              <a:t>)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The Power of Big Data and Data Analytics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Access to Capital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800" kern="0" dirty="0">
                <a:latin typeface="Lucida Fax" panose="02060602050505020204" pitchFamily="18" charset="0"/>
              </a:rPr>
              <a:t>Receptivity to Disruptive Innovation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19200" y="6054812"/>
            <a:ext cx="91440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80000"/>
              <a:defRPr sz="32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lt-LT" altLang="en-US" sz="1400" b="1" i="1" dirty="0">
                <a:solidFill>
                  <a:schemeClr val="bg1"/>
                </a:solidFill>
              </a:rPr>
              <a:t/>
            </a:r>
            <a:br>
              <a:rPr lang="lt-LT" altLang="en-US" sz="1400" b="1" i="1" dirty="0">
                <a:solidFill>
                  <a:schemeClr val="bg1"/>
                </a:solidFill>
              </a:rPr>
            </a:br>
            <a:r>
              <a:rPr lang="lt-LT" altLang="en-US" sz="1700" b="1" i="1" dirty="0">
                <a:solidFill>
                  <a:schemeClr val="bg1"/>
                </a:solidFill>
                <a:latin typeface="Lucida Fax" panose="02060602050505020204" pitchFamily="18" charset="0"/>
              </a:rPr>
              <a:t>Katedros aikštė Vilnius, Lietuva</a:t>
            </a:r>
            <a:r>
              <a:rPr lang="en-US" altLang="en-US" sz="1700" b="1" i="1" dirty="0">
                <a:solidFill>
                  <a:schemeClr val="bg1"/>
                </a:solidFill>
                <a:latin typeface="Lucida Fax" panose="02060602050505020204" pitchFamily="18" charset="0"/>
              </a:rPr>
              <a:t> </a:t>
            </a:r>
            <a:r>
              <a:rPr lang="en-US" altLang="en-US" sz="1700" b="1" i="1" dirty="0" err="1">
                <a:solidFill>
                  <a:schemeClr val="bg1"/>
                </a:solidFill>
                <a:latin typeface="Lucida Fax" panose="02060602050505020204" pitchFamily="18" charset="0"/>
              </a:rPr>
              <a:t>atkuta</a:t>
            </a:r>
            <a:r>
              <a:rPr lang="en-US" altLang="en-US" sz="1700" b="1" i="1" dirty="0">
                <a:solidFill>
                  <a:schemeClr val="bg1"/>
                </a:solidFill>
                <a:latin typeface="Lucida Fax" panose="02060602050505020204" pitchFamily="18" charset="0"/>
              </a:rPr>
              <a:t> 100 Celebration ©Charles H. Matthews</a:t>
            </a:r>
          </a:p>
        </p:txBody>
      </p:sp>
    </p:spTree>
    <p:extLst>
      <p:ext uri="{BB962C8B-B14F-4D97-AF65-F5344CB8AC3E}">
        <p14:creationId xmlns:p14="http://schemas.microsoft.com/office/powerpoint/2010/main" val="3894383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286001" y="152401"/>
            <a:ext cx="7369175" cy="587375"/>
          </a:xfrm>
        </p:spPr>
        <p:txBody>
          <a:bodyPr/>
          <a:lstStyle/>
          <a:p>
            <a:pPr eaLnBrk="1" hangingPunct="1"/>
            <a:r>
              <a:rPr lang="en-US" altLang="en-US" sz="3200" b="1" i="1" dirty="0">
                <a:latin typeface="Lucida Fax" panose="02060602050505020204" pitchFamily="18" charset="0"/>
              </a:rPr>
              <a:t>Questions and Answers</a:t>
            </a:r>
          </a:p>
        </p:txBody>
      </p:sp>
      <p:pic>
        <p:nvPicPr>
          <p:cNvPr id="21509" name="Picture 5" descr="C:\Users\matthech\AppData\Local\Microsoft\Windows\Temporary Internet Files\Content.IE5\XWABHXJ7\question-mar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914400"/>
            <a:ext cx="19002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42070" y="6483350"/>
            <a:ext cx="7078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i="1" dirty="0">
                <a:latin typeface="Lucida Fax" pitchFamily="18" charset="0"/>
              </a:rPr>
              <a:t>Where is Lithuania? ©Charles H. Matthews, PhD</a:t>
            </a:r>
          </a:p>
        </p:txBody>
      </p:sp>
    </p:spTree>
    <p:extLst>
      <p:ext uri="{BB962C8B-B14F-4D97-AF65-F5344CB8AC3E}">
        <p14:creationId xmlns:p14="http://schemas.microsoft.com/office/powerpoint/2010/main" val="776494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宋体</vt:lpstr>
      <vt:lpstr>Arial</vt:lpstr>
      <vt:lpstr>Arial Black</vt:lpstr>
      <vt:lpstr>Calibri</vt:lpstr>
      <vt:lpstr>Gill Sans MT</vt:lpstr>
      <vt:lpstr>Gill Sans Nova</vt:lpstr>
      <vt:lpstr>Lucida Fax</vt:lpstr>
      <vt:lpstr>Wingdings</vt:lpstr>
      <vt:lpstr>Office Theme</vt:lpstr>
      <vt:lpstr>Trends in Entrepreneurship Education &amp; Research</vt:lpstr>
      <vt:lpstr>PowerPoint Presentation</vt:lpstr>
      <vt:lpstr>Three Key Points</vt:lpstr>
      <vt:lpstr>√ Innovation is a moving target √ Conflicting information √ MSME vs Scalable Venture</vt:lpstr>
      <vt:lpstr>What is next?</vt:lpstr>
      <vt:lpstr>PowerPoint Presentation</vt:lpstr>
      <vt:lpstr>PowerPoint Presentation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Ewis</dc:creator>
  <cp:lastModifiedBy>Charles H. Matthews, PhD</cp:lastModifiedBy>
  <cp:revision>32</cp:revision>
  <dcterms:created xsi:type="dcterms:W3CDTF">2018-10-16T12:16:08Z</dcterms:created>
  <dcterms:modified xsi:type="dcterms:W3CDTF">2019-12-12T16:07:56Z</dcterms:modified>
</cp:coreProperties>
</file>